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ink/ink1.xml" ContentType="application/inkml+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71" r:id="rId1"/>
  </p:sldMasterIdLst>
  <p:notesMasterIdLst>
    <p:notesMasterId r:id="rId77"/>
  </p:notesMasterIdLst>
  <p:handoutMasterIdLst>
    <p:handoutMasterId r:id="rId78"/>
  </p:handoutMasterIdLst>
  <p:sldIdLst>
    <p:sldId id="1027" r:id="rId2"/>
    <p:sldId id="1206" r:id="rId3"/>
    <p:sldId id="1249" r:id="rId4"/>
    <p:sldId id="1208" r:id="rId5"/>
    <p:sldId id="1217" r:id="rId6"/>
    <p:sldId id="1229" r:id="rId7"/>
    <p:sldId id="1220" r:id="rId8"/>
    <p:sldId id="1219" r:id="rId9"/>
    <p:sldId id="1240" r:id="rId10"/>
    <p:sldId id="1197" r:id="rId11"/>
    <p:sldId id="1232" r:id="rId12"/>
    <p:sldId id="1233" r:id="rId13"/>
    <p:sldId id="1234" r:id="rId14"/>
    <p:sldId id="1235" r:id="rId15"/>
    <p:sldId id="1236" r:id="rId16"/>
    <p:sldId id="1209" r:id="rId17"/>
    <p:sldId id="1230" r:id="rId18"/>
    <p:sldId id="1207" r:id="rId19"/>
    <p:sldId id="1245" r:id="rId20"/>
    <p:sldId id="1246" r:id="rId21"/>
    <p:sldId id="1247" r:id="rId22"/>
    <p:sldId id="1237" r:id="rId23"/>
    <p:sldId id="1198" r:id="rId24"/>
    <p:sldId id="1222" r:id="rId25"/>
    <p:sldId id="1210" r:id="rId26"/>
    <p:sldId id="1241" r:id="rId27"/>
    <p:sldId id="1242" r:id="rId28"/>
    <p:sldId id="1243" r:id="rId29"/>
    <p:sldId id="1212" r:id="rId30"/>
    <p:sldId id="1250" r:id="rId31"/>
    <p:sldId id="1224" r:id="rId32"/>
    <p:sldId id="1225" r:id="rId33"/>
    <p:sldId id="1226" r:id="rId34"/>
    <p:sldId id="1227" r:id="rId35"/>
    <p:sldId id="1238" r:id="rId36"/>
    <p:sldId id="1221" r:id="rId37"/>
    <p:sldId id="1223" r:id="rId38"/>
    <p:sldId id="1248" r:id="rId39"/>
    <p:sldId id="1199" r:id="rId40"/>
    <p:sldId id="1213" r:id="rId41"/>
    <p:sldId id="1216" r:id="rId42"/>
    <p:sldId id="1215" r:id="rId43"/>
    <p:sldId id="1214" r:id="rId44"/>
    <p:sldId id="1251" r:id="rId45"/>
    <p:sldId id="1252" r:id="rId46"/>
    <p:sldId id="1253" r:id="rId47"/>
    <p:sldId id="1254" r:id="rId48"/>
    <p:sldId id="1255" r:id="rId49"/>
    <p:sldId id="1256" r:id="rId50"/>
    <p:sldId id="1257" r:id="rId51"/>
    <p:sldId id="1258" r:id="rId52"/>
    <p:sldId id="1259" r:id="rId53"/>
    <p:sldId id="1260" r:id="rId54"/>
    <p:sldId id="1261" r:id="rId55"/>
    <p:sldId id="1262" r:id="rId56"/>
    <p:sldId id="1263" r:id="rId57"/>
    <p:sldId id="1264" r:id="rId58"/>
    <p:sldId id="1265" r:id="rId59"/>
    <p:sldId id="1266" r:id="rId60"/>
    <p:sldId id="1267" r:id="rId61"/>
    <p:sldId id="1268" r:id="rId62"/>
    <p:sldId id="1269" r:id="rId63"/>
    <p:sldId id="1270" r:id="rId64"/>
    <p:sldId id="1271" r:id="rId65"/>
    <p:sldId id="1239" r:id="rId66"/>
    <p:sldId id="1205" r:id="rId67"/>
    <p:sldId id="1201" r:id="rId68"/>
    <p:sldId id="1202" r:id="rId69"/>
    <p:sldId id="1203" r:id="rId70"/>
    <p:sldId id="1204" r:id="rId71"/>
    <p:sldId id="1191" r:id="rId72"/>
    <p:sldId id="1192" r:id="rId73"/>
    <p:sldId id="1193" r:id="rId74"/>
    <p:sldId id="1194" r:id="rId75"/>
    <p:sldId id="1211" r:id="rId76"/>
  </p:sldIdLst>
  <p:sldSz cx="12188825" cy="6858000"/>
  <p:notesSz cx="6858000" cy="9144000"/>
  <p:custDataLst>
    <p:tags r:id="rId7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273FA51-A4D3-F044-943C-1858826B6479}">
          <p14:sldIdLst>
            <p14:sldId id="1027"/>
            <p14:sldId id="1206"/>
            <p14:sldId id="1249"/>
          </p14:sldIdLst>
        </p14:section>
        <p14:section name="Getting a Docker Endpoint" id="{947CAB1F-1CCD-2547-B122-378E04B9DA88}">
          <p14:sldIdLst>
            <p14:sldId id="1208"/>
            <p14:sldId id="1217"/>
            <p14:sldId id="1229"/>
            <p14:sldId id="1220"/>
            <p14:sldId id="1219"/>
            <p14:sldId id="1240"/>
          </p14:sldIdLst>
        </p14:section>
        <p14:section name="Docker Introduction" id="{BECE23A3-7BC9-3A4D-885F-B8CE2BE43864}">
          <p14:sldIdLst>
            <p14:sldId id="1197"/>
            <p14:sldId id="1232"/>
            <p14:sldId id="1233"/>
            <p14:sldId id="1234"/>
            <p14:sldId id="1235"/>
            <p14:sldId id="1236"/>
            <p14:sldId id="1209"/>
          </p14:sldIdLst>
        </p14:section>
        <p14:section name="Docker Objects" id="{0B5D4097-BF62-9F4D-8479-34D52493E49C}">
          <p14:sldIdLst>
            <p14:sldId id="1230"/>
            <p14:sldId id="1207"/>
            <p14:sldId id="1245"/>
            <p14:sldId id="1246"/>
            <p14:sldId id="1247"/>
            <p14:sldId id="1237"/>
          </p14:sldIdLst>
        </p14:section>
        <p14:section name="Building Images" id="{67AADAF9-2244-914C-AC0F-98B9C826CDEC}">
          <p14:sldIdLst>
            <p14:sldId id="1198"/>
            <p14:sldId id="1222"/>
            <p14:sldId id="1210"/>
            <p14:sldId id="1241"/>
            <p14:sldId id="1242"/>
            <p14:sldId id="1243"/>
            <p14:sldId id="1212"/>
            <p14:sldId id="1250"/>
            <p14:sldId id="1224"/>
            <p14:sldId id="1225"/>
            <p14:sldId id="1226"/>
            <p14:sldId id="1227"/>
            <p14:sldId id="1238"/>
          </p14:sldIdLst>
        </p14:section>
        <p14:section name="Operating Containers" id="{7C211A70-579C-F648-93B1-6F5FD390EB1D}">
          <p14:sldIdLst>
            <p14:sldId id="1221"/>
            <p14:sldId id="1223"/>
            <p14:sldId id="1248"/>
          </p14:sldIdLst>
        </p14:section>
        <p14:section name="Storage" id="{A3897AE9-96CD-E947-95DA-BAFA3C965872}">
          <p14:sldIdLst>
            <p14:sldId id="1199"/>
            <p14:sldId id="1213"/>
            <p14:sldId id="1216"/>
            <p14:sldId id="1215"/>
            <p14:sldId id="1214"/>
            <p14:sldId id="1251"/>
            <p14:sldId id="1252"/>
            <p14:sldId id="1253"/>
            <p14:sldId id="1254"/>
            <p14:sldId id="1255"/>
            <p14:sldId id="1256"/>
            <p14:sldId id="1257"/>
            <p14:sldId id="1258"/>
          </p14:sldIdLst>
        </p14:section>
        <p14:section name="Networking" id="{A9FE2036-8C0B-0842-AABB-028EA1BAC2A5}">
          <p14:sldIdLst>
            <p14:sldId id="1259"/>
            <p14:sldId id="1260"/>
            <p14:sldId id="1261"/>
            <p14:sldId id="1262"/>
            <p14:sldId id="1263"/>
            <p14:sldId id="1264"/>
            <p14:sldId id="1265"/>
            <p14:sldId id="1266"/>
            <p14:sldId id="1267"/>
            <p14:sldId id="1268"/>
            <p14:sldId id="1269"/>
            <p14:sldId id="1270"/>
            <p14:sldId id="1271"/>
          </p14:sldIdLst>
        </p14:section>
        <p14:section name="Security" id="{49F381F7-21CF-054F-AEFD-4E444780681E}">
          <p14:sldIdLst>
            <p14:sldId id="1239"/>
          </p14:sldIdLst>
        </p14:section>
        <p14:section name="CI/CD" id="{909E7FCB-C769-8644-BB07-87219061B7CA}">
          <p14:sldIdLst/>
        </p14:section>
        <p14:section name="Phases of Adoption" id="{995A7933-4372-B14A-B6B6-E1D0D0963153}">
          <p14:sldIdLst>
            <p14:sldId id="1205"/>
            <p14:sldId id="1201"/>
            <p14:sldId id="1202"/>
            <p14:sldId id="1203"/>
            <p14:sldId id="1204"/>
          </p14:sldIdLst>
        </p14:section>
        <p14:section name="Booting Details" id="{DC526FCA-8A30-584E-8265-BBE253F5D060}">
          <p14:sldIdLst>
            <p14:sldId id="1191"/>
            <p14:sldId id="1192"/>
            <p14:sldId id="1193"/>
            <p14:sldId id="1194"/>
            <p14:sldId id="121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B3B3"/>
    <a:srgbClr val="BFBFBF"/>
    <a:srgbClr val="B2B2B2"/>
    <a:srgbClr val="D0D0D0"/>
    <a:srgbClr val="C4C4C4"/>
    <a:srgbClr val="C7C7C7"/>
    <a:srgbClr val="CECECE"/>
    <a:srgbClr val="D7D7D7"/>
    <a:srgbClr val="DDDDDD"/>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9631B5-78F2-41C9-869B-9F39066F8104}">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6" autoAdjust="0"/>
    <p:restoredTop sz="76373" autoAdjust="0"/>
  </p:normalViewPr>
  <p:slideViewPr>
    <p:cSldViewPr snapToGrid="0" snapToObjects="1">
      <p:cViewPr varScale="1">
        <p:scale>
          <a:sx n="116" d="100"/>
          <a:sy n="116" d="100"/>
        </p:scale>
        <p:origin x="1608" y="176"/>
      </p:cViewPr>
      <p:guideLst/>
    </p:cSldViewPr>
  </p:slideViewPr>
  <p:outlineViewPr>
    <p:cViewPr>
      <p:scale>
        <a:sx n="33" d="100"/>
        <a:sy n="33" d="100"/>
      </p:scale>
      <p:origin x="0" y="-7448"/>
    </p:cViewPr>
  </p:outlineViewPr>
  <p:notesTextViewPr>
    <p:cViewPr>
      <p:scale>
        <a:sx n="1" d="1"/>
        <a:sy n="1" d="1"/>
      </p:scale>
      <p:origin x="0" y="0"/>
    </p:cViewPr>
  </p:notesTextViewPr>
  <p:sorterViewPr>
    <p:cViewPr varScale="1">
      <p:scale>
        <a:sx n="1" d="1"/>
        <a:sy n="1" d="1"/>
      </p:scale>
      <p:origin x="0" y="-30648"/>
    </p:cViewPr>
  </p:sorterViewPr>
  <p:notesViewPr>
    <p:cSldViewPr snapToGrid="0" snapToObjects="1" showGuides="1">
      <p:cViewPr varScale="1">
        <p:scale>
          <a:sx n="123" d="100"/>
          <a:sy n="123" d="100"/>
        </p:scale>
        <p:origin x="3544" y="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2/26/18</a:t>
            </a:fld>
            <a:endParaRPr lang="en-US">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2/26/18</a:t>
            </a:fld>
            <a:endParaRPr lang="en-US"/>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noStrike"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1</a:t>
            </a:fld>
            <a:endParaRPr lang="en-US" dirty="0"/>
          </a:p>
        </p:txBody>
      </p:sp>
    </p:spTree>
    <p:extLst>
      <p:ext uri="{BB962C8B-B14F-4D97-AF65-F5344CB8AC3E}">
        <p14:creationId xmlns:p14="http://schemas.microsoft.com/office/powerpoint/2010/main" val="3993615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39</a:t>
            </a:fld>
            <a:endParaRPr lang="en-US"/>
          </a:p>
        </p:txBody>
      </p:sp>
    </p:spTree>
    <p:extLst>
      <p:ext uri="{BB962C8B-B14F-4D97-AF65-F5344CB8AC3E}">
        <p14:creationId xmlns:p14="http://schemas.microsoft.com/office/powerpoint/2010/main" val="2825055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default bridge network</a:t>
            </a:r>
          </a:p>
          <a:p>
            <a:r>
              <a:rPr lang="en-GB" dirty="0"/>
              <a:t>Run </a:t>
            </a:r>
            <a:r>
              <a:rPr lang="en-GB" dirty="0" err="1">
                <a:latin typeface="Courier New" panose="02070309020205020404" pitchFamily="49" charset="0"/>
                <a:cs typeface="Courier New" panose="02070309020205020404" pitchFamily="49" charset="0"/>
              </a:rPr>
              <a:t>ifconfig</a:t>
            </a:r>
            <a:r>
              <a:rPr lang="en-GB" dirty="0"/>
              <a:t> on the container host to see</a:t>
            </a:r>
          </a:p>
          <a:p>
            <a:r>
              <a:rPr lang="en-GB" dirty="0"/>
              <a:t>The containers each get a virtual Ethernet interface (</a:t>
            </a:r>
            <a:r>
              <a:rPr lang="en-GB" dirty="0" err="1">
                <a:latin typeface="Courier New" panose="02070309020205020404" pitchFamily="49" charset="0"/>
                <a:cs typeface="Courier New" panose="02070309020205020404" pitchFamily="49" charset="0"/>
              </a:rPr>
              <a:t>vethXXX</a:t>
            </a:r>
            <a:r>
              <a:rPr lang="en-GB" dirty="0"/>
              <a:t>) which connects through docker0 </a:t>
            </a:r>
          </a:p>
          <a:p>
            <a:pPr lvl="1"/>
            <a:r>
              <a:rPr lang="en-GB" dirty="0"/>
              <a:t>This is default behaviour</a:t>
            </a:r>
          </a:p>
          <a:p>
            <a:pPr lvl="1"/>
            <a:r>
              <a:rPr lang="en-GB" dirty="0"/>
              <a:t>Containers don’t have to connect to this bridge</a:t>
            </a:r>
          </a:p>
          <a:p>
            <a:pPr lvl="1"/>
            <a:r>
              <a:rPr lang="en-GB" dirty="0">
                <a:latin typeface="Courier New" panose="02070309020205020404" pitchFamily="49" charset="0"/>
                <a:cs typeface="Courier New" panose="02070309020205020404" pitchFamily="49" charset="0"/>
              </a:rPr>
              <a:t>docker run --network=&lt;NETWORK&gt;</a:t>
            </a:r>
            <a:r>
              <a:rPr lang="en-GB" dirty="0"/>
              <a:t> can be used to override</a:t>
            </a:r>
          </a:p>
          <a:p>
            <a:r>
              <a:rPr lang="en-GB" dirty="0"/>
              <a:t>What networks are there on container host? </a:t>
            </a:r>
          </a:p>
          <a:p>
            <a:pPr lvl="1"/>
            <a:r>
              <a:rPr lang="en-GB" dirty="0"/>
              <a:t>To list the networks: </a:t>
            </a:r>
            <a:r>
              <a:rPr lang="en-GB" dirty="0">
                <a:latin typeface="Courier New" panose="02070309020205020404" pitchFamily="49" charset="0"/>
                <a:cs typeface="Courier New" panose="02070309020205020404" pitchFamily="49" charset="0"/>
              </a:rPr>
              <a:t>docker network ls</a:t>
            </a:r>
          </a:p>
          <a:p>
            <a:pPr lvl="1"/>
            <a:r>
              <a:rPr lang="en-GB" dirty="0">
                <a:latin typeface="Courier New" panose="02070309020205020404" pitchFamily="49" charset="0"/>
                <a:cs typeface="Courier New" panose="02070309020205020404" pitchFamily="49" charset="0"/>
              </a:rPr>
              <a:t>Bridge, none, host</a:t>
            </a:r>
          </a:p>
          <a:p>
            <a:endParaRPr lang="en-GB" dirty="0"/>
          </a:p>
          <a:p>
            <a:r>
              <a:rPr lang="en-GB" dirty="0"/>
              <a:t>The none network allows a container to be added to a container specific stack</a:t>
            </a:r>
          </a:p>
          <a:p>
            <a:r>
              <a:rPr lang="en-GB" dirty="0"/>
              <a:t>If you ran </a:t>
            </a:r>
            <a:r>
              <a:rPr lang="en-GB" dirty="0" err="1">
                <a:latin typeface="Courier New" panose="02070309020205020404" pitchFamily="49" charset="0"/>
                <a:cs typeface="Courier New" panose="02070309020205020404" pitchFamily="49" charset="0"/>
              </a:rPr>
              <a:t>ifconfig</a:t>
            </a:r>
            <a:r>
              <a:rPr lang="en-GB" dirty="0"/>
              <a:t> inside a Linux container that was connected to “none”, you would only have loopback interface</a:t>
            </a:r>
          </a:p>
          <a:p>
            <a:br>
              <a:rPr lang="en-GB" dirty="0"/>
            </a:br>
            <a:r>
              <a:rPr lang="en-GB" dirty="0"/>
              <a:t>The host network adds the container to the host’s network stack with no isolation between host machine and container</a:t>
            </a:r>
          </a:p>
          <a:p>
            <a:pPr lvl="1"/>
            <a:r>
              <a:rPr lang="en-GB" dirty="0"/>
              <a:t>E.g. use port 80 on container, is using port 80 on the host</a:t>
            </a:r>
          </a:p>
          <a:p>
            <a:endParaRPr lang="en-GB" dirty="0"/>
          </a:p>
          <a:p>
            <a:r>
              <a:rPr lang="en-GB" dirty="0"/>
              <a:t>The none and host networks are not directly configurable</a:t>
            </a:r>
          </a:p>
          <a:p>
            <a:r>
              <a:rPr lang="en-GB" dirty="0"/>
              <a:t>The docker0 bridge network can be modified with </a:t>
            </a:r>
            <a:r>
              <a:rPr lang="en-GB" dirty="0">
                <a:latin typeface="Courier New" panose="02070309020205020404" pitchFamily="49" charset="0"/>
                <a:cs typeface="Courier New" panose="02070309020205020404" pitchFamily="49" charset="0"/>
              </a:rPr>
              <a:t>docker inspect bridge</a:t>
            </a:r>
          </a:p>
          <a:p>
            <a:endParaRPr lang="en-GB" dirty="0"/>
          </a:p>
        </p:txBody>
      </p:sp>
      <p:sp>
        <p:nvSpPr>
          <p:cNvPr id="4" name="Slide Number Placeholder 3"/>
          <p:cNvSpPr>
            <a:spLocks noGrp="1"/>
          </p:cNvSpPr>
          <p:nvPr>
            <p:ph type="sldNum" sz="quarter" idx="10"/>
          </p:nvPr>
        </p:nvSpPr>
        <p:spPr/>
        <p:txBody>
          <a:bodyPr/>
          <a:lstStyle/>
          <a:p>
            <a:fld id="{542C5783-715D-41B3-8A2D-E6ADED52B319}" type="slidenum">
              <a:rPr lang="en-GB" smtClean="0"/>
              <a:t>52</a:t>
            </a:fld>
            <a:endParaRPr lang="en-GB"/>
          </a:p>
        </p:txBody>
      </p:sp>
    </p:spTree>
    <p:extLst>
      <p:ext uri="{BB962C8B-B14F-4D97-AF65-F5344CB8AC3E}">
        <p14:creationId xmlns:p14="http://schemas.microsoft.com/office/powerpoint/2010/main" val="153007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default bridge network</a:t>
            </a:r>
          </a:p>
          <a:p>
            <a:r>
              <a:rPr lang="en-GB" dirty="0"/>
              <a:t>Run </a:t>
            </a:r>
            <a:r>
              <a:rPr lang="en-GB" dirty="0" err="1">
                <a:latin typeface="Courier New" panose="02070309020205020404" pitchFamily="49" charset="0"/>
                <a:cs typeface="Courier New" panose="02070309020205020404" pitchFamily="49" charset="0"/>
              </a:rPr>
              <a:t>ifconfig</a:t>
            </a:r>
            <a:r>
              <a:rPr lang="en-GB" dirty="0"/>
              <a:t> on the container host to see</a:t>
            </a:r>
          </a:p>
          <a:p>
            <a:r>
              <a:rPr lang="en-GB" dirty="0"/>
              <a:t>The containers each get a virtual Ethernet interface (</a:t>
            </a:r>
            <a:r>
              <a:rPr lang="en-GB" dirty="0" err="1">
                <a:latin typeface="Courier New" panose="02070309020205020404" pitchFamily="49" charset="0"/>
                <a:cs typeface="Courier New" panose="02070309020205020404" pitchFamily="49" charset="0"/>
              </a:rPr>
              <a:t>vethXXX</a:t>
            </a:r>
            <a:r>
              <a:rPr lang="en-GB" dirty="0"/>
              <a:t>) which connects through docker0 </a:t>
            </a:r>
          </a:p>
          <a:p>
            <a:pPr lvl="1"/>
            <a:r>
              <a:rPr lang="en-GB" dirty="0"/>
              <a:t>This is default behaviour</a:t>
            </a:r>
          </a:p>
          <a:p>
            <a:pPr lvl="1"/>
            <a:r>
              <a:rPr lang="en-GB" dirty="0"/>
              <a:t>Containers don’t have to connect to this bridge</a:t>
            </a:r>
          </a:p>
          <a:p>
            <a:pPr lvl="1"/>
            <a:r>
              <a:rPr lang="en-GB" dirty="0">
                <a:latin typeface="Courier New" panose="02070309020205020404" pitchFamily="49" charset="0"/>
                <a:cs typeface="Courier New" panose="02070309020205020404" pitchFamily="49" charset="0"/>
              </a:rPr>
              <a:t>docker run --network=&lt;NETWORK&gt;</a:t>
            </a:r>
            <a:r>
              <a:rPr lang="en-GB" dirty="0"/>
              <a:t> can be used to override</a:t>
            </a:r>
          </a:p>
          <a:p>
            <a:r>
              <a:rPr lang="en-GB" dirty="0"/>
              <a:t>What networks are there on container host? </a:t>
            </a:r>
          </a:p>
          <a:p>
            <a:pPr lvl="1"/>
            <a:r>
              <a:rPr lang="en-GB" dirty="0"/>
              <a:t>To list the networks: </a:t>
            </a:r>
            <a:r>
              <a:rPr lang="en-GB" dirty="0">
                <a:latin typeface="Courier New" panose="02070309020205020404" pitchFamily="49" charset="0"/>
                <a:cs typeface="Courier New" panose="02070309020205020404" pitchFamily="49" charset="0"/>
              </a:rPr>
              <a:t>docker network ls</a:t>
            </a:r>
          </a:p>
          <a:p>
            <a:pPr lvl="1"/>
            <a:r>
              <a:rPr lang="en-GB" dirty="0">
                <a:latin typeface="Courier New" panose="02070309020205020404" pitchFamily="49" charset="0"/>
                <a:cs typeface="Courier New" panose="02070309020205020404" pitchFamily="49" charset="0"/>
              </a:rPr>
              <a:t>Bridge, none, host</a:t>
            </a:r>
          </a:p>
          <a:p>
            <a:endParaRPr lang="en-GB" dirty="0"/>
          </a:p>
          <a:p>
            <a:r>
              <a:rPr lang="en-GB" dirty="0"/>
              <a:t>The none network allows a container to be added to a container specific stack</a:t>
            </a:r>
          </a:p>
          <a:p>
            <a:r>
              <a:rPr lang="en-GB" dirty="0"/>
              <a:t>If you ran </a:t>
            </a:r>
            <a:r>
              <a:rPr lang="en-GB" dirty="0" err="1">
                <a:latin typeface="Courier New" panose="02070309020205020404" pitchFamily="49" charset="0"/>
                <a:cs typeface="Courier New" panose="02070309020205020404" pitchFamily="49" charset="0"/>
              </a:rPr>
              <a:t>ifconfig</a:t>
            </a:r>
            <a:r>
              <a:rPr lang="en-GB" dirty="0"/>
              <a:t> inside a Linux container that was connected to “none”, you would only have loopback interface</a:t>
            </a:r>
          </a:p>
          <a:p>
            <a:br>
              <a:rPr lang="en-GB" dirty="0"/>
            </a:br>
            <a:r>
              <a:rPr lang="en-GB" dirty="0"/>
              <a:t>The host network adds the container to the host’s network stack with no isolation between host machine and container</a:t>
            </a:r>
          </a:p>
          <a:p>
            <a:pPr lvl="1"/>
            <a:r>
              <a:rPr lang="en-GB" dirty="0"/>
              <a:t>E.g. use port 80 on container, is using port 80 on the host</a:t>
            </a:r>
          </a:p>
          <a:p>
            <a:endParaRPr lang="en-GB" dirty="0"/>
          </a:p>
          <a:p>
            <a:r>
              <a:rPr lang="en-GB" dirty="0"/>
              <a:t>The none and host networks are not directly configurable</a:t>
            </a:r>
          </a:p>
          <a:p>
            <a:r>
              <a:rPr lang="en-GB" dirty="0"/>
              <a:t>The docker0 bridge network can be modified with </a:t>
            </a:r>
            <a:r>
              <a:rPr lang="en-GB" dirty="0">
                <a:latin typeface="Courier New" panose="02070309020205020404" pitchFamily="49" charset="0"/>
                <a:cs typeface="Courier New" panose="02070309020205020404" pitchFamily="49" charset="0"/>
              </a:rPr>
              <a:t>docker inspect bridge</a:t>
            </a:r>
          </a:p>
          <a:p>
            <a:endParaRPr lang="en-GB" dirty="0"/>
          </a:p>
        </p:txBody>
      </p:sp>
      <p:sp>
        <p:nvSpPr>
          <p:cNvPr id="4" name="Slide Number Placeholder 3"/>
          <p:cNvSpPr>
            <a:spLocks noGrp="1"/>
          </p:cNvSpPr>
          <p:nvPr>
            <p:ph type="sldNum" sz="quarter" idx="10"/>
          </p:nvPr>
        </p:nvSpPr>
        <p:spPr/>
        <p:txBody>
          <a:bodyPr/>
          <a:lstStyle/>
          <a:p>
            <a:fld id="{542C5783-715D-41B3-8A2D-E6ADED52B319}" type="slidenum">
              <a:rPr lang="en-GB" smtClean="0"/>
              <a:t>55</a:t>
            </a:fld>
            <a:endParaRPr lang="en-GB"/>
          </a:p>
        </p:txBody>
      </p:sp>
    </p:spTree>
    <p:extLst>
      <p:ext uri="{BB962C8B-B14F-4D97-AF65-F5344CB8AC3E}">
        <p14:creationId xmlns:p14="http://schemas.microsoft.com/office/powerpoint/2010/main" val="2986214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Think about </a:t>
            </a:r>
            <a:r>
              <a:rPr lang="en-GB" dirty="0" err="1"/>
              <a:t>autoscaling</a:t>
            </a:r>
            <a:r>
              <a:rPr lang="en-GB" dirty="0"/>
              <a:t> up or down (more containers)</a:t>
            </a:r>
          </a:p>
          <a:p>
            <a:r>
              <a:rPr lang="en-GB" dirty="0"/>
              <a:t>Think about adding more nodes – shouldn’t care in app</a:t>
            </a:r>
          </a:p>
          <a:p>
            <a:r>
              <a:rPr lang="en-GB" dirty="0"/>
              <a:t>Think about new micro-services – we don’t care about underlying we just want app to deliver service</a:t>
            </a:r>
          </a:p>
        </p:txBody>
      </p:sp>
      <p:sp>
        <p:nvSpPr>
          <p:cNvPr id="4" name="Slide Number Placeholder 3"/>
          <p:cNvSpPr>
            <a:spLocks noGrp="1"/>
          </p:cNvSpPr>
          <p:nvPr>
            <p:ph type="sldNum" sz="quarter" idx="10"/>
          </p:nvPr>
        </p:nvSpPr>
        <p:spPr/>
        <p:txBody>
          <a:bodyPr/>
          <a:lstStyle/>
          <a:p>
            <a:fld id="{542C5783-715D-41B3-8A2D-E6ADED52B319}" type="slidenum">
              <a:rPr lang="en-GB" smtClean="0"/>
              <a:t>57</a:t>
            </a:fld>
            <a:endParaRPr lang="en-GB"/>
          </a:p>
        </p:txBody>
      </p:sp>
    </p:spTree>
    <p:extLst>
      <p:ext uri="{BB962C8B-B14F-4D97-AF65-F5344CB8AC3E}">
        <p14:creationId xmlns:p14="http://schemas.microsoft.com/office/powerpoint/2010/main" val="3368213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 plug-in network providers</a:t>
            </a:r>
          </a:p>
        </p:txBody>
      </p:sp>
      <p:sp>
        <p:nvSpPr>
          <p:cNvPr id="4" name="Slide Number Placeholder 3"/>
          <p:cNvSpPr>
            <a:spLocks noGrp="1"/>
          </p:cNvSpPr>
          <p:nvPr>
            <p:ph type="sldNum" sz="quarter" idx="10"/>
          </p:nvPr>
        </p:nvSpPr>
        <p:spPr/>
        <p:txBody>
          <a:bodyPr/>
          <a:lstStyle/>
          <a:p>
            <a:fld id="{542C5783-715D-41B3-8A2D-E6ADED52B319}" type="slidenum">
              <a:rPr lang="en-GB" smtClean="0"/>
              <a:t>58</a:t>
            </a:fld>
            <a:endParaRPr lang="en-GB"/>
          </a:p>
        </p:txBody>
      </p:sp>
    </p:spTree>
    <p:extLst>
      <p:ext uri="{BB962C8B-B14F-4D97-AF65-F5344CB8AC3E}">
        <p14:creationId xmlns:p14="http://schemas.microsoft.com/office/powerpoint/2010/main" val="3668969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as we are learning VMware PKS, our container orchestration platform is Kubernetes</a:t>
            </a:r>
          </a:p>
          <a:p>
            <a:r>
              <a:rPr lang="en-GB" dirty="0"/>
              <a:t>Kubernetes can use container runtime of Docker or </a:t>
            </a:r>
            <a:r>
              <a:rPr lang="en-GB" dirty="0" err="1"/>
              <a:t>rckt</a:t>
            </a:r>
            <a:endParaRPr lang="en-GB" dirty="0"/>
          </a:p>
          <a:p>
            <a:r>
              <a:rPr lang="en-GB" dirty="0"/>
              <a:t>Kubernetes networking is implemented using CNI specification rather than Docker native CNM specification</a:t>
            </a:r>
          </a:p>
          <a:p>
            <a:endParaRPr lang="en-GB" dirty="0"/>
          </a:p>
        </p:txBody>
      </p:sp>
      <p:sp>
        <p:nvSpPr>
          <p:cNvPr id="4" name="Slide Number Placeholder 3"/>
          <p:cNvSpPr>
            <a:spLocks noGrp="1"/>
          </p:cNvSpPr>
          <p:nvPr>
            <p:ph type="sldNum" sz="quarter" idx="10"/>
          </p:nvPr>
        </p:nvSpPr>
        <p:spPr/>
        <p:txBody>
          <a:bodyPr/>
          <a:lstStyle/>
          <a:p>
            <a:fld id="{542C5783-715D-41B3-8A2D-E6ADED52B319}" type="slidenum">
              <a:rPr lang="en-GB" smtClean="0"/>
              <a:t>60</a:t>
            </a:fld>
            <a:endParaRPr lang="en-GB"/>
          </a:p>
        </p:txBody>
      </p:sp>
    </p:spTree>
    <p:extLst>
      <p:ext uri="{BB962C8B-B14F-4D97-AF65-F5344CB8AC3E}">
        <p14:creationId xmlns:p14="http://schemas.microsoft.com/office/powerpoint/2010/main" val="2519409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2C5783-715D-41B3-8A2D-E6ADED52B319}" type="slidenum">
              <a:rPr lang="en-GB" smtClean="0"/>
              <a:t>64</a:t>
            </a:fld>
            <a:endParaRPr lang="en-GB"/>
          </a:p>
        </p:txBody>
      </p:sp>
    </p:spTree>
    <p:extLst>
      <p:ext uri="{BB962C8B-B14F-4D97-AF65-F5344CB8AC3E}">
        <p14:creationId xmlns:p14="http://schemas.microsoft.com/office/powerpoint/2010/main" val="2563522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66</a:t>
            </a:fld>
            <a:endParaRPr lang="en-US"/>
          </a:p>
        </p:txBody>
      </p:sp>
    </p:spTree>
    <p:extLst>
      <p:ext uri="{BB962C8B-B14F-4D97-AF65-F5344CB8AC3E}">
        <p14:creationId xmlns:p14="http://schemas.microsoft.com/office/powerpoint/2010/main" val="4280101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67</a:t>
            </a:fld>
            <a:endParaRPr lang="en-US"/>
          </a:p>
        </p:txBody>
      </p:sp>
    </p:spTree>
    <p:extLst>
      <p:ext uri="{BB962C8B-B14F-4D97-AF65-F5344CB8AC3E}">
        <p14:creationId xmlns:p14="http://schemas.microsoft.com/office/powerpoint/2010/main" val="862200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68</a:t>
            </a:fld>
            <a:endParaRPr lang="en-US"/>
          </a:p>
        </p:txBody>
      </p:sp>
    </p:spTree>
    <p:extLst>
      <p:ext uri="{BB962C8B-B14F-4D97-AF65-F5344CB8AC3E}">
        <p14:creationId xmlns:p14="http://schemas.microsoft.com/office/powerpoint/2010/main" val="4184659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4</a:t>
            </a:fld>
            <a:endParaRPr lang="en-US"/>
          </a:p>
        </p:txBody>
      </p:sp>
    </p:spTree>
    <p:extLst>
      <p:ext uri="{BB962C8B-B14F-4D97-AF65-F5344CB8AC3E}">
        <p14:creationId xmlns:p14="http://schemas.microsoft.com/office/powerpoint/2010/main" val="253954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69</a:t>
            </a:fld>
            <a:endParaRPr lang="en-US"/>
          </a:p>
        </p:txBody>
      </p:sp>
    </p:spTree>
    <p:extLst>
      <p:ext uri="{BB962C8B-B14F-4D97-AF65-F5344CB8AC3E}">
        <p14:creationId xmlns:p14="http://schemas.microsoft.com/office/powerpoint/2010/main" val="2310273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70</a:t>
            </a:fld>
            <a:endParaRPr lang="en-US"/>
          </a:p>
        </p:txBody>
      </p:sp>
    </p:spTree>
    <p:extLst>
      <p:ext uri="{BB962C8B-B14F-4D97-AF65-F5344CB8AC3E}">
        <p14:creationId xmlns:p14="http://schemas.microsoft.com/office/powerpoint/2010/main" val="2477287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10</a:t>
            </a:fld>
            <a:endParaRPr lang="en-US"/>
          </a:p>
        </p:txBody>
      </p:sp>
    </p:spTree>
    <p:extLst>
      <p:ext uri="{BB962C8B-B14F-4D97-AF65-F5344CB8AC3E}">
        <p14:creationId xmlns:p14="http://schemas.microsoft.com/office/powerpoint/2010/main" val="3727863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16</a:t>
            </a:fld>
            <a:endParaRPr lang="en-US"/>
          </a:p>
        </p:txBody>
      </p:sp>
    </p:spTree>
    <p:extLst>
      <p:ext uri="{BB962C8B-B14F-4D97-AF65-F5344CB8AC3E}">
        <p14:creationId xmlns:p14="http://schemas.microsoft.com/office/powerpoint/2010/main" val="707789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18</a:t>
            </a:fld>
            <a:endParaRPr lang="en-US"/>
          </a:p>
        </p:txBody>
      </p:sp>
    </p:spTree>
    <p:extLst>
      <p:ext uri="{BB962C8B-B14F-4D97-AF65-F5344CB8AC3E}">
        <p14:creationId xmlns:p14="http://schemas.microsoft.com/office/powerpoint/2010/main" val="3083221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19</a:t>
            </a:fld>
            <a:endParaRPr lang="en-US"/>
          </a:p>
        </p:txBody>
      </p:sp>
    </p:spTree>
    <p:extLst>
      <p:ext uri="{BB962C8B-B14F-4D97-AF65-F5344CB8AC3E}">
        <p14:creationId xmlns:p14="http://schemas.microsoft.com/office/powerpoint/2010/main" val="1387839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20</a:t>
            </a:fld>
            <a:endParaRPr lang="en-US"/>
          </a:p>
        </p:txBody>
      </p:sp>
    </p:spTree>
    <p:extLst>
      <p:ext uri="{BB962C8B-B14F-4D97-AF65-F5344CB8AC3E}">
        <p14:creationId xmlns:p14="http://schemas.microsoft.com/office/powerpoint/2010/main" val="1800312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21</a:t>
            </a:fld>
            <a:endParaRPr lang="en-US"/>
          </a:p>
        </p:txBody>
      </p:sp>
    </p:spTree>
    <p:extLst>
      <p:ext uri="{BB962C8B-B14F-4D97-AF65-F5344CB8AC3E}">
        <p14:creationId xmlns:p14="http://schemas.microsoft.com/office/powerpoint/2010/main" val="1694959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23</a:t>
            </a:fld>
            <a:endParaRPr lang="en-US"/>
          </a:p>
        </p:txBody>
      </p:sp>
    </p:spTree>
    <p:extLst>
      <p:ext uri="{BB962C8B-B14F-4D97-AF65-F5344CB8AC3E}">
        <p14:creationId xmlns:p14="http://schemas.microsoft.com/office/powerpoint/2010/main" val="17860866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vmware.com/brand"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a:off x="0" y="0"/>
            <a:ext cx="8058913" cy="6858000"/>
          </a:xfrm>
          <a:prstGeom prst="rect">
            <a:avLst/>
          </a:prstGeom>
        </p:spPr>
      </p:pic>
      <p:sp>
        <p:nvSpPr>
          <p:cNvPr id="2" name="Title 1"/>
          <p:cNvSpPr>
            <a:spLocks noGrp="1"/>
          </p:cNvSpPr>
          <p:nvPr>
            <p:ph type="title" hasCustomPrompt="1"/>
          </p:nvPr>
        </p:nvSpPr>
        <p:spPr>
          <a:xfrm>
            <a:off x="5184363" y="1679667"/>
            <a:ext cx="6400800" cy="1234440"/>
          </a:xfrm>
        </p:spPr>
        <p:txBody>
          <a:bodyPr wrap="square" anchor="b"/>
          <a:lstStyle>
            <a:lvl1pPr algn="r">
              <a:defRPr sz="4000" b="0" cap="none" baseline="0"/>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7008812" y="2956717"/>
            <a:ext cx="4570379" cy="700882"/>
          </a:xfrm>
        </p:spPr>
        <p:txBody>
          <a:bodyPr/>
          <a:lstStyle>
            <a:lvl1pPr marL="0" indent="0" algn="r">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t>
            </a:r>
            <a:r>
              <a:rPr lang="en-US"/>
              <a:t>edit master </a:t>
            </a:r>
            <a:r>
              <a:rPr lang="en-US" dirty="0"/>
              <a:t>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7923212" y="4231638"/>
            <a:ext cx="3657600" cy="355601"/>
          </a:xfrm>
        </p:spPr>
        <p:txBody>
          <a:bodyPr anchor="b"/>
          <a:lstStyle>
            <a:lvl1pPr algn="r">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7923212" y="4866638"/>
            <a:ext cx="3657600" cy="355601"/>
          </a:xfrm>
        </p:spPr>
        <p:txBody>
          <a:bodyPr/>
          <a:lstStyle>
            <a:lvl1pPr algn="r">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7923212" y="5655332"/>
            <a:ext cx="3657600" cy="112587"/>
          </a:xfrm>
        </p:spPr>
        <p:txBody>
          <a:bodyPr/>
          <a:lstStyle>
            <a:lvl1pPr algn="r">
              <a:buNone/>
              <a:defRPr sz="1050">
                <a:solidFill>
                  <a:schemeClr val="tx1"/>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392865"/>
            <a:ext cx="1424385" cy="224518"/>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220913" y="6453433"/>
            <a:ext cx="1728888" cy="186690"/>
          </a:xfrm>
          <a:prstGeom prst="rect">
            <a:avLst/>
          </a:prstGeom>
          <a:noFill/>
        </p:spPr>
        <p:txBody>
          <a:bodyPr wrap="none" lIns="0" tIns="0" rIns="0" bIns="0" rtlCol="0" anchor="ctr">
            <a:noAutofit/>
          </a:bodyPr>
          <a:lstStyle/>
          <a:p>
            <a:pPr>
              <a:lnSpc>
                <a:spcPct val="90000"/>
              </a:lnSpc>
            </a:pPr>
            <a:r>
              <a:rPr lang="en-US" sz="1000">
                <a:solidFill>
                  <a:schemeClr val="bg1"/>
                </a:solidFill>
                <a:latin typeface="+mj-lt"/>
                <a:ea typeface="Verdana" panose="020B0604030504040204" pitchFamily="34" charset="0"/>
                <a:cs typeface="Verdana" panose="020B0604030504040204" pitchFamily="34" charset="0"/>
              </a:rPr>
              <a:t>Confidential   </a:t>
            </a:r>
            <a:r>
              <a:rPr lang="en-US" sz="1000">
                <a:solidFill>
                  <a:schemeClr val="bg1"/>
                </a:solidFill>
                <a:latin typeface="+mj-lt"/>
                <a:ea typeface="Verdana" panose="020B0604030504040204" pitchFamily="34" charset="0"/>
                <a:cs typeface="Arial" panose="020B0604020202020204" pitchFamily="34" charset="0"/>
              </a:rPr>
              <a:t>│</a:t>
            </a:r>
            <a:r>
              <a:rPr lang="en-US" sz="1000">
                <a:solidFill>
                  <a:schemeClr val="bg1"/>
                </a:solidFill>
                <a:latin typeface="+mj-lt"/>
                <a:ea typeface="Verdana" panose="020B0604030504040204" pitchFamily="34" charset="0"/>
                <a:cs typeface="Verdana" panose="020B0604030504040204" pitchFamily="34" charset="0"/>
              </a:rPr>
              <a:t>  ©2018 VMware, Inc.</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9459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Photo – Blu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919D82-432A-4E2E-A0FB-6478264571AA}"/>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12" name="Group 11">
            <a:extLst>
              <a:ext uri="{FF2B5EF4-FFF2-40B4-BE49-F238E27FC236}">
                <a16:creationId xmlns:a16="http://schemas.microsoft.com/office/drawing/2014/main" id="{F258B014-FCEB-457B-AA95-D932FA2C4BC9}"/>
              </a:ext>
            </a:extLst>
          </p:cNvPr>
          <p:cNvGrpSpPr/>
          <p:nvPr userDrawn="1"/>
        </p:nvGrpSpPr>
        <p:grpSpPr>
          <a:xfrm>
            <a:off x="617878" y="6446044"/>
            <a:ext cx="1099793" cy="173355"/>
            <a:chOff x="-84138" y="5622925"/>
            <a:chExt cx="4330701" cy="682626"/>
          </a:xfrm>
          <a:solidFill>
            <a:schemeClr val="bg1"/>
          </a:solidFill>
        </p:grpSpPr>
        <p:sp>
          <p:nvSpPr>
            <p:cNvPr id="13" name="Freeform 6">
              <a:extLst>
                <a:ext uri="{FF2B5EF4-FFF2-40B4-BE49-F238E27FC236}">
                  <a16:creationId xmlns:a16="http://schemas.microsoft.com/office/drawing/2014/main" id="{CB6D6772-32FD-406C-B104-D9AC3E44093C}"/>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 name="Freeform 7">
              <a:extLst>
                <a:ext uri="{FF2B5EF4-FFF2-40B4-BE49-F238E27FC236}">
                  <a16:creationId xmlns:a16="http://schemas.microsoft.com/office/drawing/2014/main" id="{CC3CEB0D-63A7-488A-851F-7043459537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6" name="Freeform 8">
              <a:extLst>
                <a:ext uri="{FF2B5EF4-FFF2-40B4-BE49-F238E27FC236}">
                  <a16:creationId xmlns:a16="http://schemas.microsoft.com/office/drawing/2014/main" id="{334922AD-8470-4017-85C7-85046F9188EA}"/>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7" name="Freeform 9">
              <a:extLst>
                <a:ext uri="{FF2B5EF4-FFF2-40B4-BE49-F238E27FC236}">
                  <a16:creationId xmlns:a16="http://schemas.microsoft.com/office/drawing/2014/main" id="{2A58DEF3-B9F5-43D3-AD9F-61C45EDC8B8C}"/>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8" name="Freeform 10">
              <a:extLst>
                <a:ext uri="{FF2B5EF4-FFF2-40B4-BE49-F238E27FC236}">
                  <a16:creationId xmlns:a16="http://schemas.microsoft.com/office/drawing/2014/main" id="{389D5504-A761-45F3-9538-80164363760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 name="Freeform 11">
              <a:extLst>
                <a:ext uri="{FF2B5EF4-FFF2-40B4-BE49-F238E27FC236}">
                  <a16:creationId xmlns:a16="http://schemas.microsoft.com/office/drawing/2014/main" id="{AE2C2CA5-4BB2-4E68-B3C2-6F779AA486D0}"/>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0" name="Freeform 12">
              <a:extLst>
                <a:ext uri="{FF2B5EF4-FFF2-40B4-BE49-F238E27FC236}">
                  <a16:creationId xmlns:a16="http://schemas.microsoft.com/office/drawing/2014/main" id="{6CF418B7-8CEF-4ACC-8C96-F7807AE1EAB6}"/>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21" name="TextBox 20">
            <a:extLst>
              <a:ext uri="{FF2B5EF4-FFF2-40B4-BE49-F238E27FC236}">
                <a16:creationId xmlns:a16="http://schemas.microsoft.com/office/drawing/2014/main" id="{A6945510-9B71-4377-A2F9-71426E32479D}"/>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2" name="Title 1">
            <a:extLst>
              <a:ext uri="{FF2B5EF4-FFF2-40B4-BE49-F238E27FC236}">
                <a16:creationId xmlns:a16="http://schemas.microsoft.com/office/drawing/2014/main" id="{19215FFC-C666-4D82-B2D8-6E34FBA38A74}"/>
              </a:ext>
            </a:extLst>
          </p:cNvPr>
          <p:cNvSpPr>
            <a:spLocks noGrp="1"/>
          </p:cNvSpPr>
          <p:nvPr>
            <p:ph type="title"/>
          </p:nvPr>
        </p:nvSpPr>
        <p:spPr>
          <a:xfrm>
            <a:off x="-1" y="223470"/>
            <a:ext cx="6094413" cy="1034129"/>
          </a:xfrm>
          <a:solidFill>
            <a:schemeClr val="bg1">
              <a:alpha val="90000"/>
            </a:schemeClr>
          </a:solidFill>
        </p:spPr>
        <p:txBody>
          <a:bodyPr wrap="square" lIns="576072" tIns="182880" rIns="457200" bIns="457200">
            <a:spAutoFit/>
          </a:bodyPr>
          <a:lstStyle/>
          <a:p>
            <a:r>
              <a:rPr lang="en-US"/>
              <a:t>Click to edit Master title style</a:t>
            </a:r>
            <a:endParaRPr lang="en-US" dirty="0"/>
          </a:p>
        </p:txBody>
      </p:sp>
      <p:sp>
        <p:nvSpPr>
          <p:cNvPr id="22" name="Subtitle 2">
            <a:extLst>
              <a:ext uri="{FF2B5EF4-FFF2-40B4-BE49-F238E27FC236}">
                <a16:creationId xmlns:a16="http://schemas.microsoft.com/office/drawing/2014/main" id="{2A4C07D5-4CD5-43B7-8FFA-FD7A502CF0F7}"/>
              </a:ext>
            </a:extLst>
          </p:cNvPr>
          <p:cNvSpPr>
            <a:spLocks noGrp="1"/>
          </p:cNvSpPr>
          <p:nvPr>
            <p:ph type="subTitle" idx="10"/>
          </p:nvPr>
        </p:nvSpPr>
        <p:spPr>
          <a:xfrm>
            <a:off x="592867" y="811830"/>
            <a:ext cx="5361244"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ED41D1FF-CD74-4066-90E2-A98516D87B6A}"/>
              </a:ext>
            </a:extLst>
          </p:cNvPr>
          <p:cNvSpPr>
            <a:spLocks noGrp="1"/>
          </p:cNvSpPr>
          <p:nvPr>
            <p:ph type="body" sz="quarter" idx="11" hasCustomPrompt="1"/>
          </p:nvPr>
        </p:nvSpPr>
        <p:spPr>
          <a:xfrm>
            <a:off x="0" y="1600200"/>
            <a:ext cx="6094413" cy="4572000"/>
          </a:xfrm>
          <a:gradFill>
            <a:gsLst>
              <a:gs pos="98000">
                <a:schemeClr val="accent2">
                  <a:alpha val="90000"/>
                </a:schemeClr>
              </a:gs>
              <a:gs pos="98000">
                <a:schemeClr val="accent1"/>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endParaRPr lang="en-US" dirty="0"/>
          </a:p>
        </p:txBody>
      </p:sp>
    </p:spTree>
    <p:extLst>
      <p:ext uri="{BB962C8B-B14F-4D97-AF65-F5344CB8AC3E}">
        <p14:creationId xmlns:p14="http://schemas.microsoft.com/office/powerpoint/2010/main" val="2761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1" y="1600200"/>
            <a:ext cx="5893593"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dirty="0"/>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endParaRPr lang="en-US" dirty="0"/>
          </a:p>
        </p:txBody>
      </p:sp>
    </p:spTree>
    <p:extLst>
      <p:ext uri="{BB962C8B-B14F-4D97-AF65-F5344CB8AC3E}">
        <p14:creationId xmlns:p14="http://schemas.microsoft.com/office/powerpoint/2010/main" val="253199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gradFill>
            <a:gsLst>
              <a:gs pos="0">
                <a:schemeClr val="accent4"/>
              </a:gs>
              <a:gs pos="98000">
                <a:schemeClr val="accent4"/>
              </a:gs>
              <a:gs pos="98000">
                <a:schemeClr val="accent6"/>
              </a:gs>
            </a:gsLst>
            <a:lin ang="5400000" scaled="1"/>
          </a:gra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gradFill>
            <a:gsLst>
              <a:gs pos="0">
                <a:schemeClr val="accent1"/>
              </a:gs>
              <a:gs pos="98000">
                <a:schemeClr val="accent1"/>
              </a:gs>
              <a:gs pos="98000">
                <a:schemeClr val="accent3"/>
              </a:gs>
            </a:gsLst>
            <a:lin ang="5400000" scaled="1"/>
          </a:gra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endParaRPr lang="en-US" dirty="0"/>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1170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1" y="1600201"/>
            <a:ext cx="5865445"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endParaRPr lang="en-US" dirty="0"/>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p:nvPr>
        </p:nvSpPr>
        <p:spPr bwMode="gray">
          <a:xfrm>
            <a:off x="0" y="1806122"/>
            <a:ext cx="5637213" cy="911225"/>
          </a:xfrm>
          <a:gradFill>
            <a:gsLst>
              <a:gs pos="8000">
                <a:schemeClr val="accent6"/>
              </a:gs>
              <a:gs pos="8000">
                <a:schemeClr val="accent4"/>
              </a:gs>
              <a:gs pos="0">
                <a:schemeClr val="accent6"/>
              </a:gs>
              <a:gs pos="100000">
                <a:schemeClr val="accent4"/>
              </a:gs>
            </a:gsLst>
            <a:lin ang="13500000" scaled="0"/>
          </a:gradFill>
        </p:spPr>
        <p:txBody>
          <a:bodyPr vert="horz" lIns="594360" tIns="91440" rIns="457200" bIns="91440" rtlCol="0" anchor="ctr">
            <a:noAutofit/>
          </a:bodyPr>
          <a:lstStyle>
            <a:lvl1pPr>
              <a:defRPr lang="en-US" sz="2000">
                <a:solidFill>
                  <a:schemeClr val="bg1"/>
                </a:solidFill>
              </a:defRPr>
            </a:lvl1pPr>
          </a:lstStyle>
          <a:p>
            <a:pPr lvl="0"/>
            <a:r>
              <a:rPr lang="en-US"/>
              <a:t>Click to edit Master text styles</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p:nvPr>
        </p:nvSpPr>
        <p:spPr bwMode="gray">
          <a:xfrm>
            <a:off x="6551613" y="1806122"/>
            <a:ext cx="5637212" cy="911225"/>
          </a:xfrm>
          <a:gradFill>
            <a:gsLst>
              <a:gs pos="100000">
                <a:schemeClr val="accent3"/>
              </a:gs>
              <a:gs pos="92000">
                <a:schemeClr val="accent1"/>
              </a:gs>
              <a:gs pos="92000">
                <a:schemeClr val="accent3"/>
              </a:gs>
              <a:gs pos="6000">
                <a:schemeClr val="accent1"/>
              </a:gs>
            </a:gsLst>
            <a:lin ang="2700000" scaled="0"/>
          </a:gradFill>
        </p:spPr>
        <p:txBody>
          <a:bodyPr vert="horz" lIns="338328" tIns="91440" rIns="612648" bIns="91440" rtlCol="0" anchor="ctr">
            <a:noAutofit/>
          </a:bodyPr>
          <a:lstStyle>
            <a:lvl1pPr>
              <a:defRPr lang="en-US" sz="2000">
                <a:solidFill>
                  <a:schemeClr val="bg1"/>
                </a:solidFill>
              </a:defRPr>
            </a:lvl1pPr>
          </a:lstStyle>
          <a:p>
            <a:pPr lvl="0"/>
            <a:r>
              <a:rPr lang="en-US"/>
              <a:t>Click to edit Master text styles</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5" name="TextBox 14">
            <a:extLst>
              <a:ext uri="{FF2B5EF4-FFF2-40B4-BE49-F238E27FC236}">
                <a16:creationId xmlns:a16="http://schemas.microsoft.com/office/drawing/2014/main" id="{09CD04BF-6EB9-43B2-ACD3-B1C9868E90DD}"/>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182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2" name="TextBox 11">
            <a:extLst>
              <a:ext uri="{FF2B5EF4-FFF2-40B4-BE49-F238E27FC236}">
                <a16:creationId xmlns:a16="http://schemas.microsoft.com/office/drawing/2014/main" id="{73D6F62F-B8DB-4CC8-8EDA-B15D7FC75180}"/>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p:nvPr>
        </p:nvSpPr>
        <p:spPr/>
        <p:txBody>
          <a:bodyPr wrap="none"/>
          <a:lstStyle/>
          <a:p>
            <a:r>
              <a:rPr lang="en-US"/>
              <a:t>Click to edit Master title style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p:nvPr>
        </p:nvSpPr>
        <p:spPr>
          <a:xfrm>
            <a:off x="3351213" y="1600200"/>
            <a:ext cx="8229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p:nvPr>
        </p:nvSpPr>
        <p:spPr>
          <a:xfrm>
            <a:off x="0" y="1600200"/>
            <a:ext cx="2894013" cy="4572000"/>
          </a:xfrm>
          <a:gradFill>
            <a:gsLst>
              <a:gs pos="0">
                <a:schemeClr val="accent2"/>
              </a:gs>
              <a:gs pos="98000">
                <a:schemeClr val="accent2"/>
              </a:gs>
              <a:gs pos="98000">
                <a:schemeClr val="accent1"/>
              </a:gs>
              <a:gs pos="100000">
                <a:schemeClr val="accent1"/>
              </a:gs>
            </a:gsLst>
            <a:lin ang="5400000" scaled="1"/>
          </a:gra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831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p:nvPr>
        </p:nvSpPr>
        <p:spPr>
          <a:xfrm>
            <a:off x="608013" y="1600200"/>
            <a:ext cx="8229600"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3" name="TextBox 12">
            <a:extLst>
              <a:ext uri="{FF2B5EF4-FFF2-40B4-BE49-F238E27FC236}">
                <a16:creationId xmlns:a16="http://schemas.microsoft.com/office/drawing/2014/main" id="{569A07E6-128F-4EE2-9633-8E8BD2490B0E}"/>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p:nvPr>
        </p:nvSpPr>
        <p:spPr/>
        <p:txBody>
          <a:bodyPr wrap="none"/>
          <a:lstStyle/>
          <a:p>
            <a:r>
              <a:rPr lang="en-US"/>
              <a:t>Click to edit Master title style</a:t>
            </a:r>
            <a:endParaRPr lang="en-US" dirty="0"/>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p:nvPr>
        </p:nvSpPr>
        <p:spPr>
          <a:xfrm>
            <a:off x="9294813" y="1600200"/>
            <a:ext cx="2894012" cy="4572000"/>
          </a:xfrm>
          <a:gradFill>
            <a:gsLst>
              <a:gs pos="0">
                <a:schemeClr val="accent2"/>
              </a:gs>
              <a:gs pos="98000">
                <a:schemeClr val="accent2"/>
              </a:gs>
              <a:gs pos="98000">
                <a:schemeClr val="accent1"/>
              </a:gs>
              <a:gs pos="100000">
                <a:schemeClr val="accent1"/>
              </a:gs>
            </a:gsLst>
            <a:lin ang="5400000" scaled="1"/>
          </a:gra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967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815" name="Rectangle 814">
            <a:extLst>
              <a:ext uri="{FF2B5EF4-FFF2-40B4-BE49-F238E27FC236}">
                <a16:creationId xmlns:a16="http://schemas.microsoft.com/office/drawing/2014/main" id="{7B16AAE1-F978-4FC7-959F-05998D9FBD85}"/>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p:nvPr>
        </p:nvSpPr>
        <p:spPr bwMode="gray">
          <a:xfrm>
            <a:off x="616504"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p:nvPr>
        </p:nvSpPr>
        <p:spPr bwMode="gray">
          <a:xfrm>
            <a:off x="4419676"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5" name="TextBox 14">
            <a:extLst>
              <a:ext uri="{FF2B5EF4-FFF2-40B4-BE49-F238E27FC236}">
                <a16:creationId xmlns:a16="http://schemas.microsoft.com/office/drawing/2014/main" id="{A3F76230-C445-499C-A0B0-95162966FD8E}"/>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p:nvPr>
        </p:nvSpPr>
        <p:spPr/>
        <p:txBody>
          <a:bodyPr/>
          <a:lstStyle/>
          <a:p>
            <a:r>
              <a:rPr lang="en-US"/>
              <a:t>Click to edit Master title style</a:t>
            </a:r>
            <a:endParaRPr lang="en-US" dirty="0"/>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p:nvPr>
        </p:nvSpPr>
        <p:spPr>
          <a:xfrm>
            <a:off x="616504" y="1600200"/>
            <a:ext cx="3346704" cy="914400"/>
          </a:xfrm>
          <a:gradFill>
            <a:gsLst>
              <a:gs pos="100000">
                <a:schemeClr val="accent6"/>
              </a:gs>
              <a:gs pos="92000">
                <a:schemeClr val="accent4"/>
              </a:gs>
              <a:gs pos="92000">
                <a:schemeClr val="accent6"/>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p:nvPr>
        </p:nvSpPr>
        <p:spPr>
          <a:xfrm>
            <a:off x="4419676" y="1600200"/>
            <a:ext cx="3346704" cy="914400"/>
          </a:xfrm>
          <a:gradFill>
            <a:gsLst>
              <a:gs pos="92000">
                <a:schemeClr val="accent1"/>
              </a:gs>
              <a:gs pos="92000">
                <a:schemeClr val="accent3"/>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p:nvPr>
        </p:nvSpPr>
        <p:spPr>
          <a:xfrm>
            <a:off x="8236361" y="1600200"/>
            <a:ext cx="3346704" cy="914400"/>
          </a:xfrm>
          <a:gradFill>
            <a:gsLst>
              <a:gs pos="92000">
                <a:schemeClr val="accent2"/>
              </a:gs>
              <a:gs pos="92000">
                <a:schemeClr val="accent2">
                  <a:lumMod val="50000"/>
                </a:schemeClr>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4792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4" name="TextBox 13">
            <a:extLst>
              <a:ext uri="{FF2B5EF4-FFF2-40B4-BE49-F238E27FC236}">
                <a16:creationId xmlns:a16="http://schemas.microsoft.com/office/drawing/2014/main" id="{324242A8-4032-4A28-A182-432918B4416C}"/>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p:nvPr>
        </p:nvSpPr>
        <p:spPr/>
        <p:txBody>
          <a:bodyPr wrap="none"/>
          <a:lstStyle/>
          <a:p>
            <a:r>
              <a:rPr lang="en-US"/>
              <a:t>Click to edit Master title style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23460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p:nvPr>
        </p:nvSpPr>
        <p:spPr>
          <a:xfrm>
            <a:off x="8378825" y="4347904"/>
            <a:ext cx="3201988" cy="1600200"/>
          </a:xfrm>
        </p:spPr>
        <p:txBody>
          <a:bodyPr/>
          <a:lstStyle>
            <a:lvl1pPr>
              <a:defRPr sz="1400"/>
            </a:lvl1pPr>
            <a:lvl2pPr>
              <a:defRPr sz="1200"/>
            </a:lvl2pPr>
            <a:lvl3pPr>
              <a:defRPr sz="1200"/>
            </a:lvl3pPr>
          </a:lstStyle>
          <a:p>
            <a:pPr lvl="0"/>
            <a:r>
              <a:rPr lang="en-US"/>
              <a:t>Click to edit Master text styles</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p:nvPr>
        </p:nvSpPr>
        <p:spPr>
          <a:xfrm>
            <a:off x="8378825" y="2063048"/>
            <a:ext cx="3201988" cy="1600200"/>
          </a:xfrm>
        </p:spPr>
        <p:txBody>
          <a:bodyPr/>
          <a:lstStyle>
            <a:lvl1pPr>
              <a:defRPr sz="1400"/>
            </a:lvl1pPr>
            <a:lvl2pPr>
              <a:defRPr sz="1200"/>
            </a:lvl2pPr>
            <a:lvl3pPr>
              <a:defRPr sz="1200"/>
            </a:lvl3pPr>
          </a:lstStyle>
          <a:p>
            <a:pPr lvl="0"/>
            <a:r>
              <a:rPr lang="en-US"/>
              <a:t>Click to edit Master text styles</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600">
                <a:solidFill>
                  <a:schemeClr val="accent1"/>
                </a:solidFill>
              </a:defRPr>
            </a:lvl1pPr>
            <a:lvl5pPr>
              <a:defRPr/>
            </a:lvl5pPr>
          </a:lstStyle>
          <a:p>
            <a:pPr lvl="0"/>
            <a:r>
              <a:rPr lang="en-US" dirty="0"/>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600">
                <a:solidFill>
                  <a:schemeClr val="accent4"/>
                </a:solidFill>
              </a:defRPr>
            </a:lvl1pPr>
            <a:lvl5pPr>
              <a:defRPr/>
            </a:lvl5pPr>
          </a:lstStyle>
          <a:p>
            <a:pPr lvl="0"/>
            <a:r>
              <a:rPr lang="en-US" dirty="0"/>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p:nvPr>
        </p:nvSpPr>
        <p:spPr/>
        <p:txBody>
          <a:bodyPr wrap="none"/>
          <a:lstStyle/>
          <a:p>
            <a:r>
              <a:rPr lang="en-US"/>
              <a:t>Click to edit Master title style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02482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0000"/>
              </a:lnSpc>
              <a:spcBef>
                <a:spcPts val="0"/>
              </a:spcBef>
            </a:pPr>
            <a:endParaRPr lang="en-US" sz="280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a:xfrm>
            <a:off x="6116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3"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dirty="0"/>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p:nvPr>
        </p:nvSpPr>
        <p:spPr>
          <a:xfrm>
            <a:off x="6116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600"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600" y="3547676"/>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3" y="3634037"/>
            <a:ext cx="2006600" cy="227454"/>
          </a:xfrm>
        </p:spPr>
        <p:txBody>
          <a:bodyPr anchor="b"/>
          <a:lstStyle>
            <a:lvl1pPr>
              <a:lnSpc>
                <a:spcPct val="100000"/>
              </a:lnSpc>
              <a:spcBef>
                <a:spcPts val="0"/>
              </a:spcBef>
              <a:defRPr sz="1600">
                <a:solidFill>
                  <a:schemeClr val="accent2"/>
                </a:solidFill>
              </a:defRPr>
            </a:lvl1pPr>
            <a:lvl5pPr>
              <a:defRPr/>
            </a:lvl5pPr>
          </a:lstStyle>
          <a:p>
            <a:pPr lvl="0"/>
            <a:r>
              <a:rPr lang="en-US" dirty="0"/>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100000"/>
              </a:lnSpc>
              <a:spcBef>
                <a:spcPts val="0"/>
              </a:spcBef>
            </a:pPr>
            <a:endParaRPr lang="en-US" sz="800">
              <a:solidFill>
                <a:schemeClr val="tx1"/>
              </a:solidFill>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p:nvPr>
        </p:nvSpPr>
        <p:spPr>
          <a:xfrm>
            <a:off x="42692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dirty="0"/>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p:nvPr>
        </p:nvSpPr>
        <p:spPr>
          <a:xfrm>
            <a:off x="42692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7200"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7200"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7"/>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dirty="0"/>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2000" y="2971800"/>
            <a:ext cx="3194050" cy="1828800"/>
          </a:xfrm>
        </p:spPr>
        <p:txBody>
          <a:bodyPr/>
          <a:lstStyle>
            <a:lvl1pPr>
              <a:lnSpc>
                <a:spcPct val="100000"/>
              </a:lnSpc>
              <a:spcBef>
                <a:spcPts val="0"/>
              </a:spcBef>
              <a:defRPr/>
            </a:lvl1pPr>
          </a:lstStyle>
          <a:p>
            <a:r>
              <a:rPr lang="en-US"/>
              <a:t>Drag picture to placeholder or click icon to add</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8959850" y="1600200"/>
            <a:ext cx="1841500" cy="660399"/>
          </a:xfrm>
        </p:spPr>
        <p:txBody>
          <a:bodyPr anchor="ctr"/>
          <a:lstStyle>
            <a:lvl1pPr algn="ctr">
              <a:lnSpc>
                <a:spcPct val="100000"/>
              </a:lnSpc>
              <a:spcBef>
                <a:spcPts val="0"/>
              </a:spcBef>
              <a:defRPr/>
            </a:lvl1pPr>
          </a:lstStyle>
          <a:p>
            <a:r>
              <a:rPr lang="en-US"/>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p:nvPr>
        </p:nvSpPr>
        <p:spPr>
          <a:xfrm>
            <a:off x="8382000"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edit Master text styles</a:t>
            </a:r>
          </a:p>
          <a:p>
            <a:pPr lvl="1"/>
            <a:r>
              <a:rPr lang="en-US"/>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0"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39" y="4978399"/>
            <a:ext cx="3204753"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199" y="4978400"/>
            <a:ext cx="3203893" cy="878840"/>
          </a:xfrm>
          <a:prstGeom prst="rect">
            <a:avLst/>
          </a:prstGeom>
          <a:gradFill>
            <a:gsLst>
              <a:gs pos="0">
                <a:schemeClr val="accent1"/>
              </a:gs>
              <a:gs pos="98000">
                <a:schemeClr val="accent1"/>
              </a:gs>
            </a:gsLst>
            <a:lin ang="5400000" scaled="1"/>
          </a:gradFill>
        </p:spPr>
        <p:txBody>
          <a:bodyPr vert="horz" lIns="457200" tIns="457200" rIns="594360"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dirty="0"/>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0"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3"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Strategic Priorities</a:t>
            </a:r>
          </a:p>
        </p:txBody>
      </p:sp>
    </p:spTree>
    <p:extLst>
      <p:ext uri="{BB962C8B-B14F-4D97-AF65-F5344CB8AC3E}">
        <p14:creationId xmlns:p14="http://schemas.microsoft.com/office/powerpoint/2010/main" val="241819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183EB20-0C5F-4DF1-ACB7-C31AA75223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rot="16200000">
            <a:off x="8594080" y="298526"/>
            <a:ext cx="3893271" cy="3296220"/>
          </a:xfrm>
          <a:prstGeom prst="rect">
            <a:avLst/>
          </a:prstGeom>
        </p:spPr>
      </p:pic>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5019"/>
            <a:ext cx="1933864" cy="534891"/>
          </a:xfrm>
          <a:prstGeom prst="rect">
            <a:avLst/>
          </a:prstGeom>
          <a:noFill/>
        </p:spPr>
        <p:txBody>
          <a:bodyPr wrap="square" lIns="0" tIns="0" rIns="0" bIns="0" rtlCol="0">
            <a:noAutofit/>
          </a:bodyPr>
          <a:lstStyle/>
          <a:p>
            <a:pPr>
              <a:lnSpc>
                <a:spcPct val="90000"/>
              </a:lnSpc>
            </a:pPr>
            <a:r>
              <a:rPr lang="en-US" sz="3200">
                <a:solidFill>
                  <a:schemeClr val="accent6"/>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92216"/>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Click to edit Master text styles</a:t>
            </a:r>
          </a:p>
          <a:p>
            <a:pPr lvl="1"/>
            <a:r>
              <a:rPr lang="en-US"/>
              <a:t>Second level</a:t>
            </a:r>
          </a:p>
        </p:txBody>
      </p:sp>
      <p:sp>
        <p:nvSpPr>
          <p:cNvPr id="19" name="TextBox 18">
            <a:extLst>
              <a:ext uri="{FF2B5EF4-FFF2-40B4-BE49-F238E27FC236}">
                <a16:creationId xmlns:a16="http://schemas.microsoft.com/office/drawing/2014/main" id="{2703D98A-D6D9-4EF5-A541-26E00799D077}"/>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©2018 VMware, Inc.</a:t>
            </a:r>
          </a:p>
          <a:p>
            <a:pPr>
              <a:lnSpc>
                <a:spcPct val="90000"/>
              </a:lnSpc>
            </a:pPr>
            <a:endParaRPr lang="en-US" sz="800">
              <a:solidFill>
                <a:schemeClr val="tx1"/>
              </a:solidFill>
              <a:latin typeface="+mj-lt"/>
            </a:endParaRPr>
          </a:p>
        </p:txBody>
      </p:sp>
      <p:grpSp>
        <p:nvGrpSpPr>
          <p:cNvPr id="21" name="Group 20">
            <a:extLst>
              <a:ext uri="{FF2B5EF4-FFF2-40B4-BE49-F238E27FC236}">
                <a16:creationId xmlns:a16="http://schemas.microsoft.com/office/drawing/2014/main" id="{27C06013-757A-4FD4-A789-7E9656F64A59}"/>
              </a:ext>
            </a:extLst>
          </p:cNvPr>
          <p:cNvGrpSpPr/>
          <p:nvPr userDrawn="1"/>
        </p:nvGrpSpPr>
        <p:grpSpPr bwMode="black">
          <a:xfrm>
            <a:off x="617878" y="6446044"/>
            <a:ext cx="1099793" cy="173355"/>
            <a:chOff x="-84138" y="5622925"/>
            <a:chExt cx="4330701" cy="682626"/>
          </a:xfrm>
        </p:grpSpPr>
        <p:sp>
          <p:nvSpPr>
            <p:cNvPr id="22" name="Freeform 6">
              <a:extLst>
                <a:ext uri="{FF2B5EF4-FFF2-40B4-BE49-F238E27FC236}">
                  <a16:creationId xmlns:a16="http://schemas.microsoft.com/office/drawing/2014/main" id="{5E650B00-898D-4367-B76F-5BF89476C91F}"/>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3" name="Freeform 7">
              <a:extLst>
                <a:ext uri="{FF2B5EF4-FFF2-40B4-BE49-F238E27FC236}">
                  <a16:creationId xmlns:a16="http://schemas.microsoft.com/office/drawing/2014/main" id="{8A491FA9-9AD4-4837-B9D8-EA75606548C8}"/>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4" name="Freeform 8">
              <a:extLst>
                <a:ext uri="{FF2B5EF4-FFF2-40B4-BE49-F238E27FC236}">
                  <a16:creationId xmlns:a16="http://schemas.microsoft.com/office/drawing/2014/main" id="{38AD407B-7DC8-4213-960A-A37523666873}"/>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5" name="Freeform 9">
              <a:extLst>
                <a:ext uri="{FF2B5EF4-FFF2-40B4-BE49-F238E27FC236}">
                  <a16:creationId xmlns:a16="http://schemas.microsoft.com/office/drawing/2014/main" id="{F0E957BF-4633-4BC7-8378-1B670BA6A950}"/>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6" name="Freeform 10">
              <a:extLst>
                <a:ext uri="{FF2B5EF4-FFF2-40B4-BE49-F238E27FC236}">
                  <a16:creationId xmlns:a16="http://schemas.microsoft.com/office/drawing/2014/main" id="{33412CC5-5B25-43E7-AFAC-0EF817E6F7FF}"/>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7" name="Freeform 11">
              <a:extLst>
                <a:ext uri="{FF2B5EF4-FFF2-40B4-BE49-F238E27FC236}">
                  <a16:creationId xmlns:a16="http://schemas.microsoft.com/office/drawing/2014/main" id="{0E0EEC98-4D81-4BBF-A18F-A2562013EC4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8" name="Freeform 12">
              <a:extLst>
                <a:ext uri="{FF2B5EF4-FFF2-40B4-BE49-F238E27FC236}">
                  <a16:creationId xmlns:a16="http://schemas.microsoft.com/office/drawing/2014/main" id="{0624E438-D004-4788-9C41-D6E07F017ACF}"/>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Tree>
    <p:extLst>
      <p:ext uri="{BB962C8B-B14F-4D97-AF65-F5344CB8AC3E}">
        <p14:creationId xmlns:p14="http://schemas.microsoft.com/office/powerpoint/2010/main" val="370889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Bleed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CA3525-8B20-40AA-8585-C1CB9D293B68}"/>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5" name="Group 4">
            <a:extLst>
              <a:ext uri="{FF2B5EF4-FFF2-40B4-BE49-F238E27FC236}">
                <a16:creationId xmlns:a16="http://schemas.microsoft.com/office/drawing/2014/main" id="{F045A585-C5E4-4DFF-AE3A-0EA9773E9130}"/>
              </a:ext>
            </a:extLst>
          </p:cNvPr>
          <p:cNvGrpSpPr/>
          <p:nvPr userDrawn="1"/>
        </p:nvGrpSpPr>
        <p:grpSpPr>
          <a:xfrm>
            <a:off x="617878" y="6446044"/>
            <a:ext cx="1099793" cy="173355"/>
            <a:chOff x="-84138" y="5622925"/>
            <a:chExt cx="4330701" cy="682626"/>
          </a:xfrm>
          <a:solidFill>
            <a:schemeClr val="bg1"/>
          </a:solidFill>
        </p:grpSpPr>
        <p:sp>
          <p:nvSpPr>
            <p:cNvPr id="6" name="Freeform 6">
              <a:extLst>
                <a:ext uri="{FF2B5EF4-FFF2-40B4-BE49-F238E27FC236}">
                  <a16:creationId xmlns:a16="http://schemas.microsoft.com/office/drawing/2014/main" id="{D8FDE86E-66A8-45FE-8B59-41FB9D05B2FD}"/>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 name="Freeform 7">
              <a:extLst>
                <a:ext uri="{FF2B5EF4-FFF2-40B4-BE49-F238E27FC236}">
                  <a16:creationId xmlns:a16="http://schemas.microsoft.com/office/drawing/2014/main" id="{B7AA4155-9310-415A-B110-0BF9DA5E5D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 name="Freeform 8">
              <a:extLst>
                <a:ext uri="{FF2B5EF4-FFF2-40B4-BE49-F238E27FC236}">
                  <a16:creationId xmlns:a16="http://schemas.microsoft.com/office/drawing/2014/main" id="{83B3DCE9-C445-4A41-B77E-F198E3BADD21}"/>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9" name="Freeform 9">
              <a:extLst>
                <a:ext uri="{FF2B5EF4-FFF2-40B4-BE49-F238E27FC236}">
                  <a16:creationId xmlns:a16="http://schemas.microsoft.com/office/drawing/2014/main" id="{E182E788-22A0-496F-849F-FCC9079CB6C4}"/>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0" name="Freeform 10">
              <a:extLst>
                <a:ext uri="{FF2B5EF4-FFF2-40B4-BE49-F238E27FC236}">
                  <a16:creationId xmlns:a16="http://schemas.microsoft.com/office/drawing/2014/main" id="{371C5B7A-6EBF-488F-86A0-39A4A325FCE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 name="Freeform 11">
              <a:extLst>
                <a:ext uri="{FF2B5EF4-FFF2-40B4-BE49-F238E27FC236}">
                  <a16:creationId xmlns:a16="http://schemas.microsoft.com/office/drawing/2014/main" id="{DECC2199-8BE0-4BE3-8039-08C58860B285}"/>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2" name="Freeform 12">
              <a:extLst>
                <a:ext uri="{FF2B5EF4-FFF2-40B4-BE49-F238E27FC236}">
                  <a16:creationId xmlns:a16="http://schemas.microsoft.com/office/drawing/2014/main" id="{2A5DFC5A-1DCA-4CC1-8322-583C069B4BD0}"/>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Tree>
    <p:extLst>
      <p:ext uri="{BB962C8B-B14F-4D97-AF65-F5344CB8AC3E}">
        <p14:creationId xmlns:p14="http://schemas.microsoft.com/office/powerpoint/2010/main" val="107987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1877" y="2055429"/>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1" y="2055429"/>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4" y="2055429"/>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7" name="TextBox 16">
            <a:extLst>
              <a:ext uri="{FF2B5EF4-FFF2-40B4-BE49-F238E27FC236}">
                <a16:creationId xmlns:a16="http://schemas.microsoft.com/office/drawing/2014/main" id="{2A683A08-B3B7-4685-8917-A5E3B284CDF5}"/>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p:nvPr>
        </p:nvSpPr>
        <p:spPr/>
        <p:txBody>
          <a:bodyPr/>
          <a:lstStyle/>
          <a:p>
            <a:r>
              <a:rPr lang="en-US"/>
              <a:t>Click to edit Master title style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p:nvPr>
        </p:nvSpPr>
        <p:spPr>
          <a:xfrm>
            <a:off x="1525905" y="4267940"/>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7705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5749" y="2060872"/>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2" y="2060872"/>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0" y="2060872"/>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2" y="2060872"/>
            <a:ext cx="1828959"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6" name="TextBox 15">
            <a:extLst>
              <a:ext uri="{FF2B5EF4-FFF2-40B4-BE49-F238E27FC236}">
                <a16:creationId xmlns:a16="http://schemas.microsoft.com/office/drawing/2014/main" id="{6A272F82-E4B3-4DBD-BC4F-768FE7F95038}"/>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p:nvPr>
        </p:nvSpPr>
        <p:spPr/>
        <p:txBody>
          <a:bodyPr/>
          <a:lstStyle/>
          <a:p>
            <a:r>
              <a:rPr lang="en-US"/>
              <a:t>Click to edit Master title style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p:nvPr>
        </p:nvSpPr>
        <p:spPr>
          <a:xfrm>
            <a:off x="842673" y="4269508"/>
            <a:ext cx="2286000"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p:nvPr>
        </p:nvSpPr>
        <p:spPr>
          <a:xfrm>
            <a:off x="35798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p:nvPr>
        </p:nvSpPr>
        <p:spPr>
          <a:xfrm>
            <a:off x="63230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p:nvPr>
        </p:nvSpPr>
        <p:spPr>
          <a:xfrm>
            <a:off x="90662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7588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800" y="2064663"/>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4473" y="2064663"/>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1380" y="2064663"/>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2452" y="2064663"/>
            <a:ext cx="1828959"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4921" y="2064663"/>
            <a:ext cx="1828959" cy="1828959"/>
          </a:xfrm>
          <a:prstGeom prst="ellipse">
            <a:avLst/>
          </a:prstGeom>
          <a:solidFill>
            <a:schemeClr val="accent3"/>
          </a:solidFill>
          <a:ln>
            <a:noFill/>
          </a:ln>
          <a:effectLst/>
        </p:spPr>
        <p:txBody>
          <a:bodyPr vert="horz" wrap="square" lIns="0" tIns="0" rIns="0" bIns="0" numCol="1" anchor="ctr" anchorCtr="0" compatLnSpc="1">
            <a:prstTxWarp prst="textNoShape">
              <a:avLst/>
            </a:prstTxWarp>
          </a:bodyPr>
          <a:lstStyle/>
          <a:p>
            <a:pPr lvl="0" algn="ctr"/>
            <a:endParaRPr lang="en-US">
              <a:solidFill>
                <a:schemeClr val="bg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9" name="TextBox 18">
            <a:extLst>
              <a:ext uri="{FF2B5EF4-FFF2-40B4-BE49-F238E27FC236}">
                <a16:creationId xmlns:a16="http://schemas.microsoft.com/office/drawing/2014/main" id="{C7DA61FB-62DC-49AD-9B92-29AA7966F747}"/>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p:nvPr>
        </p:nvSpPr>
        <p:spPr/>
        <p:txBody>
          <a:bodyPr/>
          <a:lstStyle/>
          <a:p>
            <a:r>
              <a:rPr lang="en-US"/>
              <a:t>Click to edit Master title style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428287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4282873"/>
            <a:ext cx="1828800"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428287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5646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6567F8-257F-483B-B2D4-ACC66C513D8B}"/>
              </a:ext>
            </a:extLst>
          </p:cNvPr>
          <p:cNvSpPr/>
          <p:nvPr userDrawn="1"/>
        </p:nvSpPr>
        <p:spPr bwMode="gray">
          <a:xfrm>
            <a:off x="4846201" y="-27162"/>
            <a:ext cx="7374601"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664" name="Right Triangle 663">
            <a:extLst>
              <a:ext uri="{FF2B5EF4-FFF2-40B4-BE49-F238E27FC236}">
                <a16:creationId xmlns:a16="http://schemas.microsoft.com/office/drawing/2014/main" id="{2C5A75DF-B9C1-4A5D-8693-A417E8858D63}"/>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5" name="Right Triangle 664">
            <a:extLst>
              <a:ext uri="{FF2B5EF4-FFF2-40B4-BE49-F238E27FC236}">
                <a16:creationId xmlns:a16="http://schemas.microsoft.com/office/drawing/2014/main" id="{A90A1136-1EEB-4C77-AFF4-9E0972EF13B5}"/>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6" name="Right Triangle 665">
            <a:extLst>
              <a:ext uri="{FF2B5EF4-FFF2-40B4-BE49-F238E27FC236}">
                <a16:creationId xmlns:a16="http://schemas.microsoft.com/office/drawing/2014/main" id="{B4FDC405-07DE-49A2-92C3-22D7CCC2B1FD}"/>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7" name="Right Triangle 666">
            <a:extLst>
              <a:ext uri="{FF2B5EF4-FFF2-40B4-BE49-F238E27FC236}">
                <a16:creationId xmlns:a16="http://schemas.microsoft.com/office/drawing/2014/main" id="{317C1343-52C5-4AAB-A6B1-5E64545CFC16}"/>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8" name="Right Triangle 667">
            <a:extLst>
              <a:ext uri="{FF2B5EF4-FFF2-40B4-BE49-F238E27FC236}">
                <a16:creationId xmlns:a16="http://schemas.microsoft.com/office/drawing/2014/main" id="{180F82F4-4FF4-4115-A2EE-359EF0AAF35B}"/>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9" name="Right Triangle 668">
            <a:extLst>
              <a:ext uri="{FF2B5EF4-FFF2-40B4-BE49-F238E27FC236}">
                <a16:creationId xmlns:a16="http://schemas.microsoft.com/office/drawing/2014/main" id="{D31F4E0E-C07A-465F-A7E0-9B67B9FBB38F}"/>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0" name="Right Triangle 669">
            <a:extLst>
              <a:ext uri="{FF2B5EF4-FFF2-40B4-BE49-F238E27FC236}">
                <a16:creationId xmlns:a16="http://schemas.microsoft.com/office/drawing/2014/main" id="{9660FF54-EE5F-469D-A717-B169EBB5113A}"/>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1" name="Right Triangle 670">
            <a:extLst>
              <a:ext uri="{FF2B5EF4-FFF2-40B4-BE49-F238E27FC236}">
                <a16:creationId xmlns:a16="http://schemas.microsoft.com/office/drawing/2014/main" id="{A262CDFD-0FF1-428E-96C5-E87AE98B3FAB}"/>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2" name="Right Triangle 671">
            <a:extLst>
              <a:ext uri="{FF2B5EF4-FFF2-40B4-BE49-F238E27FC236}">
                <a16:creationId xmlns:a16="http://schemas.microsoft.com/office/drawing/2014/main" id="{9FB9B9C6-14C5-44EC-8357-E491F4166AC7}"/>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3" name="Right Triangle 672">
            <a:extLst>
              <a:ext uri="{FF2B5EF4-FFF2-40B4-BE49-F238E27FC236}">
                <a16:creationId xmlns:a16="http://schemas.microsoft.com/office/drawing/2014/main" id="{D115A183-5DEE-4557-906C-841E8BF4AD8A}"/>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4" name="Right Triangle 673">
            <a:extLst>
              <a:ext uri="{FF2B5EF4-FFF2-40B4-BE49-F238E27FC236}">
                <a16:creationId xmlns:a16="http://schemas.microsoft.com/office/drawing/2014/main" id="{D4CB3AC0-7B72-4B5F-9C38-87217C5E0053}"/>
              </a:ext>
            </a:extLst>
          </p:cNvPr>
          <p:cNvSpPr/>
          <p:nvPr/>
        </p:nvSpPr>
        <p:spPr bwMode="gray">
          <a:xfrm rot="10800000">
            <a:off x="6785686" y="-22208"/>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6" name="Right Triangle 675">
            <a:extLst>
              <a:ext uri="{FF2B5EF4-FFF2-40B4-BE49-F238E27FC236}">
                <a16:creationId xmlns:a16="http://schemas.microsoft.com/office/drawing/2014/main" id="{070D0D90-434D-4A79-8FAF-A28B596E8BA5}"/>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7" name="Right Triangle 676">
            <a:extLst>
              <a:ext uri="{FF2B5EF4-FFF2-40B4-BE49-F238E27FC236}">
                <a16:creationId xmlns:a16="http://schemas.microsoft.com/office/drawing/2014/main" id="{E0272DA3-CBE0-4928-B3BE-526A7132B020}"/>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8" name="Right Triangle 677">
            <a:extLst>
              <a:ext uri="{FF2B5EF4-FFF2-40B4-BE49-F238E27FC236}">
                <a16:creationId xmlns:a16="http://schemas.microsoft.com/office/drawing/2014/main" id="{2B259B49-A833-4074-9BC3-732A6ADC9E90}"/>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9" name="Right Triangle 678">
            <a:extLst>
              <a:ext uri="{FF2B5EF4-FFF2-40B4-BE49-F238E27FC236}">
                <a16:creationId xmlns:a16="http://schemas.microsoft.com/office/drawing/2014/main" id="{9DA52803-4D1C-4646-A426-92E685974004}"/>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0" name="Right Triangle 679">
            <a:extLst>
              <a:ext uri="{FF2B5EF4-FFF2-40B4-BE49-F238E27FC236}">
                <a16:creationId xmlns:a16="http://schemas.microsoft.com/office/drawing/2014/main" id="{44F2694C-C7FB-42C2-A130-87A3444CDB1A}"/>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1" name="Right Triangle 680">
            <a:extLst>
              <a:ext uri="{FF2B5EF4-FFF2-40B4-BE49-F238E27FC236}">
                <a16:creationId xmlns:a16="http://schemas.microsoft.com/office/drawing/2014/main" id="{0C0C2D22-DB2D-42C3-9C39-02B032BE37E1}"/>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2" name="Right Triangle 681">
            <a:extLst>
              <a:ext uri="{FF2B5EF4-FFF2-40B4-BE49-F238E27FC236}">
                <a16:creationId xmlns:a16="http://schemas.microsoft.com/office/drawing/2014/main" id="{2B091DFD-235A-4F82-8400-3D2D23513EED}"/>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3" name="Right Triangle 682">
            <a:extLst>
              <a:ext uri="{FF2B5EF4-FFF2-40B4-BE49-F238E27FC236}">
                <a16:creationId xmlns:a16="http://schemas.microsoft.com/office/drawing/2014/main" id="{9F1ACCCB-E98E-4873-86E7-F06C490CFDAF}"/>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4" name="Right Triangle 683">
            <a:extLst>
              <a:ext uri="{FF2B5EF4-FFF2-40B4-BE49-F238E27FC236}">
                <a16:creationId xmlns:a16="http://schemas.microsoft.com/office/drawing/2014/main" id="{4E5AC737-AE04-405D-9369-4528A38149C6}"/>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5" name="Right Triangle 684">
            <a:extLst>
              <a:ext uri="{FF2B5EF4-FFF2-40B4-BE49-F238E27FC236}">
                <a16:creationId xmlns:a16="http://schemas.microsoft.com/office/drawing/2014/main" id="{5075BADC-B414-49AE-AD6B-CCF5D545CD37}"/>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6" name="Right Triangle 685">
            <a:extLst>
              <a:ext uri="{FF2B5EF4-FFF2-40B4-BE49-F238E27FC236}">
                <a16:creationId xmlns:a16="http://schemas.microsoft.com/office/drawing/2014/main" id="{14A93DDE-9D44-4F70-94E3-4445B9184CD9}"/>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7" name="Right Triangle 686">
            <a:extLst>
              <a:ext uri="{FF2B5EF4-FFF2-40B4-BE49-F238E27FC236}">
                <a16:creationId xmlns:a16="http://schemas.microsoft.com/office/drawing/2014/main" id="{A592FFE6-CF46-4EBE-BA58-E0E350F196F9}"/>
              </a:ext>
            </a:extLst>
          </p:cNvPr>
          <p:cNvSpPr/>
          <p:nvPr/>
        </p:nvSpPr>
        <p:spPr bwMode="gray">
          <a:xfrm rot="10800000" flipH="1">
            <a:off x="7756889"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9" name="Right Triangle 688">
            <a:extLst>
              <a:ext uri="{FF2B5EF4-FFF2-40B4-BE49-F238E27FC236}">
                <a16:creationId xmlns:a16="http://schemas.microsoft.com/office/drawing/2014/main" id="{173D5322-E331-4813-93EC-69B856F13151}"/>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0" name="Right Triangle 689">
            <a:extLst>
              <a:ext uri="{FF2B5EF4-FFF2-40B4-BE49-F238E27FC236}">
                <a16:creationId xmlns:a16="http://schemas.microsoft.com/office/drawing/2014/main" id="{7087EB5C-B6C9-40F5-AAA9-8BF7A0F05F2D}"/>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1" name="Right Triangle 690">
            <a:extLst>
              <a:ext uri="{FF2B5EF4-FFF2-40B4-BE49-F238E27FC236}">
                <a16:creationId xmlns:a16="http://schemas.microsoft.com/office/drawing/2014/main" id="{6AB551A9-231E-452E-95A3-E890EF780EB2}"/>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2" name="Right Triangle 691">
            <a:extLst>
              <a:ext uri="{FF2B5EF4-FFF2-40B4-BE49-F238E27FC236}">
                <a16:creationId xmlns:a16="http://schemas.microsoft.com/office/drawing/2014/main" id="{21F04599-4599-4390-A8BB-A75F20BA9AF8}"/>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3" name="Right Triangle 692">
            <a:extLst>
              <a:ext uri="{FF2B5EF4-FFF2-40B4-BE49-F238E27FC236}">
                <a16:creationId xmlns:a16="http://schemas.microsoft.com/office/drawing/2014/main" id="{F1BB26B7-3C77-4B97-82F4-557B9675DD69}"/>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4" name="Right Triangle 693">
            <a:extLst>
              <a:ext uri="{FF2B5EF4-FFF2-40B4-BE49-F238E27FC236}">
                <a16:creationId xmlns:a16="http://schemas.microsoft.com/office/drawing/2014/main" id="{0776ED34-7278-4000-8E07-3C3FCCF35AD1}"/>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5" name="Right Triangle 694">
            <a:extLst>
              <a:ext uri="{FF2B5EF4-FFF2-40B4-BE49-F238E27FC236}">
                <a16:creationId xmlns:a16="http://schemas.microsoft.com/office/drawing/2014/main" id="{86D8E87C-B42C-4B03-8D84-C3999BCAC26C}"/>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6" name="Right Triangle 695">
            <a:extLst>
              <a:ext uri="{FF2B5EF4-FFF2-40B4-BE49-F238E27FC236}">
                <a16:creationId xmlns:a16="http://schemas.microsoft.com/office/drawing/2014/main" id="{9445DD0C-B2B3-493E-82CD-A24EF1FA983A}"/>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7" name="Right Triangle 696">
            <a:extLst>
              <a:ext uri="{FF2B5EF4-FFF2-40B4-BE49-F238E27FC236}">
                <a16:creationId xmlns:a16="http://schemas.microsoft.com/office/drawing/2014/main" id="{BC80C5D1-DF00-4032-B44A-1F21057F0197}"/>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8" name="Right Triangle 697">
            <a:extLst>
              <a:ext uri="{FF2B5EF4-FFF2-40B4-BE49-F238E27FC236}">
                <a16:creationId xmlns:a16="http://schemas.microsoft.com/office/drawing/2014/main" id="{C14A4699-BC04-4EE4-8BAA-34ED5DF9C577}"/>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9" name="Right Triangle 698">
            <a:extLst>
              <a:ext uri="{FF2B5EF4-FFF2-40B4-BE49-F238E27FC236}">
                <a16:creationId xmlns:a16="http://schemas.microsoft.com/office/drawing/2014/main" id="{925537A2-4317-4E47-9FE1-6B7803BBDE5F}"/>
              </a:ext>
            </a:extLst>
          </p:cNvPr>
          <p:cNvSpPr/>
          <p:nvPr/>
        </p:nvSpPr>
        <p:spPr bwMode="gray">
          <a:xfrm rot="10800000">
            <a:off x="8728091" y="-22208"/>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1" name="Right Triangle 700">
            <a:extLst>
              <a:ext uri="{FF2B5EF4-FFF2-40B4-BE49-F238E27FC236}">
                <a16:creationId xmlns:a16="http://schemas.microsoft.com/office/drawing/2014/main" id="{1B607426-67FE-42D5-BCD6-19FDC482EA97}"/>
              </a:ext>
            </a:extLst>
          </p:cNvPr>
          <p:cNvSpPr/>
          <p:nvPr/>
        </p:nvSpPr>
        <p:spPr bwMode="gray">
          <a:xfrm flipH="1">
            <a:off x="9699295"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2" name="Right Triangle 701">
            <a:extLst>
              <a:ext uri="{FF2B5EF4-FFF2-40B4-BE49-F238E27FC236}">
                <a16:creationId xmlns:a16="http://schemas.microsoft.com/office/drawing/2014/main" id="{3721A5D6-FDD8-486E-A763-9ECC7183A88C}"/>
              </a:ext>
            </a:extLst>
          </p:cNvPr>
          <p:cNvSpPr/>
          <p:nvPr/>
        </p:nvSpPr>
        <p:spPr bwMode="gray">
          <a:xfrm rot="10800000" flipH="1">
            <a:off x="9699296"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3" name="Right Triangle 702">
            <a:extLst>
              <a:ext uri="{FF2B5EF4-FFF2-40B4-BE49-F238E27FC236}">
                <a16:creationId xmlns:a16="http://schemas.microsoft.com/office/drawing/2014/main" id="{A205A44E-E520-43E2-8A45-05DA297D7B05}"/>
              </a:ext>
            </a:extLst>
          </p:cNvPr>
          <p:cNvSpPr/>
          <p:nvPr/>
        </p:nvSpPr>
        <p:spPr bwMode="gray">
          <a:xfrm flipH="1" flipV="1">
            <a:off x="9699295"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4" name="Right Triangle 703">
            <a:extLst>
              <a:ext uri="{FF2B5EF4-FFF2-40B4-BE49-F238E27FC236}">
                <a16:creationId xmlns:a16="http://schemas.microsoft.com/office/drawing/2014/main" id="{0D2B5A27-66BF-44F5-9BEE-BC124D04F6EC}"/>
              </a:ext>
            </a:extLst>
          </p:cNvPr>
          <p:cNvSpPr/>
          <p:nvPr/>
        </p:nvSpPr>
        <p:spPr bwMode="gray">
          <a:xfrm rot="10800000" flipH="1" flipV="1">
            <a:off x="9699296"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5" name="Right Triangle 704">
            <a:extLst>
              <a:ext uri="{FF2B5EF4-FFF2-40B4-BE49-F238E27FC236}">
                <a16:creationId xmlns:a16="http://schemas.microsoft.com/office/drawing/2014/main" id="{9376A22E-84F0-4927-B75A-C1A44EA47339}"/>
              </a:ext>
            </a:extLst>
          </p:cNvPr>
          <p:cNvSpPr/>
          <p:nvPr/>
        </p:nvSpPr>
        <p:spPr bwMode="gray">
          <a:xfrm flipH="1">
            <a:off x="9699295"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6" name="Right Triangle 705">
            <a:extLst>
              <a:ext uri="{FF2B5EF4-FFF2-40B4-BE49-F238E27FC236}">
                <a16:creationId xmlns:a16="http://schemas.microsoft.com/office/drawing/2014/main" id="{10F437FB-B6F2-45B7-A64E-69C77E695654}"/>
              </a:ext>
            </a:extLst>
          </p:cNvPr>
          <p:cNvSpPr/>
          <p:nvPr/>
        </p:nvSpPr>
        <p:spPr bwMode="gray">
          <a:xfrm rot="10800000" flipH="1">
            <a:off x="9699295"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7" name="Right Triangle 706">
            <a:extLst>
              <a:ext uri="{FF2B5EF4-FFF2-40B4-BE49-F238E27FC236}">
                <a16:creationId xmlns:a16="http://schemas.microsoft.com/office/drawing/2014/main" id="{AC0CD031-0B0F-423B-97C9-EE39FA3BFA61}"/>
              </a:ext>
            </a:extLst>
          </p:cNvPr>
          <p:cNvSpPr/>
          <p:nvPr/>
        </p:nvSpPr>
        <p:spPr bwMode="gray">
          <a:xfrm flipH="1" flipV="1">
            <a:off x="9699295"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8" name="Right Triangle 707">
            <a:extLst>
              <a:ext uri="{FF2B5EF4-FFF2-40B4-BE49-F238E27FC236}">
                <a16:creationId xmlns:a16="http://schemas.microsoft.com/office/drawing/2014/main" id="{EAF64B36-3319-4C74-9AB7-FEAB06B37641}"/>
              </a:ext>
            </a:extLst>
          </p:cNvPr>
          <p:cNvSpPr/>
          <p:nvPr/>
        </p:nvSpPr>
        <p:spPr bwMode="gray">
          <a:xfrm rot="10800000" flipH="1" flipV="1">
            <a:off x="9699295"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9" name="Right Triangle 708">
            <a:extLst>
              <a:ext uri="{FF2B5EF4-FFF2-40B4-BE49-F238E27FC236}">
                <a16:creationId xmlns:a16="http://schemas.microsoft.com/office/drawing/2014/main" id="{E3C54209-D8C1-426E-9A8A-A542770AD73F}"/>
              </a:ext>
            </a:extLst>
          </p:cNvPr>
          <p:cNvSpPr/>
          <p:nvPr/>
        </p:nvSpPr>
        <p:spPr bwMode="gray">
          <a:xfrm flipH="1">
            <a:off x="9699295"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0" name="Right Triangle 709">
            <a:extLst>
              <a:ext uri="{FF2B5EF4-FFF2-40B4-BE49-F238E27FC236}">
                <a16:creationId xmlns:a16="http://schemas.microsoft.com/office/drawing/2014/main" id="{CE48EDDD-15A2-4179-9723-EF0790D9AB7A}"/>
              </a:ext>
            </a:extLst>
          </p:cNvPr>
          <p:cNvSpPr/>
          <p:nvPr/>
        </p:nvSpPr>
        <p:spPr bwMode="gray">
          <a:xfrm rot="10800000" flipH="1">
            <a:off x="9699295"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1" name="Right Triangle 710">
            <a:extLst>
              <a:ext uri="{FF2B5EF4-FFF2-40B4-BE49-F238E27FC236}">
                <a16:creationId xmlns:a16="http://schemas.microsoft.com/office/drawing/2014/main" id="{AEB1B8E3-1301-4A21-AFF8-2369AF3E5025}"/>
              </a:ext>
            </a:extLst>
          </p:cNvPr>
          <p:cNvSpPr/>
          <p:nvPr/>
        </p:nvSpPr>
        <p:spPr bwMode="gray">
          <a:xfrm flipH="1">
            <a:off x="9699295"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2" name="Right Triangle 711">
            <a:extLst>
              <a:ext uri="{FF2B5EF4-FFF2-40B4-BE49-F238E27FC236}">
                <a16:creationId xmlns:a16="http://schemas.microsoft.com/office/drawing/2014/main" id="{22321A31-BBD8-4021-8D12-DD2AD359ACB7}"/>
              </a:ext>
            </a:extLst>
          </p:cNvPr>
          <p:cNvSpPr/>
          <p:nvPr/>
        </p:nvSpPr>
        <p:spPr bwMode="gray">
          <a:xfrm rot="10800000" flipH="1">
            <a:off x="9699295"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6" name="Freeform: Shape 805">
            <a:extLst>
              <a:ext uri="{FF2B5EF4-FFF2-40B4-BE49-F238E27FC236}">
                <a16:creationId xmlns:a16="http://schemas.microsoft.com/office/drawing/2014/main" id="{1A9DA018-B052-4202-B3DD-762545F3AC9F}"/>
              </a:ext>
            </a:extLst>
          </p:cNvPr>
          <p:cNvSpPr/>
          <p:nvPr/>
        </p:nvSpPr>
        <p:spPr bwMode="gray">
          <a:xfrm flipH="1">
            <a:off x="11642605" y="942851"/>
            <a:ext cx="2377"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5" name="Freeform: Shape 804">
            <a:extLst>
              <a:ext uri="{FF2B5EF4-FFF2-40B4-BE49-F238E27FC236}">
                <a16:creationId xmlns:a16="http://schemas.microsoft.com/office/drawing/2014/main" id="{0B30A448-CF71-4D0C-BABB-85036722715B}"/>
              </a:ext>
            </a:extLst>
          </p:cNvPr>
          <p:cNvSpPr/>
          <p:nvPr/>
        </p:nvSpPr>
        <p:spPr bwMode="gray">
          <a:xfrm flipH="1">
            <a:off x="11644982" y="944040"/>
            <a:ext cx="547018" cy="547018"/>
          </a:xfrm>
          <a:custGeom>
            <a:avLst/>
            <a:gdLst>
              <a:gd name="connsiteX0" fmla="*/ 547018 w 547018"/>
              <a:gd name="connsiteY0" fmla="*/ 0 h 547018"/>
              <a:gd name="connsiteX1" fmla="*/ 0 w 547018"/>
              <a:gd name="connsiteY1" fmla="*/ 0 h 547018"/>
              <a:gd name="connsiteX2" fmla="*/ 0 w 547018"/>
              <a:gd name="connsiteY2" fmla="*/ 547018 h 547018"/>
              <a:gd name="connsiteX3" fmla="*/ 547018 w 547018"/>
              <a:gd name="connsiteY3" fmla="*/ 0 h 547018"/>
            </a:gdLst>
            <a:ahLst/>
            <a:cxnLst>
              <a:cxn ang="0">
                <a:pos x="connsiteX0" y="connsiteY0"/>
              </a:cxn>
              <a:cxn ang="0">
                <a:pos x="connsiteX1" y="connsiteY1"/>
              </a:cxn>
              <a:cxn ang="0">
                <a:pos x="connsiteX2" y="connsiteY2"/>
              </a:cxn>
              <a:cxn ang="0">
                <a:pos x="connsiteX3" y="connsiteY3"/>
              </a:cxn>
            </a:cxnLst>
            <a:rect l="l" t="t" r="r" b="b"/>
            <a:pathLst>
              <a:path w="547018" h="547018">
                <a:moveTo>
                  <a:pt x="547018" y="0"/>
                </a:moveTo>
                <a:lnTo>
                  <a:pt x="0" y="0"/>
                </a:lnTo>
                <a:lnTo>
                  <a:pt x="0" y="547018"/>
                </a:lnTo>
                <a:lnTo>
                  <a:pt x="5470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1" name="Freeform: Shape 800">
            <a:extLst>
              <a:ext uri="{FF2B5EF4-FFF2-40B4-BE49-F238E27FC236}">
                <a16:creationId xmlns:a16="http://schemas.microsoft.com/office/drawing/2014/main" id="{D9357F95-7EF6-4C2E-AA16-1B5306D68394}"/>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0" name="Freeform: Shape 799">
            <a:extLst>
              <a:ext uri="{FF2B5EF4-FFF2-40B4-BE49-F238E27FC236}">
                <a16:creationId xmlns:a16="http://schemas.microsoft.com/office/drawing/2014/main" id="{D3D62801-9D5B-4629-ADE5-11D828E45A92}"/>
              </a:ext>
            </a:extLst>
          </p:cNvPr>
          <p:cNvSpPr/>
          <p:nvPr/>
        </p:nvSpPr>
        <p:spPr bwMode="gray">
          <a:xfrm flipH="1">
            <a:off x="11645177" y="3853560"/>
            <a:ext cx="546823" cy="546823"/>
          </a:xfrm>
          <a:custGeom>
            <a:avLst/>
            <a:gdLst>
              <a:gd name="connsiteX0" fmla="*/ 546823 w 546823"/>
              <a:gd name="connsiteY0" fmla="*/ 0 h 546823"/>
              <a:gd name="connsiteX1" fmla="*/ 0 w 546823"/>
              <a:gd name="connsiteY1" fmla="*/ 0 h 546823"/>
              <a:gd name="connsiteX2" fmla="*/ 0 w 546823"/>
              <a:gd name="connsiteY2" fmla="*/ 546823 h 546823"/>
              <a:gd name="connsiteX3" fmla="*/ 546823 w 546823"/>
              <a:gd name="connsiteY3" fmla="*/ 0 h 546823"/>
            </a:gdLst>
            <a:ahLst/>
            <a:cxnLst>
              <a:cxn ang="0">
                <a:pos x="connsiteX0" y="connsiteY0"/>
              </a:cxn>
              <a:cxn ang="0">
                <a:pos x="connsiteX1" y="connsiteY1"/>
              </a:cxn>
              <a:cxn ang="0">
                <a:pos x="connsiteX2" y="connsiteY2"/>
              </a:cxn>
              <a:cxn ang="0">
                <a:pos x="connsiteX3" y="connsiteY3"/>
              </a:cxn>
            </a:cxnLst>
            <a:rect l="l" t="t" r="r" b="b"/>
            <a:pathLst>
              <a:path w="546823" h="546823">
                <a:moveTo>
                  <a:pt x="546823" y="0"/>
                </a:moveTo>
                <a:lnTo>
                  <a:pt x="0" y="0"/>
                </a:lnTo>
                <a:lnTo>
                  <a:pt x="0" y="546823"/>
                </a:lnTo>
                <a:lnTo>
                  <a:pt x="546823"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4" name="Freeform: Shape 793">
            <a:extLst>
              <a:ext uri="{FF2B5EF4-FFF2-40B4-BE49-F238E27FC236}">
                <a16:creationId xmlns:a16="http://schemas.microsoft.com/office/drawing/2014/main" id="{8D8B5F7D-87DB-4F9D-AEEA-3B88E754EC16}"/>
              </a:ext>
            </a:extLst>
          </p:cNvPr>
          <p:cNvSpPr/>
          <p:nvPr/>
        </p:nvSpPr>
        <p:spPr bwMode="gray">
          <a:xfrm flipH="1">
            <a:off x="11643794" y="394645"/>
            <a:ext cx="548206" cy="549395"/>
          </a:xfrm>
          <a:custGeom>
            <a:avLst/>
            <a:gdLst>
              <a:gd name="connsiteX0" fmla="*/ 0 w 548206"/>
              <a:gd name="connsiteY0" fmla="*/ 0 h 549395"/>
              <a:gd name="connsiteX1" fmla="*/ 0 w 548206"/>
              <a:gd name="connsiteY1" fmla="*/ 549395 h 549395"/>
              <a:gd name="connsiteX2" fmla="*/ 547018 w 548206"/>
              <a:gd name="connsiteY2" fmla="*/ 549395 h 549395"/>
              <a:gd name="connsiteX3" fmla="*/ 548206 w 548206"/>
              <a:gd name="connsiteY3" fmla="*/ 548206 h 549395"/>
              <a:gd name="connsiteX4" fmla="*/ 0 w 548206"/>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06" h="549395">
                <a:moveTo>
                  <a:pt x="0" y="0"/>
                </a:moveTo>
                <a:lnTo>
                  <a:pt x="0" y="549395"/>
                </a:lnTo>
                <a:lnTo>
                  <a:pt x="547018" y="549395"/>
                </a:lnTo>
                <a:lnTo>
                  <a:pt x="548206" y="548206"/>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3" name="Freeform: Shape 792">
            <a:extLst>
              <a:ext uri="{FF2B5EF4-FFF2-40B4-BE49-F238E27FC236}">
                <a16:creationId xmlns:a16="http://schemas.microsoft.com/office/drawing/2014/main" id="{C7A3549D-BEA0-4C50-BDBF-D6C0E332EB04}"/>
              </a:ext>
            </a:extLst>
          </p:cNvPr>
          <p:cNvSpPr/>
          <p:nvPr/>
        </p:nvSpPr>
        <p:spPr bwMode="gray">
          <a:xfrm flipH="1">
            <a:off x="11642605" y="941663"/>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2" name="Freeform: Shape 791">
            <a:extLst>
              <a:ext uri="{FF2B5EF4-FFF2-40B4-BE49-F238E27FC236}">
                <a16:creationId xmlns:a16="http://schemas.microsoft.com/office/drawing/2014/main" id="{0BC61484-2257-4430-87EA-EEE20C384D6C}"/>
              </a:ext>
            </a:extLst>
          </p:cNvPr>
          <p:cNvSpPr/>
          <p:nvPr/>
        </p:nvSpPr>
        <p:spPr bwMode="gray">
          <a:xfrm flipH="1">
            <a:off x="11642605" y="944040"/>
            <a:ext cx="549395" cy="968826"/>
          </a:xfrm>
          <a:custGeom>
            <a:avLst/>
            <a:gdLst>
              <a:gd name="connsiteX0" fmla="*/ 549395 w 549395"/>
              <a:gd name="connsiteY0" fmla="*/ 0 h 968826"/>
              <a:gd name="connsiteX1" fmla="*/ 547018 w 549395"/>
              <a:gd name="connsiteY1" fmla="*/ 0 h 968826"/>
              <a:gd name="connsiteX2" fmla="*/ 0 w 549395"/>
              <a:gd name="connsiteY2" fmla="*/ 547018 h 968826"/>
              <a:gd name="connsiteX3" fmla="*/ 0 w 549395"/>
              <a:gd name="connsiteY3" fmla="*/ 968826 h 968826"/>
              <a:gd name="connsiteX4" fmla="*/ 549395 w 549395"/>
              <a:gd name="connsiteY4" fmla="*/ 968826 h 968826"/>
              <a:gd name="connsiteX5" fmla="*/ 549395 w 549395"/>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68826">
                <a:moveTo>
                  <a:pt x="549395" y="0"/>
                </a:moveTo>
                <a:lnTo>
                  <a:pt x="547018" y="0"/>
                </a:lnTo>
                <a:lnTo>
                  <a:pt x="0" y="547018"/>
                </a:lnTo>
                <a:lnTo>
                  <a:pt x="0" y="968826"/>
                </a:lnTo>
                <a:lnTo>
                  <a:pt x="549395" y="968826"/>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1" name="Freeform: Shape 790">
            <a:extLst>
              <a:ext uri="{FF2B5EF4-FFF2-40B4-BE49-F238E27FC236}">
                <a16:creationId xmlns:a16="http://schemas.microsoft.com/office/drawing/2014/main" id="{CD105FDE-FEDD-4E5E-875E-2568BD2BC3E8}"/>
              </a:ext>
            </a:extLst>
          </p:cNvPr>
          <p:cNvSpPr/>
          <p:nvPr/>
        </p:nvSpPr>
        <p:spPr bwMode="gray">
          <a:xfrm flipH="1">
            <a:off x="11642605" y="1913743"/>
            <a:ext cx="549395" cy="971203"/>
          </a:xfrm>
          <a:custGeom>
            <a:avLst/>
            <a:gdLst>
              <a:gd name="connsiteX0" fmla="*/ 549395 w 549395"/>
              <a:gd name="connsiteY0" fmla="*/ 0 h 971203"/>
              <a:gd name="connsiteX1" fmla="*/ 0 w 549395"/>
              <a:gd name="connsiteY1" fmla="*/ 0 h 971203"/>
              <a:gd name="connsiteX2" fmla="*/ 0 w 549395"/>
              <a:gd name="connsiteY2" fmla="*/ 421808 h 971203"/>
              <a:gd name="connsiteX3" fmla="*/ 0 w 549395"/>
              <a:gd name="connsiteY3" fmla="*/ 971203 h 971203"/>
              <a:gd name="connsiteX4" fmla="*/ 549395 w 549395"/>
              <a:gd name="connsiteY4" fmla="*/ 971203 h 971203"/>
              <a:gd name="connsiteX5" fmla="*/ 549395 w 549395"/>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71203">
                <a:moveTo>
                  <a:pt x="549395" y="0"/>
                </a:moveTo>
                <a:lnTo>
                  <a:pt x="0" y="0"/>
                </a:lnTo>
                <a:lnTo>
                  <a:pt x="0" y="421808"/>
                </a:lnTo>
                <a:lnTo>
                  <a:pt x="0" y="971203"/>
                </a:lnTo>
                <a:lnTo>
                  <a:pt x="549395" y="971203"/>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9" name="Freeform: Shape 788">
            <a:extLst>
              <a:ext uri="{FF2B5EF4-FFF2-40B4-BE49-F238E27FC236}">
                <a16:creationId xmlns:a16="http://schemas.microsoft.com/office/drawing/2014/main" id="{A8D9DDDF-0B40-4665-9080-ECDF9D052859}"/>
              </a:ext>
            </a:extLst>
          </p:cNvPr>
          <p:cNvSpPr/>
          <p:nvPr/>
        </p:nvSpPr>
        <p:spPr bwMode="gray">
          <a:xfrm flipH="1">
            <a:off x="11643891" y="3304165"/>
            <a:ext cx="548109" cy="549395"/>
          </a:xfrm>
          <a:custGeom>
            <a:avLst/>
            <a:gdLst>
              <a:gd name="connsiteX0" fmla="*/ 0 w 548109"/>
              <a:gd name="connsiteY0" fmla="*/ 0 h 549395"/>
              <a:gd name="connsiteX1" fmla="*/ 0 w 548109"/>
              <a:gd name="connsiteY1" fmla="*/ 549395 h 549395"/>
              <a:gd name="connsiteX2" fmla="*/ 546823 w 548109"/>
              <a:gd name="connsiteY2" fmla="*/ 549395 h 549395"/>
              <a:gd name="connsiteX3" fmla="*/ 548109 w 548109"/>
              <a:gd name="connsiteY3" fmla="*/ 548109 h 549395"/>
              <a:gd name="connsiteX4" fmla="*/ 0 w 548109"/>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09" h="549395">
                <a:moveTo>
                  <a:pt x="0" y="0"/>
                </a:moveTo>
                <a:lnTo>
                  <a:pt x="0" y="549395"/>
                </a:lnTo>
                <a:lnTo>
                  <a:pt x="546823" y="549395"/>
                </a:lnTo>
                <a:lnTo>
                  <a:pt x="548109" y="548109"/>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8" name="Freeform: Shape 787">
            <a:extLst>
              <a:ext uri="{FF2B5EF4-FFF2-40B4-BE49-F238E27FC236}">
                <a16:creationId xmlns:a16="http://schemas.microsoft.com/office/drawing/2014/main" id="{6E6077E7-70AA-4E3D-98F5-AD19E37C253F}"/>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6" name="Freeform: Shape 785">
            <a:extLst>
              <a:ext uri="{FF2B5EF4-FFF2-40B4-BE49-F238E27FC236}">
                <a16:creationId xmlns:a16="http://schemas.microsoft.com/office/drawing/2014/main" id="{356C6A63-581D-4DEB-A13F-469034B75B77}"/>
              </a:ext>
            </a:extLst>
          </p:cNvPr>
          <p:cNvSpPr/>
          <p:nvPr/>
        </p:nvSpPr>
        <p:spPr bwMode="gray">
          <a:xfrm flipH="1">
            <a:off x="11642606" y="3853560"/>
            <a:ext cx="549394" cy="968632"/>
          </a:xfrm>
          <a:custGeom>
            <a:avLst/>
            <a:gdLst>
              <a:gd name="connsiteX0" fmla="*/ 549394 w 549394"/>
              <a:gd name="connsiteY0" fmla="*/ 0 h 968632"/>
              <a:gd name="connsiteX1" fmla="*/ 546823 w 549394"/>
              <a:gd name="connsiteY1" fmla="*/ 0 h 968632"/>
              <a:gd name="connsiteX2" fmla="*/ 0 w 549394"/>
              <a:gd name="connsiteY2" fmla="*/ 546823 h 968632"/>
              <a:gd name="connsiteX3" fmla="*/ 0 w 549394"/>
              <a:gd name="connsiteY3" fmla="*/ 968632 h 968632"/>
              <a:gd name="connsiteX4" fmla="*/ 549394 w 549394"/>
              <a:gd name="connsiteY4" fmla="*/ 968632 h 968632"/>
              <a:gd name="connsiteX5" fmla="*/ 549394 w 549394"/>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4" h="968632">
                <a:moveTo>
                  <a:pt x="549394" y="0"/>
                </a:moveTo>
                <a:lnTo>
                  <a:pt x="546823" y="0"/>
                </a:lnTo>
                <a:lnTo>
                  <a:pt x="0" y="546823"/>
                </a:lnTo>
                <a:lnTo>
                  <a:pt x="0" y="968632"/>
                </a:lnTo>
                <a:lnTo>
                  <a:pt x="549394" y="968632"/>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5" name="Freeform: Shape 784">
            <a:extLst>
              <a:ext uri="{FF2B5EF4-FFF2-40B4-BE49-F238E27FC236}">
                <a16:creationId xmlns:a16="http://schemas.microsoft.com/office/drawing/2014/main" id="{B88F2A3E-8794-4A6F-B8EC-468CF9A9C7CF}"/>
              </a:ext>
            </a:extLst>
          </p:cNvPr>
          <p:cNvSpPr/>
          <p:nvPr/>
        </p:nvSpPr>
        <p:spPr bwMode="gray">
          <a:xfrm flipH="1">
            <a:off x="11642606" y="4823069"/>
            <a:ext cx="549394" cy="971203"/>
          </a:xfrm>
          <a:custGeom>
            <a:avLst/>
            <a:gdLst>
              <a:gd name="connsiteX0" fmla="*/ 549394 w 549394"/>
              <a:gd name="connsiteY0" fmla="*/ 0 h 971203"/>
              <a:gd name="connsiteX1" fmla="*/ 0 w 549394"/>
              <a:gd name="connsiteY1" fmla="*/ 0 h 971203"/>
              <a:gd name="connsiteX2" fmla="*/ 0 w 549394"/>
              <a:gd name="connsiteY2" fmla="*/ 421809 h 971203"/>
              <a:gd name="connsiteX3" fmla="*/ 549394 w 549394"/>
              <a:gd name="connsiteY3" fmla="*/ 971203 h 971203"/>
              <a:gd name="connsiteX4" fmla="*/ 549394 w 549394"/>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94" h="971203">
                <a:moveTo>
                  <a:pt x="549394" y="0"/>
                </a:moveTo>
                <a:lnTo>
                  <a:pt x="0" y="0"/>
                </a:lnTo>
                <a:lnTo>
                  <a:pt x="0" y="421809"/>
                </a:lnTo>
                <a:lnTo>
                  <a:pt x="549394" y="971203"/>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4" name="Freeform: Shape 783">
            <a:extLst>
              <a:ext uri="{FF2B5EF4-FFF2-40B4-BE49-F238E27FC236}">
                <a16:creationId xmlns:a16="http://schemas.microsoft.com/office/drawing/2014/main" id="{B08AAEAD-23A2-452F-8325-9F54FD378B43}"/>
              </a:ext>
            </a:extLst>
          </p:cNvPr>
          <p:cNvSpPr/>
          <p:nvPr/>
        </p:nvSpPr>
        <p:spPr bwMode="gray">
          <a:xfrm flipH="1">
            <a:off x="11642605" y="6217163"/>
            <a:ext cx="549395" cy="549395"/>
          </a:xfrm>
          <a:custGeom>
            <a:avLst/>
            <a:gdLst>
              <a:gd name="connsiteX0" fmla="*/ 0 w 549395"/>
              <a:gd name="connsiteY0" fmla="*/ 0 h 549395"/>
              <a:gd name="connsiteX1" fmla="*/ 0 w 549395"/>
              <a:gd name="connsiteY1" fmla="*/ 549395 h 549395"/>
              <a:gd name="connsiteX2" fmla="*/ 549395 w 549395"/>
              <a:gd name="connsiteY2" fmla="*/ 549395 h 549395"/>
              <a:gd name="connsiteX3" fmla="*/ 0 w 549395"/>
              <a:gd name="connsiteY3" fmla="*/ 0 h 549395"/>
            </a:gdLst>
            <a:ahLst/>
            <a:cxnLst>
              <a:cxn ang="0">
                <a:pos x="connsiteX0" y="connsiteY0"/>
              </a:cxn>
              <a:cxn ang="0">
                <a:pos x="connsiteX1" y="connsiteY1"/>
              </a:cxn>
              <a:cxn ang="0">
                <a:pos x="connsiteX2" y="connsiteY2"/>
              </a:cxn>
              <a:cxn ang="0">
                <a:pos x="connsiteX3" y="connsiteY3"/>
              </a:cxn>
            </a:cxnLst>
            <a:rect l="l" t="t" r="r" b="b"/>
            <a:pathLst>
              <a:path w="549395" h="549395">
                <a:moveTo>
                  <a:pt x="0" y="0"/>
                </a:moveTo>
                <a:lnTo>
                  <a:pt x="0" y="549395"/>
                </a:lnTo>
                <a:lnTo>
                  <a:pt x="549395" y="549395"/>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3" name="Right Triangle 722">
            <a:extLst>
              <a:ext uri="{FF2B5EF4-FFF2-40B4-BE49-F238E27FC236}">
                <a16:creationId xmlns:a16="http://schemas.microsoft.com/office/drawing/2014/main" id="{3E22D31F-5380-4036-9107-1B9960149930}"/>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4" name="Right Triangle 723">
            <a:extLst>
              <a:ext uri="{FF2B5EF4-FFF2-40B4-BE49-F238E27FC236}">
                <a16:creationId xmlns:a16="http://schemas.microsoft.com/office/drawing/2014/main" id="{B9E47E7A-CBF3-4332-A2F1-DBDD0013A86B}"/>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5" name="Right Triangle 724">
            <a:extLst>
              <a:ext uri="{FF2B5EF4-FFF2-40B4-BE49-F238E27FC236}">
                <a16:creationId xmlns:a16="http://schemas.microsoft.com/office/drawing/2014/main" id="{46E98528-7204-4F8D-877D-54A607318DF3}"/>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6" name="Right Triangle 725">
            <a:extLst>
              <a:ext uri="{FF2B5EF4-FFF2-40B4-BE49-F238E27FC236}">
                <a16:creationId xmlns:a16="http://schemas.microsoft.com/office/drawing/2014/main" id="{D8E6B450-C85D-4039-BF6C-FAA4C9AA3DFD}"/>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7" name="Right Triangle 726">
            <a:extLst>
              <a:ext uri="{FF2B5EF4-FFF2-40B4-BE49-F238E27FC236}">
                <a16:creationId xmlns:a16="http://schemas.microsoft.com/office/drawing/2014/main" id="{4F10CD0C-5955-4F69-BA2B-9F496ADA4C4F}"/>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8" name="Right Triangle 727">
            <a:extLst>
              <a:ext uri="{FF2B5EF4-FFF2-40B4-BE49-F238E27FC236}">
                <a16:creationId xmlns:a16="http://schemas.microsoft.com/office/drawing/2014/main" id="{272E5C83-ED67-45FE-8643-CE688AB10F22}"/>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9" name="Right Triangle 728">
            <a:extLst>
              <a:ext uri="{FF2B5EF4-FFF2-40B4-BE49-F238E27FC236}">
                <a16:creationId xmlns:a16="http://schemas.microsoft.com/office/drawing/2014/main" id="{F6B1467E-B931-4E40-A0C6-CC1147CC382E}"/>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0" name="Right Triangle 729">
            <a:extLst>
              <a:ext uri="{FF2B5EF4-FFF2-40B4-BE49-F238E27FC236}">
                <a16:creationId xmlns:a16="http://schemas.microsoft.com/office/drawing/2014/main" id="{B188300A-D890-40C0-82A2-6D5C1B3211FB}"/>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1" name="Right Triangle 730">
            <a:extLst>
              <a:ext uri="{FF2B5EF4-FFF2-40B4-BE49-F238E27FC236}">
                <a16:creationId xmlns:a16="http://schemas.microsoft.com/office/drawing/2014/main" id="{B650832F-3E4C-436F-A241-1885D9DBD00A}"/>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2" name="Right Triangle 731">
            <a:extLst>
              <a:ext uri="{FF2B5EF4-FFF2-40B4-BE49-F238E27FC236}">
                <a16:creationId xmlns:a16="http://schemas.microsoft.com/office/drawing/2014/main" id="{E6BE1D67-5968-40F8-8DFC-636F0BAB83FB}"/>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3" name="Right Triangle 732">
            <a:extLst>
              <a:ext uri="{FF2B5EF4-FFF2-40B4-BE49-F238E27FC236}">
                <a16:creationId xmlns:a16="http://schemas.microsoft.com/office/drawing/2014/main" id="{9BEE8E88-559E-405B-AC1E-936C66C7DE89}"/>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4" name="Right Triangle 733">
            <a:extLst>
              <a:ext uri="{FF2B5EF4-FFF2-40B4-BE49-F238E27FC236}">
                <a16:creationId xmlns:a16="http://schemas.microsoft.com/office/drawing/2014/main" id="{B165E6C6-C6A9-4E1E-8261-1001059E47A8}"/>
              </a:ext>
            </a:extLst>
          </p:cNvPr>
          <p:cNvSpPr/>
          <p:nvPr/>
        </p:nvSpPr>
        <p:spPr bwMode="gray">
          <a:xfrm rot="10800000">
            <a:off x="1067095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7" name="Right Triangle 736">
            <a:extLst>
              <a:ext uri="{FF2B5EF4-FFF2-40B4-BE49-F238E27FC236}">
                <a16:creationId xmlns:a16="http://schemas.microsoft.com/office/drawing/2014/main" id="{0C6887A0-AF09-41E0-B426-CF82BC98B0E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8" name="Right Triangle 737">
            <a:extLst>
              <a:ext uri="{FF2B5EF4-FFF2-40B4-BE49-F238E27FC236}">
                <a16:creationId xmlns:a16="http://schemas.microsoft.com/office/drawing/2014/main" id="{A2B1D576-0511-448B-A9F8-017BFA62DCA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9" name="Right Triangle 738">
            <a:extLst>
              <a:ext uri="{FF2B5EF4-FFF2-40B4-BE49-F238E27FC236}">
                <a16:creationId xmlns:a16="http://schemas.microsoft.com/office/drawing/2014/main" id="{66B18D9F-B012-4FC2-A44F-D8096D86070C}"/>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0" name="Right Triangle 739">
            <a:extLst>
              <a:ext uri="{FF2B5EF4-FFF2-40B4-BE49-F238E27FC236}">
                <a16:creationId xmlns:a16="http://schemas.microsoft.com/office/drawing/2014/main" id="{4C415472-B385-447B-AC0A-59F7EF1F7640}"/>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1" name="Right Triangle 740">
            <a:extLst>
              <a:ext uri="{FF2B5EF4-FFF2-40B4-BE49-F238E27FC236}">
                <a16:creationId xmlns:a16="http://schemas.microsoft.com/office/drawing/2014/main" id="{D618D2F0-5040-4487-9320-BF03512CB652}"/>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2" name="Right Triangle 741">
            <a:extLst>
              <a:ext uri="{FF2B5EF4-FFF2-40B4-BE49-F238E27FC236}">
                <a16:creationId xmlns:a16="http://schemas.microsoft.com/office/drawing/2014/main" id="{13EC3D77-2DA3-4DE4-B637-B6E1E9245641}"/>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3" name="Right Triangle 742">
            <a:extLst>
              <a:ext uri="{FF2B5EF4-FFF2-40B4-BE49-F238E27FC236}">
                <a16:creationId xmlns:a16="http://schemas.microsoft.com/office/drawing/2014/main" id="{22098F0C-2982-4134-A5D2-3A88C1AD8653}"/>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4" name="Right Triangle 743">
            <a:extLst>
              <a:ext uri="{FF2B5EF4-FFF2-40B4-BE49-F238E27FC236}">
                <a16:creationId xmlns:a16="http://schemas.microsoft.com/office/drawing/2014/main" id="{CE367989-B41E-4AC6-B6A6-5E304F9566FE}"/>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5" name="Right Triangle 744">
            <a:extLst>
              <a:ext uri="{FF2B5EF4-FFF2-40B4-BE49-F238E27FC236}">
                <a16:creationId xmlns:a16="http://schemas.microsoft.com/office/drawing/2014/main" id="{CA89A69F-22F4-4B64-9236-CF8BC7181072}"/>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6" name="Right Triangle 745">
            <a:extLst>
              <a:ext uri="{FF2B5EF4-FFF2-40B4-BE49-F238E27FC236}">
                <a16:creationId xmlns:a16="http://schemas.microsoft.com/office/drawing/2014/main" id="{2CBB5DB4-6118-4872-9054-2F5A896E1FFC}"/>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7" name="Right Triangle 746">
            <a:extLst>
              <a:ext uri="{FF2B5EF4-FFF2-40B4-BE49-F238E27FC236}">
                <a16:creationId xmlns:a16="http://schemas.microsoft.com/office/drawing/2014/main" id="{4E35E85A-DD92-4A15-AE9E-1039AF4B06AD}"/>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8" name="Right Triangle 747">
            <a:extLst>
              <a:ext uri="{FF2B5EF4-FFF2-40B4-BE49-F238E27FC236}">
                <a16:creationId xmlns:a16="http://schemas.microsoft.com/office/drawing/2014/main" id="{E3FBAB74-79E7-4890-B1D2-5DD21B297B7D}"/>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9" name="Right Triangle 748">
            <a:extLst>
              <a:ext uri="{FF2B5EF4-FFF2-40B4-BE49-F238E27FC236}">
                <a16:creationId xmlns:a16="http://schemas.microsoft.com/office/drawing/2014/main" id="{4061B251-6E80-4362-89D2-7324515AC2B4}"/>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1" name="Right Triangle 750">
            <a:extLst>
              <a:ext uri="{FF2B5EF4-FFF2-40B4-BE49-F238E27FC236}">
                <a16:creationId xmlns:a16="http://schemas.microsoft.com/office/drawing/2014/main" id="{81605547-D2F9-4FED-8C34-F1FE7387854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2" name="Right Triangle 751">
            <a:extLst>
              <a:ext uri="{FF2B5EF4-FFF2-40B4-BE49-F238E27FC236}">
                <a16:creationId xmlns:a16="http://schemas.microsoft.com/office/drawing/2014/main" id="{1DD05993-48BF-4BF0-A9C2-AC47240F4908}"/>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3" name="Right Triangle 752">
            <a:extLst>
              <a:ext uri="{FF2B5EF4-FFF2-40B4-BE49-F238E27FC236}">
                <a16:creationId xmlns:a16="http://schemas.microsoft.com/office/drawing/2014/main" id="{AFAA0356-99BA-4C4D-AE54-6D41F5F6342C}"/>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4" name="Right Triangle 753">
            <a:extLst>
              <a:ext uri="{FF2B5EF4-FFF2-40B4-BE49-F238E27FC236}">
                <a16:creationId xmlns:a16="http://schemas.microsoft.com/office/drawing/2014/main" id="{FEB49CD0-624F-4EFF-BB66-50522379056E}"/>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5" name="Right Triangle 754">
            <a:extLst>
              <a:ext uri="{FF2B5EF4-FFF2-40B4-BE49-F238E27FC236}">
                <a16:creationId xmlns:a16="http://schemas.microsoft.com/office/drawing/2014/main" id="{ABB47E31-296D-449A-9434-91EB835C1BD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6" name="Right Triangle 755">
            <a:extLst>
              <a:ext uri="{FF2B5EF4-FFF2-40B4-BE49-F238E27FC236}">
                <a16:creationId xmlns:a16="http://schemas.microsoft.com/office/drawing/2014/main" id="{784EA560-CDD0-4FE9-99D1-F442AAEAAA07}"/>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7" name="Right Triangle 756">
            <a:extLst>
              <a:ext uri="{FF2B5EF4-FFF2-40B4-BE49-F238E27FC236}">
                <a16:creationId xmlns:a16="http://schemas.microsoft.com/office/drawing/2014/main" id="{CA1EEF65-B6C8-492C-8986-AA06DD0ECF0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8" name="Right Triangle 757">
            <a:extLst>
              <a:ext uri="{FF2B5EF4-FFF2-40B4-BE49-F238E27FC236}">
                <a16:creationId xmlns:a16="http://schemas.microsoft.com/office/drawing/2014/main" id="{C9A9CF9C-19E8-404A-B473-E5BE50486F3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9" name="Right Triangle 758">
            <a:extLst>
              <a:ext uri="{FF2B5EF4-FFF2-40B4-BE49-F238E27FC236}">
                <a16:creationId xmlns:a16="http://schemas.microsoft.com/office/drawing/2014/main" id="{16B57B36-B749-411E-8280-ED23ACD33E7B}"/>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0" name="Right Triangle 759">
            <a:extLst>
              <a:ext uri="{FF2B5EF4-FFF2-40B4-BE49-F238E27FC236}">
                <a16:creationId xmlns:a16="http://schemas.microsoft.com/office/drawing/2014/main" id="{6D770A62-A527-4B7D-BB9D-B46CACB9F370}"/>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1" name="Right Triangle 760">
            <a:extLst>
              <a:ext uri="{FF2B5EF4-FFF2-40B4-BE49-F238E27FC236}">
                <a16:creationId xmlns:a16="http://schemas.microsoft.com/office/drawing/2014/main" id="{B15B1A1A-39C0-4529-A83A-437B5EEA4CD0}"/>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5" name="Right Triangle 564">
            <a:extLst>
              <a:ext uri="{FF2B5EF4-FFF2-40B4-BE49-F238E27FC236}">
                <a16:creationId xmlns:a16="http://schemas.microsoft.com/office/drawing/2014/main" id="{5A4E746D-3C3B-4D53-959F-C836AF227DE2}"/>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6" name="Right Triangle 565">
            <a:extLst>
              <a:ext uri="{FF2B5EF4-FFF2-40B4-BE49-F238E27FC236}">
                <a16:creationId xmlns:a16="http://schemas.microsoft.com/office/drawing/2014/main" id="{8C99A34E-1530-4A70-BEA6-13365FBFCF62}"/>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7" name="Right Triangle 566">
            <a:extLst>
              <a:ext uri="{FF2B5EF4-FFF2-40B4-BE49-F238E27FC236}">
                <a16:creationId xmlns:a16="http://schemas.microsoft.com/office/drawing/2014/main" id="{6C86787E-4B1E-4795-8F01-302C1EAA7C5E}"/>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8" name="Right Triangle 567">
            <a:extLst>
              <a:ext uri="{FF2B5EF4-FFF2-40B4-BE49-F238E27FC236}">
                <a16:creationId xmlns:a16="http://schemas.microsoft.com/office/drawing/2014/main" id="{0557DA40-0B50-4571-ADB7-E92D5ED30F3C}"/>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9" name="Right Triangle 568">
            <a:extLst>
              <a:ext uri="{FF2B5EF4-FFF2-40B4-BE49-F238E27FC236}">
                <a16:creationId xmlns:a16="http://schemas.microsoft.com/office/drawing/2014/main" id="{4BAB721F-0FF5-4B2B-AEE5-E236A274AAA8}"/>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0" name="Right Triangle 569">
            <a:extLst>
              <a:ext uri="{FF2B5EF4-FFF2-40B4-BE49-F238E27FC236}">
                <a16:creationId xmlns:a16="http://schemas.microsoft.com/office/drawing/2014/main" id="{5FCB2851-552E-4894-923D-149F0F822D81}"/>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1" name="Right Triangle 570">
            <a:extLst>
              <a:ext uri="{FF2B5EF4-FFF2-40B4-BE49-F238E27FC236}">
                <a16:creationId xmlns:a16="http://schemas.microsoft.com/office/drawing/2014/main" id="{C07F9D48-01DA-475D-A1E1-D985899851A9}"/>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2" name="Right Triangle 571">
            <a:extLst>
              <a:ext uri="{FF2B5EF4-FFF2-40B4-BE49-F238E27FC236}">
                <a16:creationId xmlns:a16="http://schemas.microsoft.com/office/drawing/2014/main" id="{5F7940E6-B49A-4E60-80BF-DDE5F67A6B36}"/>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3" name="Right Triangle 572">
            <a:extLst>
              <a:ext uri="{FF2B5EF4-FFF2-40B4-BE49-F238E27FC236}">
                <a16:creationId xmlns:a16="http://schemas.microsoft.com/office/drawing/2014/main" id="{3A51084D-A503-43F3-8B18-24A6F76FFCCF}"/>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4" name="Right Triangle 573">
            <a:extLst>
              <a:ext uri="{FF2B5EF4-FFF2-40B4-BE49-F238E27FC236}">
                <a16:creationId xmlns:a16="http://schemas.microsoft.com/office/drawing/2014/main" id="{C829B06F-934B-4B81-8FEA-32B7C2215111}"/>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5" name="Right Triangle 574">
            <a:extLst>
              <a:ext uri="{FF2B5EF4-FFF2-40B4-BE49-F238E27FC236}">
                <a16:creationId xmlns:a16="http://schemas.microsoft.com/office/drawing/2014/main" id="{7E1BDC98-52A0-4FD1-8421-75555F93D09B}"/>
              </a:ext>
            </a:extLst>
          </p:cNvPr>
          <p:cNvSpPr/>
          <p:nvPr/>
        </p:nvSpPr>
        <p:spPr bwMode="gray">
          <a:xfrm rot="10800000">
            <a:off x="6785686" y="-22208"/>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7" name="Right Triangle 576">
            <a:extLst>
              <a:ext uri="{FF2B5EF4-FFF2-40B4-BE49-F238E27FC236}">
                <a16:creationId xmlns:a16="http://schemas.microsoft.com/office/drawing/2014/main" id="{ACC2949E-3286-486B-8D95-976F7FBB128F}"/>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8" name="Right Triangle 577">
            <a:extLst>
              <a:ext uri="{FF2B5EF4-FFF2-40B4-BE49-F238E27FC236}">
                <a16:creationId xmlns:a16="http://schemas.microsoft.com/office/drawing/2014/main" id="{F5C5469C-7098-4CB6-B030-6646E4D1375B}"/>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9" name="Right Triangle 578">
            <a:extLst>
              <a:ext uri="{FF2B5EF4-FFF2-40B4-BE49-F238E27FC236}">
                <a16:creationId xmlns:a16="http://schemas.microsoft.com/office/drawing/2014/main" id="{5A8390C4-7D9D-46DB-91DF-DBD8210FE02A}"/>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0" name="Right Triangle 579">
            <a:extLst>
              <a:ext uri="{FF2B5EF4-FFF2-40B4-BE49-F238E27FC236}">
                <a16:creationId xmlns:a16="http://schemas.microsoft.com/office/drawing/2014/main" id="{9BE8B15B-B597-415C-A142-DF74AF30D270}"/>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1" name="Right Triangle 580">
            <a:extLst>
              <a:ext uri="{FF2B5EF4-FFF2-40B4-BE49-F238E27FC236}">
                <a16:creationId xmlns:a16="http://schemas.microsoft.com/office/drawing/2014/main" id="{014BFE1E-1C83-488E-AB5A-C86F60E83A3C}"/>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2" name="Right Triangle 581">
            <a:extLst>
              <a:ext uri="{FF2B5EF4-FFF2-40B4-BE49-F238E27FC236}">
                <a16:creationId xmlns:a16="http://schemas.microsoft.com/office/drawing/2014/main" id="{B645A53D-B562-4695-8BE3-743EC71DCD51}"/>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3" name="Right Triangle 582">
            <a:extLst>
              <a:ext uri="{FF2B5EF4-FFF2-40B4-BE49-F238E27FC236}">
                <a16:creationId xmlns:a16="http://schemas.microsoft.com/office/drawing/2014/main" id="{26B694A6-38A4-4A66-B185-881741507569}"/>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4" name="Right Triangle 583">
            <a:extLst>
              <a:ext uri="{FF2B5EF4-FFF2-40B4-BE49-F238E27FC236}">
                <a16:creationId xmlns:a16="http://schemas.microsoft.com/office/drawing/2014/main" id="{19790F5C-E85E-4C2A-9603-F6D7F4DB5048}"/>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5" name="Right Triangle 584">
            <a:extLst>
              <a:ext uri="{FF2B5EF4-FFF2-40B4-BE49-F238E27FC236}">
                <a16:creationId xmlns:a16="http://schemas.microsoft.com/office/drawing/2014/main" id="{FDA733CF-B68A-4988-A22A-19CA08EEC040}"/>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6" name="Right Triangle 585">
            <a:extLst>
              <a:ext uri="{FF2B5EF4-FFF2-40B4-BE49-F238E27FC236}">
                <a16:creationId xmlns:a16="http://schemas.microsoft.com/office/drawing/2014/main" id="{863AEBA4-A4D5-483D-9761-26EDD8E2A3FF}"/>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7" name="Right Triangle 586">
            <a:extLst>
              <a:ext uri="{FF2B5EF4-FFF2-40B4-BE49-F238E27FC236}">
                <a16:creationId xmlns:a16="http://schemas.microsoft.com/office/drawing/2014/main" id="{969145DD-B3E4-41B3-8A07-3897749C603F}"/>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8" name="Right Triangle 587">
            <a:extLst>
              <a:ext uri="{FF2B5EF4-FFF2-40B4-BE49-F238E27FC236}">
                <a16:creationId xmlns:a16="http://schemas.microsoft.com/office/drawing/2014/main" id="{2F2E4CE1-A94F-469A-9822-1A2BAC9250D2}"/>
              </a:ext>
            </a:extLst>
          </p:cNvPr>
          <p:cNvSpPr/>
          <p:nvPr/>
        </p:nvSpPr>
        <p:spPr bwMode="gray">
          <a:xfrm rot="10800000" flipH="1">
            <a:off x="7756889"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0" name="Right Triangle 589">
            <a:extLst>
              <a:ext uri="{FF2B5EF4-FFF2-40B4-BE49-F238E27FC236}">
                <a16:creationId xmlns:a16="http://schemas.microsoft.com/office/drawing/2014/main" id="{3D349ECB-4D4E-4674-89A7-3371E74A6B88}"/>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1" name="Right Triangle 590">
            <a:extLst>
              <a:ext uri="{FF2B5EF4-FFF2-40B4-BE49-F238E27FC236}">
                <a16:creationId xmlns:a16="http://schemas.microsoft.com/office/drawing/2014/main" id="{38A51940-A5AB-4D31-88AA-13A45187A635}"/>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2" name="Right Triangle 591">
            <a:extLst>
              <a:ext uri="{FF2B5EF4-FFF2-40B4-BE49-F238E27FC236}">
                <a16:creationId xmlns:a16="http://schemas.microsoft.com/office/drawing/2014/main" id="{3F8D1F62-2A9C-441E-B6D5-05E44562485B}"/>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3" name="Right Triangle 592">
            <a:extLst>
              <a:ext uri="{FF2B5EF4-FFF2-40B4-BE49-F238E27FC236}">
                <a16:creationId xmlns:a16="http://schemas.microsoft.com/office/drawing/2014/main" id="{114C1A95-27CA-4FFE-B58E-B536C9EDF6AD}"/>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4" name="Right Triangle 593">
            <a:extLst>
              <a:ext uri="{FF2B5EF4-FFF2-40B4-BE49-F238E27FC236}">
                <a16:creationId xmlns:a16="http://schemas.microsoft.com/office/drawing/2014/main" id="{D6FD7AED-8728-49AC-94C2-C029A2F9638E}"/>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5" name="Right Triangle 594">
            <a:extLst>
              <a:ext uri="{FF2B5EF4-FFF2-40B4-BE49-F238E27FC236}">
                <a16:creationId xmlns:a16="http://schemas.microsoft.com/office/drawing/2014/main" id="{0606A9DF-ACC9-4A4C-B675-12B943DC9FCB}"/>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6" name="Right Triangle 595">
            <a:extLst>
              <a:ext uri="{FF2B5EF4-FFF2-40B4-BE49-F238E27FC236}">
                <a16:creationId xmlns:a16="http://schemas.microsoft.com/office/drawing/2014/main" id="{7088B477-E571-4EC6-9B97-7EBBE23A71CA}"/>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7" name="Right Triangle 596">
            <a:extLst>
              <a:ext uri="{FF2B5EF4-FFF2-40B4-BE49-F238E27FC236}">
                <a16:creationId xmlns:a16="http://schemas.microsoft.com/office/drawing/2014/main" id="{FF332D33-D87E-48D6-81F9-B58461D0FAC0}"/>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8" name="Right Triangle 597">
            <a:extLst>
              <a:ext uri="{FF2B5EF4-FFF2-40B4-BE49-F238E27FC236}">
                <a16:creationId xmlns:a16="http://schemas.microsoft.com/office/drawing/2014/main" id="{10A4BEDF-822E-493D-8C68-D93DC3A59A95}"/>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9" name="Right Triangle 598">
            <a:extLst>
              <a:ext uri="{FF2B5EF4-FFF2-40B4-BE49-F238E27FC236}">
                <a16:creationId xmlns:a16="http://schemas.microsoft.com/office/drawing/2014/main" id="{721158A8-0A83-4839-AFE5-A2FB46C65CD2}"/>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0" name="Right Triangle 599">
            <a:extLst>
              <a:ext uri="{FF2B5EF4-FFF2-40B4-BE49-F238E27FC236}">
                <a16:creationId xmlns:a16="http://schemas.microsoft.com/office/drawing/2014/main" id="{FCFF0ED6-8CEE-4916-94EA-58287DA44637}"/>
              </a:ext>
            </a:extLst>
          </p:cNvPr>
          <p:cNvSpPr/>
          <p:nvPr/>
        </p:nvSpPr>
        <p:spPr bwMode="gray">
          <a:xfrm rot="10800000">
            <a:off x="8728091" y="-22208"/>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2" name="Right Triangle 601">
            <a:extLst>
              <a:ext uri="{FF2B5EF4-FFF2-40B4-BE49-F238E27FC236}">
                <a16:creationId xmlns:a16="http://schemas.microsoft.com/office/drawing/2014/main" id="{D4A3D2C0-19E0-484B-A18A-7CF98583F1DA}"/>
              </a:ext>
            </a:extLst>
          </p:cNvPr>
          <p:cNvSpPr/>
          <p:nvPr/>
        </p:nvSpPr>
        <p:spPr bwMode="gray">
          <a:xfrm flipH="1">
            <a:off x="9699295"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3" name="Right Triangle 602">
            <a:extLst>
              <a:ext uri="{FF2B5EF4-FFF2-40B4-BE49-F238E27FC236}">
                <a16:creationId xmlns:a16="http://schemas.microsoft.com/office/drawing/2014/main" id="{3DF88E98-26D2-4302-A744-DDA542D17B20}"/>
              </a:ext>
            </a:extLst>
          </p:cNvPr>
          <p:cNvSpPr/>
          <p:nvPr/>
        </p:nvSpPr>
        <p:spPr bwMode="gray">
          <a:xfrm rot="10800000" flipH="1">
            <a:off x="9699296"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4" name="Right Triangle 603">
            <a:extLst>
              <a:ext uri="{FF2B5EF4-FFF2-40B4-BE49-F238E27FC236}">
                <a16:creationId xmlns:a16="http://schemas.microsoft.com/office/drawing/2014/main" id="{93C48F64-3482-4BDB-A108-68D4378FEBEB}"/>
              </a:ext>
            </a:extLst>
          </p:cNvPr>
          <p:cNvSpPr/>
          <p:nvPr/>
        </p:nvSpPr>
        <p:spPr bwMode="gray">
          <a:xfrm flipH="1" flipV="1">
            <a:off x="9699295"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5" name="Right Triangle 604">
            <a:extLst>
              <a:ext uri="{FF2B5EF4-FFF2-40B4-BE49-F238E27FC236}">
                <a16:creationId xmlns:a16="http://schemas.microsoft.com/office/drawing/2014/main" id="{ABB07820-1CE7-42A8-9BBE-63EDD698AB21}"/>
              </a:ext>
            </a:extLst>
          </p:cNvPr>
          <p:cNvSpPr/>
          <p:nvPr/>
        </p:nvSpPr>
        <p:spPr bwMode="gray">
          <a:xfrm rot="10800000" flipH="1" flipV="1">
            <a:off x="9699296"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6" name="Right Triangle 605">
            <a:extLst>
              <a:ext uri="{FF2B5EF4-FFF2-40B4-BE49-F238E27FC236}">
                <a16:creationId xmlns:a16="http://schemas.microsoft.com/office/drawing/2014/main" id="{6CEBF25F-D078-409C-878D-434CDD99CD5D}"/>
              </a:ext>
            </a:extLst>
          </p:cNvPr>
          <p:cNvSpPr/>
          <p:nvPr/>
        </p:nvSpPr>
        <p:spPr bwMode="gray">
          <a:xfrm flipH="1">
            <a:off x="9699295"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7" name="Right Triangle 606">
            <a:extLst>
              <a:ext uri="{FF2B5EF4-FFF2-40B4-BE49-F238E27FC236}">
                <a16:creationId xmlns:a16="http://schemas.microsoft.com/office/drawing/2014/main" id="{173257F4-F956-4D4B-A1CB-9E6C42F3E7DF}"/>
              </a:ext>
            </a:extLst>
          </p:cNvPr>
          <p:cNvSpPr/>
          <p:nvPr/>
        </p:nvSpPr>
        <p:spPr bwMode="gray">
          <a:xfrm rot="10800000" flipH="1">
            <a:off x="9699295"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8" name="Right Triangle 607">
            <a:extLst>
              <a:ext uri="{FF2B5EF4-FFF2-40B4-BE49-F238E27FC236}">
                <a16:creationId xmlns:a16="http://schemas.microsoft.com/office/drawing/2014/main" id="{FCA80B17-8EF0-4269-A5DC-65FC994A07D6}"/>
              </a:ext>
            </a:extLst>
          </p:cNvPr>
          <p:cNvSpPr/>
          <p:nvPr/>
        </p:nvSpPr>
        <p:spPr bwMode="gray">
          <a:xfrm flipH="1" flipV="1">
            <a:off x="9699295"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9" name="Right Triangle 608">
            <a:extLst>
              <a:ext uri="{FF2B5EF4-FFF2-40B4-BE49-F238E27FC236}">
                <a16:creationId xmlns:a16="http://schemas.microsoft.com/office/drawing/2014/main" id="{BA93F188-C05D-49BB-9FD7-44F3728C6E90}"/>
              </a:ext>
            </a:extLst>
          </p:cNvPr>
          <p:cNvSpPr/>
          <p:nvPr/>
        </p:nvSpPr>
        <p:spPr bwMode="gray">
          <a:xfrm rot="10800000" flipH="1" flipV="1">
            <a:off x="9699295"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0" name="Right Triangle 609">
            <a:extLst>
              <a:ext uri="{FF2B5EF4-FFF2-40B4-BE49-F238E27FC236}">
                <a16:creationId xmlns:a16="http://schemas.microsoft.com/office/drawing/2014/main" id="{9710117D-F93E-47A3-8EFB-5CEB246728A9}"/>
              </a:ext>
            </a:extLst>
          </p:cNvPr>
          <p:cNvSpPr/>
          <p:nvPr/>
        </p:nvSpPr>
        <p:spPr bwMode="gray">
          <a:xfrm flipH="1">
            <a:off x="9699295"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1" name="Right Triangle 610">
            <a:extLst>
              <a:ext uri="{FF2B5EF4-FFF2-40B4-BE49-F238E27FC236}">
                <a16:creationId xmlns:a16="http://schemas.microsoft.com/office/drawing/2014/main" id="{672F5F86-9AA5-48AC-BD91-3F43EBC6D04F}"/>
              </a:ext>
            </a:extLst>
          </p:cNvPr>
          <p:cNvSpPr/>
          <p:nvPr/>
        </p:nvSpPr>
        <p:spPr bwMode="gray">
          <a:xfrm rot="10800000" flipH="1">
            <a:off x="9699295"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2" name="Right Triangle 611">
            <a:extLst>
              <a:ext uri="{FF2B5EF4-FFF2-40B4-BE49-F238E27FC236}">
                <a16:creationId xmlns:a16="http://schemas.microsoft.com/office/drawing/2014/main" id="{76A36320-41F0-4B98-A447-B0C52DC91416}"/>
              </a:ext>
            </a:extLst>
          </p:cNvPr>
          <p:cNvSpPr/>
          <p:nvPr/>
        </p:nvSpPr>
        <p:spPr bwMode="gray">
          <a:xfrm flipH="1">
            <a:off x="9699295"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3" name="Right Triangle 612">
            <a:extLst>
              <a:ext uri="{FF2B5EF4-FFF2-40B4-BE49-F238E27FC236}">
                <a16:creationId xmlns:a16="http://schemas.microsoft.com/office/drawing/2014/main" id="{54040EA7-3181-4C0F-AFA5-EE70CCF6B9E3}"/>
              </a:ext>
            </a:extLst>
          </p:cNvPr>
          <p:cNvSpPr/>
          <p:nvPr/>
        </p:nvSpPr>
        <p:spPr bwMode="gray">
          <a:xfrm rot="10800000" flipH="1">
            <a:off x="9699295"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2" name="Freeform: Shape 781">
            <a:extLst>
              <a:ext uri="{FF2B5EF4-FFF2-40B4-BE49-F238E27FC236}">
                <a16:creationId xmlns:a16="http://schemas.microsoft.com/office/drawing/2014/main" id="{B12F08D0-D5A0-4DFF-89E5-169FC6D31EE9}"/>
              </a:ext>
            </a:extLst>
          </p:cNvPr>
          <p:cNvSpPr/>
          <p:nvPr/>
        </p:nvSpPr>
        <p:spPr bwMode="gray">
          <a:xfrm flipH="1">
            <a:off x="11642605" y="942851"/>
            <a:ext cx="2377"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1" name="Freeform: Shape 780">
            <a:extLst>
              <a:ext uri="{FF2B5EF4-FFF2-40B4-BE49-F238E27FC236}">
                <a16:creationId xmlns:a16="http://schemas.microsoft.com/office/drawing/2014/main" id="{3AB2B29B-B849-46BF-97FE-3C163CD81959}"/>
              </a:ext>
            </a:extLst>
          </p:cNvPr>
          <p:cNvSpPr/>
          <p:nvPr/>
        </p:nvSpPr>
        <p:spPr bwMode="gray">
          <a:xfrm flipH="1">
            <a:off x="11644982" y="944040"/>
            <a:ext cx="550193"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7" name="Freeform: Shape 776">
            <a:extLst>
              <a:ext uri="{FF2B5EF4-FFF2-40B4-BE49-F238E27FC236}">
                <a16:creationId xmlns:a16="http://schemas.microsoft.com/office/drawing/2014/main" id="{A7B22A32-000A-4BAB-B5C4-7CAF40CF0F0F}"/>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6" name="Freeform: Shape 775">
            <a:extLst>
              <a:ext uri="{FF2B5EF4-FFF2-40B4-BE49-F238E27FC236}">
                <a16:creationId xmlns:a16="http://schemas.microsoft.com/office/drawing/2014/main" id="{D27DEB13-3665-4799-ADF6-AB82FB081509}"/>
              </a:ext>
            </a:extLst>
          </p:cNvPr>
          <p:cNvSpPr/>
          <p:nvPr/>
        </p:nvSpPr>
        <p:spPr bwMode="gray">
          <a:xfrm flipH="1">
            <a:off x="11645177" y="3853560"/>
            <a:ext cx="549998"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0" name="Freeform: Shape 769">
            <a:extLst>
              <a:ext uri="{FF2B5EF4-FFF2-40B4-BE49-F238E27FC236}">
                <a16:creationId xmlns:a16="http://schemas.microsoft.com/office/drawing/2014/main" id="{65B04691-30CF-421C-831C-67C2B03EAB1A}"/>
              </a:ext>
            </a:extLst>
          </p:cNvPr>
          <p:cNvSpPr/>
          <p:nvPr/>
        </p:nvSpPr>
        <p:spPr bwMode="gray">
          <a:xfrm flipH="1">
            <a:off x="11643794" y="391470"/>
            <a:ext cx="551381"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1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1"/>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9" name="Freeform: Shape 768">
            <a:extLst>
              <a:ext uri="{FF2B5EF4-FFF2-40B4-BE49-F238E27FC236}">
                <a16:creationId xmlns:a16="http://schemas.microsoft.com/office/drawing/2014/main" id="{6DB3C075-8135-4F90-AA2E-6FB264F5FD17}"/>
              </a:ext>
            </a:extLst>
          </p:cNvPr>
          <p:cNvSpPr/>
          <p:nvPr/>
        </p:nvSpPr>
        <p:spPr bwMode="gray">
          <a:xfrm flipH="1">
            <a:off x="11642605" y="941663"/>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8" name="Freeform: Shape 767">
            <a:extLst>
              <a:ext uri="{FF2B5EF4-FFF2-40B4-BE49-F238E27FC236}">
                <a16:creationId xmlns:a16="http://schemas.microsoft.com/office/drawing/2014/main" id="{ED1D2DE8-6CA3-450B-A264-9A1A84AB0BBD}"/>
              </a:ext>
            </a:extLst>
          </p:cNvPr>
          <p:cNvSpPr/>
          <p:nvPr/>
        </p:nvSpPr>
        <p:spPr bwMode="gray">
          <a:xfrm flipH="1">
            <a:off x="11642605" y="944040"/>
            <a:ext cx="552570"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7" name="Freeform: Shape 766">
            <a:extLst>
              <a:ext uri="{FF2B5EF4-FFF2-40B4-BE49-F238E27FC236}">
                <a16:creationId xmlns:a16="http://schemas.microsoft.com/office/drawing/2014/main" id="{CB2C237D-07A4-45F6-BC8A-33DCB72C3FD5}"/>
              </a:ext>
            </a:extLst>
          </p:cNvPr>
          <p:cNvSpPr/>
          <p:nvPr/>
        </p:nvSpPr>
        <p:spPr bwMode="gray">
          <a:xfrm flipH="1">
            <a:off x="11642605" y="2332376"/>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5" name="Freeform: Shape 764">
            <a:extLst>
              <a:ext uri="{FF2B5EF4-FFF2-40B4-BE49-F238E27FC236}">
                <a16:creationId xmlns:a16="http://schemas.microsoft.com/office/drawing/2014/main" id="{F832255B-5F23-40E1-91D2-B0B51FA45EAE}"/>
              </a:ext>
            </a:extLst>
          </p:cNvPr>
          <p:cNvSpPr/>
          <p:nvPr/>
        </p:nvSpPr>
        <p:spPr bwMode="gray">
          <a:xfrm flipH="1">
            <a:off x="11643891" y="3300990"/>
            <a:ext cx="551284"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4" name="Freeform: Shape 763">
            <a:extLst>
              <a:ext uri="{FF2B5EF4-FFF2-40B4-BE49-F238E27FC236}">
                <a16:creationId xmlns:a16="http://schemas.microsoft.com/office/drawing/2014/main" id="{9EDE2D83-2AB6-4E22-AB2E-EC0582BCCA8B}"/>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3" name="Freeform: Shape 762">
            <a:extLst>
              <a:ext uri="{FF2B5EF4-FFF2-40B4-BE49-F238E27FC236}">
                <a16:creationId xmlns:a16="http://schemas.microsoft.com/office/drawing/2014/main" id="{B116261A-C69F-45CE-B83B-F7707BB0F65C}"/>
              </a:ext>
            </a:extLst>
          </p:cNvPr>
          <p:cNvSpPr/>
          <p:nvPr/>
        </p:nvSpPr>
        <p:spPr bwMode="gray">
          <a:xfrm flipH="1">
            <a:off x="11642606" y="3853560"/>
            <a:ext cx="552569"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0" name="Freeform: Shape 749">
            <a:extLst>
              <a:ext uri="{FF2B5EF4-FFF2-40B4-BE49-F238E27FC236}">
                <a16:creationId xmlns:a16="http://schemas.microsoft.com/office/drawing/2014/main" id="{69E776B9-D5C7-4DEC-8498-132F5041A4C3}"/>
              </a:ext>
            </a:extLst>
          </p:cNvPr>
          <p:cNvSpPr/>
          <p:nvPr/>
        </p:nvSpPr>
        <p:spPr bwMode="gray">
          <a:xfrm flipH="1">
            <a:off x="11642606" y="4823069"/>
            <a:ext cx="552569"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6" name="Freeform: Shape 735">
            <a:extLst>
              <a:ext uri="{FF2B5EF4-FFF2-40B4-BE49-F238E27FC236}">
                <a16:creationId xmlns:a16="http://schemas.microsoft.com/office/drawing/2014/main" id="{9E3F8C95-F194-43DA-AE72-267A2A96A623}"/>
              </a:ext>
            </a:extLst>
          </p:cNvPr>
          <p:cNvSpPr/>
          <p:nvPr/>
        </p:nvSpPr>
        <p:spPr bwMode="gray">
          <a:xfrm flipH="1">
            <a:off x="11642605" y="6213988"/>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4" name="Right Triangle 623">
            <a:extLst>
              <a:ext uri="{FF2B5EF4-FFF2-40B4-BE49-F238E27FC236}">
                <a16:creationId xmlns:a16="http://schemas.microsoft.com/office/drawing/2014/main" id="{D190A99F-1AD8-4B1A-A77B-A6C1192D9C83}"/>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5" name="Right Triangle 624">
            <a:extLst>
              <a:ext uri="{FF2B5EF4-FFF2-40B4-BE49-F238E27FC236}">
                <a16:creationId xmlns:a16="http://schemas.microsoft.com/office/drawing/2014/main" id="{B7D5D60B-1736-4EA6-BD19-2A34EAC3633E}"/>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6" name="Right Triangle 625">
            <a:extLst>
              <a:ext uri="{FF2B5EF4-FFF2-40B4-BE49-F238E27FC236}">
                <a16:creationId xmlns:a16="http://schemas.microsoft.com/office/drawing/2014/main" id="{C0B21947-8356-4D27-86FE-A3FAF15B9A8F}"/>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7" name="Right Triangle 626">
            <a:extLst>
              <a:ext uri="{FF2B5EF4-FFF2-40B4-BE49-F238E27FC236}">
                <a16:creationId xmlns:a16="http://schemas.microsoft.com/office/drawing/2014/main" id="{2A3D7ECB-5C74-4571-81EF-FF06BB6BDF32}"/>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8" name="Right Triangle 627">
            <a:extLst>
              <a:ext uri="{FF2B5EF4-FFF2-40B4-BE49-F238E27FC236}">
                <a16:creationId xmlns:a16="http://schemas.microsoft.com/office/drawing/2014/main" id="{4DAAA567-2CC2-4524-BEBA-277A36E5E0A4}"/>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9" name="Right Triangle 628">
            <a:extLst>
              <a:ext uri="{FF2B5EF4-FFF2-40B4-BE49-F238E27FC236}">
                <a16:creationId xmlns:a16="http://schemas.microsoft.com/office/drawing/2014/main" id="{4D18EDF7-15D0-4830-95A5-56E121645B88}"/>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0" name="Right Triangle 629">
            <a:extLst>
              <a:ext uri="{FF2B5EF4-FFF2-40B4-BE49-F238E27FC236}">
                <a16:creationId xmlns:a16="http://schemas.microsoft.com/office/drawing/2014/main" id="{C1709A9A-D5FA-428D-B46E-9207AE56C3D4}"/>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1" name="Right Triangle 630">
            <a:extLst>
              <a:ext uri="{FF2B5EF4-FFF2-40B4-BE49-F238E27FC236}">
                <a16:creationId xmlns:a16="http://schemas.microsoft.com/office/drawing/2014/main" id="{31AD2623-245F-4492-B275-854D3C61A6B9}"/>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2" name="Right Triangle 631">
            <a:extLst>
              <a:ext uri="{FF2B5EF4-FFF2-40B4-BE49-F238E27FC236}">
                <a16:creationId xmlns:a16="http://schemas.microsoft.com/office/drawing/2014/main" id="{EFEA176B-48A7-4A95-B09A-4B02456802B6}"/>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3" name="Right Triangle 632">
            <a:extLst>
              <a:ext uri="{FF2B5EF4-FFF2-40B4-BE49-F238E27FC236}">
                <a16:creationId xmlns:a16="http://schemas.microsoft.com/office/drawing/2014/main" id="{ADED2148-7B15-4EFC-AB88-C0CED1BD7797}"/>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4" name="Right Triangle 633">
            <a:extLst>
              <a:ext uri="{FF2B5EF4-FFF2-40B4-BE49-F238E27FC236}">
                <a16:creationId xmlns:a16="http://schemas.microsoft.com/office/drawing/2014/main" id="{4ECC73D2-A19A-462D-A54B-86E9BFCCCD4F}"/>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5" name="Right Triangle 634">
            <a:extLst>
              <a:ext uri="{FF2B5EF4-FFF2-40B4-BE49-F238E27FC236}">
                <a16:creationId xmlns:a16="http://schemas.microsoft.com/office/drawing/2014/main" id="{8A39A062-7C83-4669-9226-B79D9454814F}"/>
              </a:ext>
            </a:extLst>
          </p:cNvPr>
          <p:cNvSpPr/>
          <p:nvPr/>
        </p:nvSpPr>
        <p:spPr bwMode="gray">
          <a:xfrm rot="10800000">
            <a:off x="1067095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8" name="Right Triangle 637">
            <a:extLst>
              <a:ext uri="{FF2B5EF4-FFF2-40B4-BE49-F238E27FC236}">
                <a16:creationId xmlns:a16="http://schemas.microsoft.com/office/drawing/2014/main" id="{72F437B1-A514-4D17-B127-40A1008E6944}"/>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9" name="Right Triangle 638">
            <a:extLst>
              <a:ext uri="{FF2B5EF4-FFF2-40B4-BE49-F238E27FC236}">
                <a16:creationId xmlns:a16="http://schemas.microsoft.com/office/drawing/2014/main" id="{BAFE1D2F-C9E7-4490-B98B-E242819B4E88}"/>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0" name="Right Triangle 639">
            <a:extLst>
              <a:ext uri="{FF2B5EF4-FFF2-40B4-BE49-F238E27FC236}">
                <a16:creationId xmlns:a16="http://schemas.microsoft.com/office/drawing/2014/main" id="{3E10EC6E-EC05-4F5F-8706-CD496181FAB9}"/>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1" name="Right Triangle 640">
            <a:extLst>
              <a:ext uri="{FF2B5EF4-FFF2-40B4-BE49-F238E27FC236}">
                <a16:creationId xmlns:a16="http://schemas.microsoft.com/office/drawing/2014/main" id="{65338E3E-121C-405A-A343-75BE2348336F}"/>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2" name="Right Triangle 641">
            <a:extLst>
              <a:ext uri="{FF2B5EF4-FFF2-40B4-BE49-F238E27FC236}">
                <a16:creationId xmlns:a16="http://schemas.microsoft.com/office/drawing/2014/main" id="{7B25D828-A849-4581-936F-B83B8C62D7FD}"/>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3" name="Right Triangle 642">
            <a:extLst>
              <a:ext uri="{FF2B5EF4-FFF2-40B4-BE49-F238E27FC236}">
                <a16:creationId xmlns:a16="http://schemas.microsoft.com/office/drawing/2014/main" id="{6AFF7020-037C-45BB-973B-A869544DAFA3}"/>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4" name="Right Triangle 643">
            <a:extLst>
              <a:ext uri="{FF2B5EF4-FFF2-40B4-BE49-F238E27FC236}">
                <a16:creationId xmlns:a16="http://schemas.microsoft.com/office/drawing/2014/main" id="{93CC3375-7EE1-4993-A427-3BDBF9554C7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5" name="Right Triangle 644">
            <a:extLst>
              <a:ext uri="{FF2B5EF4-FFF2-40B4-BE49-F238E27FC236}">
                <a16:creationId xmlns:a16="http://schemas.microsoft.com/office/drawing/2014/main" id="{73360317-2D5C-42CA-9E6C-6AE0275B244D}"/>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6" name="Right Triangle 645">
            <a:extLst>
              <a:ext uri="{FF2B5EF4-FFF2-40B4-BE49-F238E27FC236}">
                <a16:creationId xmlns:a16="http://schemas.microsoft.com/office/drawing/2014/main" id="{0F6D717C-C3A4-4884-B059-962B2F6A2412}"/>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7" name="Right Triangle 646">
            <a:extLst>
              <a:ext uri="{FF2B5EF4-FFF2-40B4-BE49-F238E27FC236}">
                <a16:creationId xmlns:a16="http://schemas.microsoft.com/office/drawing/2014/main" id="{29ED4F58-E0F8-45D3-92C8-DE4BFA539A27}"/>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8" name="Right Triangle 647">
            <a:extLst>
              <a:ext uri="{FF2B5EF4-FFF2-40B4-BE49-F238E27FC236}">
                <a16:creationId xmlns:a16="http://schemas.microsoft.com/office/drawing/2014/main" id="{EF0EF565-B25C-4643-8A60-5DC726700987}"/>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9" name="Right Triangle 648">
            <a:extLst>
              <a:ext uri="{FF2B5EF4-FFF2-40B4-BE49-F238E27FC236}">
                <a16:creationId xmlns:a16="http://schemas.microsoft.com/office/drawing/2014/main" id="{59E2DBCC-6CB4-49B1-B2E1-46BB3BAD1FC8}"/>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0" name="Right Triangle 649">
            <a:extLst>
              <a:ext uri="{FF2B5EF4-FFF2-40B4-BE49-F238E27FC236}">
                <a16:creationId xmlns:a16="http://schemas.microsoft.com/office/drawing/2014/main" id="{E1AEC6AA-86AB-461B-974D-E4D852A68BF9}"/>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2" name="Right Triangle 651">
            <a:extLst>
              <a:ext uri="{FF2B5EF4-FFF2-40B4-BE49-F238E27FC236}">
                <a16:creationId xmlns:a16="http://schemas.microsoft.com/office/drawing/2014/main" id="{3FFE64C0-FEBD-4FC2-92D7-8B830CB41491}"/>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3" name="Right Triangle 652">
            <a:extLst>
              <a:ext uri="{FF2B5EF4-FFF2-40B4-BE49-F238E27FC236}">
                <a16:creationId xmlns:a16="http://schemas.microsoft.com/office/drawing/2014/main" id="{BA3ED428-0457-4134-98E9-2701F05B7D4D}"/>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4" name="Right Triangle 653">
            <a:extLst>
              <a:ext uri="{FF2B5EF4-FFF2-40B4-BE49-F238E27FC236}">
                <a16:creationId xmlns:a16="http://schemas.microsoft.com/office/drawing/2014/main" id="{E5A94D6A-F77C-40AE-B299-3AAAB1B39A88}"/>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5" name="Right Triangle 654">
            <a:extLst>
              <a:ext uri="{FF2B5EF4-FFF2-40B4-BE49-F238E27FC236}">
                <a16:creationId xmlns:a16="http://schemas.microsoft.com/office/drawing/2014/main" id="{7AE041BD-6F07-45D1-929E-03EE78ECDC36}"/>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6" name="Right Triangle 655">
            <a:extLst>
              <a:ext uri="{FF2B5EF4-FFF2-40B4-BE49-F238E27FC236}">
                <a16:creationId xmlns:a16="http://schemas.microsoft.com/office/drawing/2014/main" id="{3E161EBE-EC1C-4907-8136-1E8A9F813450}"/>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7" name="Right Triangle 656">
            <a:extLst>
              <a:ext uri="{FF2B5EF4-FFF2-40B4-BE49-F238E27FC236}">
                <a16:creationId xmlns:a16="http://schemas.microsoft.com/office/drawing/2014/main" id="{21E9AD26-26BD-43C4-9A92-63BEF2BC3C31}"/>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8" name="Right Triangle 657">
            <a:extLst>
              <a:ext uri="{FF2B5EF4-FFF2-40B4-BE49-F238E27FC236}">
                <a16:creationId xmlns:a16="http://schemas.microsoft.com/office/drawing/2014/main" id="{BE7402AB-16E0-4435-AD9F-5FC8744C54EA}"/>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9" name="Right Triangle 658">
            <a:extLst>
              <a:ext uri="{FF2B5EF4-FFF2-40B4-BE49-F238E27FC236}">
                <a16:creationId xmlns:a16="http://schemas.microsoft.com/office/drawing/2014/main" id="{E0555B24-989B-442B-AE5F-75CD46CF5F01}"/>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0" name="Right Triangle 659">
            <a:extLst>
              <a:ext uri="{FF2B5EF4-FFF2-40B4-BE49-F238E27FC236}">
                <a16:creationId xmlns:a16="http://schemas.microsoft.com/office/drawing/2014/main" id="{145F9134-A35E-478C-8716-3A569DA90807}"/>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1" name="Right Triangle 660">
            <a:extLst>
              <a:ext uri="{FF2B5EF4-FFF2-40B4-BE49-F238E27FC236}">
                <a16:creationId xmlns:a16="http://schemas.microsoft.com/office/drawing/2014/main" id="{A20D862C-EB68-4AA6-864F-4D8538E8FF6B}"/>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2" name="Right Triangle 661">
            <a:extLst>
              <a:ext uri="{FF2B5EF4-FFF2-40B4-BE49-F238E27FC236}">
                <a16:creationId xmlns:a16="http://schemas.microsoft.com/office/drawing/2014/main" id="{EB19E814-72CA-47E4-B527-7685D8128EF9}"/>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6" name="Right Triangle 465">
            <a:extLst>
              <a:ext uri="{FF2B5EF4-FFF2-40B4-BE49-F238E27FC236}">
                <a16:creationId xmlns:a16="http://schemas.microsoft.com/office/drawing/2014/main" id="{9D036190-EC9A-4840-852D-0BC2A23BEA38}"/>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7" name="Right Triangle 466">
            <a:extLst>
              <a:ext uri="{FF2B5EF4-FFF2-40B4-BE49-F238E27FC236}">
                <a16:creationId xmlns:a16="http://schemas.microsoft.com/office/drawing/2014/main" id="{C17CDE12-8EE2-4013-8ED1-101BB4623B1D}"/>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8" name="Right Triangle 467">
            <a:extLst>
              <a:ext uri="{FF2B5EF4-FFF2-40B4-BE49-F238E27FC236}">
                <a16:creationId xmlns:a16="http://schemas.microsoft.com/office/drawing/2014/main" id="{5A27562C-3468-4E72-B14F-2E407B9845E9}"/>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9" name="Right Triangle 468">
            <a:extLst>
              <a:ext uri="{FF2B5EF4-FFF2-40B4-BE49-F238E27FC236}">
                <a16:creationId xmlns:a16="http://schemas.microsoft.com/office/drawing/2014/main" id="{9686A891-3AED-4911-B7B9-B9617BDE0702}"/>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0" name="Right Triangle 469">
            <a:extLst>
              <a:ext uri="{FF2B5EF4-FFF2-40B4-BE49-F238E27FC236}">
                <a16:creationId xmlns:a16="http://schemas.microsoft.com/office/drawing/2014/main" id="{DE40A533-1471-49E8-8B6B-A959B2DDA663}"/>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1" name="Right Triangle 470">
            <a:extLst>
              <a:ext uri="{FF2B5EF4-FFF2-40B4-BE49-F238E27FC236}">
                <a16:creationId xmlns:a16="http://schemas.microsoft.com/office/drawing/2014/main" id="{DB32AA39-EB38-4306-9195-841B647BAD5C}"/>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2" name="Right Triangle 471">
            <a:extLst>
              <a:ext uri="{FF2B5EF4-FFF2-40B4-BE49-F238E27FC236}">
                <a16:creationId xmlns:a16="http://schemas.microsoft.com/office/drawing/2014/main" id="{CA409C7F-AA0D-4E1C-B891-C436EE6C1C30}"/>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3" name="Right Triangle 472">
            <a:extLst>
              <a:ext uri="{FF2B5EF4-FFF2-40B4-BE49-F238E27FC236}">
                <a16:creationId xmlns:a16="http://schemas.microsoft.com/office/drawing/2014/main" id="{FB146815-B2F1-46AB-87F7-711A9254586A}"/>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4" name="Right Triangle 473">
            <a:extLst>
              <a:ext uri="{FF2B5EF4-FFF2-40B4-BE49-F238E27FC236}">
                <a16:creationId xmlns:a16="http://schemas.microsoft.com/office/drawing/2014/main" id="{D31C6409-E63A-4DD4-96F5-56CFCE038A2A}"/>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5" name="Right Triangle 474">
            <a:extLst>
              <a:ext uri="{FF2B5EF4-FFF2-40B4-BE49-F238E27FC236}">
                <a16:creationId xmlns:a16="http://schemas.microsoft.com/office/drawing/2014/main" id="{FDF7B0C4-6C78-48FA-A7AE-C266ED8F4F63}"/>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6" name="Right Triangle 475">
            <a:extLst>
              <a:ext uri="{FF2B5EF4-FFF2-40B4-BE49-F238E27FC236}">
                <a16:creationId xmlns:a16="http://schemas.microsoft.com/office/drawing/2014/main" id="{B65282C9-A8EC-4391-A520-F8D6DFCB6FAD}"/>
              </a:ext>
            </a:extLst>
          </p:cNvPr>
          <p:cNvSpPr/>
          <p:nvPr/>
        </p:nvSpPr>
        <p:spPr bwMode="gray">
          <a:xfrm rot="10800000">
            <a:off x="6785686" y="-22209"/>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8" name="Right Triangle 477">
            <a:extLst>
              <a:ext uri="{FF2B5EF4-FFF2-40B4-BE49-F238E27FC236}">
                <a16:creationId xmlns:a16="http://schemas.microsoft.com/office/drawing/2014/main" id="{D18ED821-4CC1-48D7-9D13-F74299966B2F}"/>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9" name="Right Triangle 478">
            <a:extLst>
              <a:ext uri="{FF2B5EF4-FFF2-40B4-BE49-F238E27FC236}">
                <a16:creationId xmlns:a16="http://schemas.microsoft.com/office/drawing/2014/main" id="{6F5AC38F-5EC9-465D-B0C7-2267CA284F61}"/>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0" name="Right Triangle 479">
            <a:extLst>
              <a:ext uri="{FF2B5EF4-FFF2-40B4-BE49-F238E27FC236}">
                <a16:creationId xmlns:a16="http://schemas.microsoft.com/office/drawing/2014/main" id="{5E1430A1-84F0-4F77-99F3-ECA368425298}"/>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1" name="Right Triangle 480">
            <a:extLst>
              <a:ext uri="{FF2B5EF4-FFF2-40B4-BE49-F238E27FC236}">
                <a16:creationId xmlns:a16="http://schemas.microsoft.com/office/drawing/2014/main" id="{5E5019BA-9FCC-4C2F-8754-6196BD95997F}"/>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2" name="Right Triangle 481">
            <a:extLst>
              <a:ext uri="{FF2B5EF4-FFF2-40B4-BE49-F238E27FC236}">
                <a16:creationId xmlns:a16="http://schemas.microsoft.com/office/drawing/2014/main" id="{C3F5F68C-A0C5-4E20-AE37-C80BCCB2FEC3}"/>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3" name="Right Triangle 482">
            <a:extLst>
              <a:ext uri="{FF2B5EF4-FFF2-40B4-BE49-F238E27FC236}">
                <a16:creationId xmlns:a16="http://schemas.microsoft.com/office/drawing/2014/main" id="{A493FDDB-C1AD-417F-8CFF-3000FB6BC37E}"/>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4" name="Right Triangle 483">
            <a:extLst>
              <a:ext uri="{FF2B5EF4-FFF2-40B4-BE49-F238E27FC236}">
                <a16:creationId xmlns:a16="http://schemas.microsoft.com/office/drawing/2014/main" id="{AD32C4F5-7244-44EE-AC85-87542D44C7E3}"/>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5" name="Right Triangle 484">
            <a:extLst>
              <a:ext uri="{FF2B5EF4-FFF2-40B4-BE49-F238E27FC236}">
                <a16:creationId xmlns:a16="http://schemas.microsoft.com/office/drawing/2014/main" id="{62D211CD-72BE-4103-8828-3D09CAF071F3}"/>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6" name="Right Triangle 485">
            <a:extLst>
              <a:ext uri="{FF2B5EF4-FFF2-40B4-BE49-F238E27FC236}">
                <a16:creationId xmlns:a16="http://schemas.microsoft.com/office/drawing/2014/main" id="{E1548013-0BBF-42F9-B6A6-F8A390F676CB}"/>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7" name="Right Triangle 486">
            <a:extLst>
              <a:ext uri="{FF2B5EF4-FFF2-40B4-BE49-F238E27FC236}">
                <a16:creationId xmlns:a16="http://schemas.microsoft.com/office/drawing/2014/main" id="{0CE4FFC6-CB2F-4F51-A0AE-DE64B5C975B2}"/>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8" name="Right Triangle 487">
            <a:extLst>
              <a:ext uri="{FF2B5EF4-FFF2-40B4-BE49-F238E27FC236}">
                <a16:creationId xmlns:a16="http://schemas.microsoft.com/office/drawing/2014/main" id="{369D0442-7DEB-4488-8042-B8E7E70FFA5D}"/>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9" name="Right Triangle 488">
            <a:extLst>
              <a:ext uri="{FF2B5EF4-FFF2-40B4-BE49-F238E27FC236}">
                <a16:creationId xmlns:a16="http://schemas.microsoft.com/office/drawing/2014/main" id="{4943D2F9-551F-4E96-ACE3-96173DC11611}"/>
              </a:ext>
            </a:extLst>
          </p:cNvPr>
          <p:cNvSpPr/>
          <p:nvPr/>
        </p:nvSpPr>
        <p:spPr bwMode="gray">
          <a:xfrm rot="10800000" flipH="1">
            <a:off x="7756889"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1" name="Right Triangle 490">
            <a:extLst>
              <a:ext uri="{FF2B5EF4-FFF2-40B4-BE49-F238E27FC236}">
                <a16:creationId xmlns:a16="http://schemas.microsoft.com/office/drawing/2014/main" id="{D1EEA76D-EF09-4732-9152-3A8CEE5FD779}"/>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2" name="Right Triangle 491">
            <a:extLst>
              <a:ext uri="{FF2B5EF4-FFF2-40B4-BE49-F238E27FC236}">
                <a16:creationId xmlns:a16="http://schemas.microsoft.com/office/drawing/2014/main" id="{03BADBBF-37CE-45DC-87B7-4B075CDFB0A0}"/>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3" name="Right Triangle 492">
            <a:extLst>
              <a:ext uri="{FF2B5EF4-FFF2-40B4-BE49-F238E27FC236}">
                <a16:creationId xmlns:a16="http://schemas.microsoft.com/office/drawing/2014/main" id="{0CE4B2D2-CC16-4CDC-B260-C513C351588E}"/>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4" name="Right Triangle 493">
            <a:extLst>
              <a:ext uri="{FF2B5EF4-FFF2-40B4-BE49-F238E27FC236}">
                <a16:creationId xmlns:a16="http://schemas.microsoft.com/office/drawing/2014/main" id="{F196A658-B530-40AA-9B08-7330371C1F67}"/>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5" name="Right Triangle 494">
            <a:extLst>
              <a:ext uri="{FF2B5EF4-FFF2-40B4-BE49-F238E27FC236}">
                <a16:creationId xmlns:a16="http://schemas.microsoft.com/office/drawing/2014/main" id="{8D0A37C8-3C4D-4FF8-A4DE-36AA95A7BBC2}"/>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6" name="Right Triangle 495">
            <a:extLst>
              <a:ext uri="{FF2B5EF4-FFF2-40B4-BE49-F238E27FC236}">
                <a16:creationId xmlns:a16="http://schemas.microsoft.com/office/drawing/2014/main" id="{AFBC321F-0A27-4928-875E-0038CD529FEF}"/>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7" name="Right Triangle 496">
            <a:extLst>
              <a:ext uri="{FF2B5EF4-FFF2-40B4-BE49-F238E27FC236}">
                <a16:creationId xmlns:a16="http://schemas.microsoft.com/office/drawing/2014/main" id="{98D2FA77-B3F2-44F0-8395-8DEA89579ADE}"/>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8" name="Right Triangle 497">
            <a:extLst>
              <a:ext uri="{FF2B5EF4-FFF2-40B4-BE49-F238E27FC236}">
                <a16:creationId xmlns:a16="http://schemas.microsoft.com/office/drawing/2014/main" id="{A90026DE-8D5D-4E90-A62B-0601F0AA8C54}"/>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9" name="Right Triangle 498">
            <a:extLst>
              <a:ext uri="{FF2B5EF4-FFF2-40B4-BE49-F238E27FC236}">
                <a16:creationId xmlns:a16="http://schemas.microsoft.com/office/drawing/2014/main" id="{0D52872E-7204-45F1-98F0-B0B7099B7A8C}"/>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0" name="Right Triangle 499">
            <a:extLst>
              <a:ext uri="{FF2B5EF4-FFF2-40B4-BE49-F238E27FC236}">
                <a16:creationId xmlns:a16="http://schemas.microsoft.com/office/drawing/2014/main" id="{3337BD41-983C-432C-A5F0-68EC85129B53}"/>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1" name="Right Triangle 500">
            <a:extLst>
              <a:ext uri="{FF2B5EF4-FFF2-40B4-BE49-F238E27FC236}">
                <a16:creationId xmlns:a16="http://schemas.microsoft.com/office/drawing/2014/main" id="{B32B1C8E-E88D-484F-A139-FDC87FA181EB}"/>
              </a:ext>
            </a:extLst>
          </p:cNvPr>
          <p:cNvSpPr/>
          <p:nvPr/>
        </p:nvSpPr>
        <p:spPr bwMode="gray">
          <a:xfrm rot="10800000">
            <a:off x="8728091" y="-22209"/>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3" name="Right Triangle 502">
            <a:extLst>
              <a:ext uri="{FF2B5EF4-FFF2-40B4-BE49-F238E27FC236}">
                <a16:creationId xmlns:a16="http://schemas.microsoft.com/office/drawing/2014/main" id="{85233584-A686-4DE8-A0A9-5D98438510E4}"/>
              </a:ext>
            </a:extLst>
          </p:cNvPr>
          <p:cNvSpPr/>
          <p:nvPr/>
        </p:nvSpPr>
        <p:spPr bwMode="gray">
          <a:xfrm flipH="1">
            <a:off x="9699296"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4" name="Right Triangle 503">
            <a:extLst>
              <a:ext uri="{FF2B5EF4-FFF2-40B4-BE49-F238E27FC236}">
                <a16:creationId xmlns:a16="http://schemas.microsoft.com/office/drawing/2014/main" id="{718AEFD1-A4DB-47BD-8051-F4227844127D}"/>
              </a:ext>
            </a:extLst>
          </p:cNvPr>
          <p:cNvSpPr/>
          <p:nvPr/>
        </p:nvSpPr>
        <p:spPr bwMode="gray">
          <a:xfrm rot="10800000" flipH="1">
            <a:off x="9699297"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5" name="Right Triangle 504">
            <a:extLst>
              <a:ext uri="{FF2B5EF4-FFF2-40B4-BE49-F238E27FC236}">
                <a16:creationId xmlns:a16="http://schemas.microsoft.com/office/drawing/2014/main" id="{8C5AECE4-3490-4893-BE9E-D7EA3A1631F1}"/>
              </a:ext>
            </a:extLst>
          </p:cNvPr>
          <p:cNvSpPr/>
          <p:nvPr/>
        </p:nvSpPr>
        <p:spPr bwMode="gray">
          <a:xfrm flipH="1" flipV="1">
            <a:off x="9699296"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6" name="Right Triangle 505">
            <a:extLst>
              <a:ext uri="{FF2B5EF4-FFF2-40B4-BE49-F238E27FC236}">
                <a16:creationId xmlns:a16="http://schemas.microsoft.com/office/drawing/2014/main" id="{3977C785-5133-4646-8D8C-5F83AE5365BD}"/>
              </a:ext>
            </a:extLst>
          </p:cNvPr>
          <p:cNvSpPr/>
          <p:nvPr/>
        </p:nvSpPr>
        <p:spPr bwMode="gray">
          <a:xfrm rot="10800000" flipH="1" flipV="1">
            <a:off x="9699297"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7" name="Right Triangle 506">
            <a:extLst>
              <a:ext uri="{FF2B5EF4-FFF2-40B4-BE49-F238E27FC236}">
                <a16:creationId xmlns:a16="http://schemas.microsoft.com/office/drawing/2014/main" id="{D085CF7B-38E7-4DC1-B92D-AE58F6E90A44}"/>
              </a:ext>
            </a:extLst>
          </p:cNvPr>
          <p:cNvSpPr/>
          <p:nvPr/>
        </p:nvSpPr>
        <p:spPr bwMode="gray">
          <a:xfrm flipH="1">
            <a:off x="969929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8" name="Right Triangle 507">
            <a:extLst>
              <a:ext uri="{FF2B5EF4-FFF2-40B4-BE49-F238E27FC236}">
                <a16:creationId xmlns:a16="http://schemas.microsoft.com/office/drawing/2014/main" id="{E16F5105-C3A3-4C9B-B19D-C0F42159BC22}"/>
              </a:ext>
            </a:extLst>
          </p:cNvPr>
          <p:cNvSpPr/>
          <p:nvPr/>
        </p:nvSpPr>
        <p:spPr bwMode="gray">
          <a:xfrm rot="10800000" flipH="1">
            <a:off x="9699296"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9" name="Right Triangle 508">
            <a:extLst>
              <a:ext uri="{FF2B5EF4-FFF2-40B4-BE49-F238E27FC236}">
                <a16:creationId xmlns:a16="http://schemas.microsoft.com/office/drawing/2014/main" id="{7D3BEC77-902F-470C-A6BB-511DE99DC7B9}"/>
              </a:ext>
            </a:extLst>
          </p:cNvPr>
          <p:cNvSpPr/>
          <p:nvPr/>
        </p:nvSpPr>
        <p:spPr bwMode="gray">
          <a:xfrm flipH="1" flipV="1">
            <a:off x="9699296"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0" name="Right Triangle 509">
            <a:extLst>
              <a:ext uri="{FF2B5EF4-FFF2-40B4-BE49-F238E27FC236}">
                <a16:creationId xmlns:a16="http://schemas.microsoft.com/office/drawing/2014/main" id="{10556604-5E02-42B8-AAAE-2F74EE41B568}"/>
              </a:ext>
            </a:extLst>
          </p:cNvPr>
          <p:cNvSpPr/>
          <p:nvPr/>
        </p:nvSpPr>
        <p:spPr bwMode="gray">
          <a:xfrm rot="10800000" flipH="1" flipV="1">
            <a:off x="969929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1" name="Right Triangle 510">
            <a:extLst>
              <a:ext uri="{FF2B5EF4-FFF2-40B4-BE49-F238E27FC236}">
                <a16:creationId xmlns:a16="http://schemas.microsoft.com/office/drawing/2014/main" id="{51C49778-A679-45B6-AEF1-4197C4A6298B}"/>
              </a:ext>
            </a:extLst>
          </p:cNvPr>
          <p:cNvSpPr/>
          <p:nvPr/>
        </p:nvSpPr>
        <p:spPr bwMode="gray">
          <a:xfrm flipH="1">
            <a:off x="9699296"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2" name="Right Triangle 511">
            <a:extLst>
              <a:ext uri="{FF2B5EF4-FFF2-40B4-BE49-F238E27FC236}">
                <a16:creationId xmlns:a16="http://schemas.microsoft.com/office/drawing/2014/main" id="{E3465415-18F7-41F4-A4FB-EC38C5651A27}"/>
              </a:ext>
            </a:extLst>
          </p:cNvPr>
          <p:cNvSpPr/>
          <p:nvPr/>
        </p:nvSpPr>
        <p:spPr bwMode="gray">
          <a:xfrm rot="10800000" flipH="1">
            <a:off x="9699296"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3" name="Right Triangle 512">
            <a:extLst>
              <a:ext uri="{FF2B5EF4-FFF2-40B4-BE49-F238E27FC236}">
                <a16:creationId xmlns:a16="http://schemas.microsoft.com/office/drawing/2014/main" id="{EB4244E3-9048-429D-92A5-2A742CD6FB00}"/>
              </a:ext>
            </a:extLst>
          </p:cNvPr>
          <p:cNvSpPr/>
          <p:nvPr/>
        </p:nvSpPr>
        <p:spPr bwMode="gray">
          <a:xfrm flipH="1">
            <a:off x="9699296"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4" name="Right Triangle 513">
            <a:extLst>
              <a:ext uri="{FF2B5EF4-FFF2-40B4-BE49-F238E27FC236}">
                <a16:creationId xmlns:a16="http://schemas.microsoft.com/office/drawing/2014/main" id="{64B212AA-0CC4-4ED4-897F-0B36BD05C02B}"/>
              </a:ext>
            </a:extLst>
          </p:cNvPr>
          <p:cNvSpPr/>
          <p:nvPr/>
        </p:nvSpPr>
        <p:spPr bwMode="gray">
          <a:xfrm rot="10800000" flipH="1">
            <a:off x="9699296"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2" name="Freeform: Shape 721">
            <a:extLst>
              <a:ext uri="{FF2B5EF4-FFF2-40B4-BE49-F238E27FC236}">
                <a16:creationId xmlns:a16="http://schemas.microsoft.com/office/drawing/2014/main" id="{4198A3AE-B4AF-4107-AF2C-FFF36D289601}"/>
              </a:ext>
            </a:extLst>
          </p:cNvPr>
          <p:cNvSpPr/>
          <p:nvPr/>
        </p:nvSpPr>
        <p:spPr bwMode="gray">
          <a:xfrm flipH="1">
            <a:off x="11642605" y="942852"/>
            <a:ext cx="2377" cy="1188"/>
          </a:xfrm>
          <a:custGeom>
            <a:avLst/>
            <a:gdLst>
              <a:gd name="connsiteX0" fmla="*/ 1188 w 2377"/>
              <a:gd name="connsiteY0" fmla="*/ 0 h 1188"/>
              <a:gd name="connsiteX1" fmla="*/ 0 w 2377"/>
              <a:gd name="connsiteY1" fmla="*/ 1188 h 1188"/>
              <a:gd name="connsiteX2" fmla="*/ 2377 w 2377"/>
              <a:gd name="connsiteY2" fmla="*/ 1188 h 1188"/>
              <a:gd name="connsiteX3" fmla="*/ 1188 w 2377"/>
              <a:gd name="connsiteY3" fmla="*/ 0 h 1188"/>
            </a:gdLst>
            <a:ahLst/>
            <a:cxnLst>
              <a:cxn ang="0">
                <a:pos x="connsiteX0" y="connsiteY0"/>
              </a:cxn>
              <a:cxn ang="0">
                <a:pos x="connsiteX1" y="connsiteY1"/>
              </a:cxn>
              <a:cxn ang="0">
                <a:pos x="connsiteX2" y="connsiteY2"/>
              </a:cxn>
              <a:cxn ang="0">
                <a:pos x="connsiteX3" y="connsiteY3"/>
              </a:cxn>
            </a:cxnLst>
            <a:rect l="l" t="t" r="r" b="b"/>
            <a:pathLst>
              <a:path w="2377" h="1188">
                <a:moveTo>
                  <a:pt x="1188" y="0"/>
                </a:moveTo>
                <a:lnTo>
                  <a:pt x="0" y="1188"/>
                </a:lnTo>
                <a:lnTo>
                  <a:pt x="2377" y="1188"/>
                </a:lnTo>
                <a:lnTo>
                  <a:pt x="118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3" name="Freeform: Shape 712">
            <a:extLst>
              <a:ext uri="{FF2B5EF4-FFF2-40B4-BE49-F238E27FC236}">
                <a16:creationId xmlns:a16="http://schemas.microsoft.com/office/drawing/2014/main" id="{716868FE-718E-49A7-B810-29C70CC03FED}"/>
              </a:ext>
            </a:extLst>
          </p:cNvPr>
          <p:cNvSpPr/>
          <p:nvPr/>
        </p:nvSpPr>
        <p:spPr bwMode="gray">
          <a:xfrm flipH="1">
            <a:off x="11644982" y="944040"/>
            <a:ext cx="550193"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3" name="Freeform: Shape 662">
            <a:extLst>
              <a:ext uri="{FF2B5EF4-FFF2-40B4-BE49-F238E27FC236}">
                <a16:creationId xmlns:a16="http://schemas.microsoft.com/office/drawing/2014/main" id="{F9B80112-4219-4A1E-BFEE-722CE3FBED53}"/>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1" name="Freeform: Shape 650">
            <a:extLst>
              <a:ext uri="{FF2B5EF4-FFF2-40B4-BE49-F238E27FC236}">
                <a16:creationId xmlns:a16="http://schemas.microsoft.com/office/drawing/2014/main" id="{5B2FB309-968E-427E-B41F-D2F8E9A0A206}"/>
              </a:ext>
            </a:extLst>
          </p:cNvPr>
          <p:cNvSpPr/>
          <p:nvPr/>
        </p:nvSpPr>
        <p:spPr bwMode="gray">
          <a:xfrm flipH="1">
            <a:off x="11645177" y="3853560"/>
            <a:ext cx="549998"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1" name="Freeform: Shape 600">
            <a:extLst>
              <a:ext uri="{FF2B5EF4-FFF2-40B4-BE49-F238E27FC236}">
                <a16:creationId xmlns:a16="http://schemas.microsoft.com/office/drawing/2014/main" id="{8237A2FE-B049-43D0-A73A-EF754A18E06D}"/>
              </a:ext>
            </a:extLst>
          </p:cNvPr>
          <p:cNvSpPr/>
          <p:nvPr/>
        </p:nvSpPr>
        <p:spPr bwMode="gray">
          <a:xfrm flipH="1">
            <a:off x="11643794" y="391470"/>
            <a:ext cx="551381"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2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2"/>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9" name="Freeform: Shape 588">
            <a:extLst>
              <a:ext uri="{FF2B5EF4-FFF2-40B4-BE49-F238E27FC236}">
                <a16:creationId xmlns:a16="http://schemas.microsoft.com/office/drawing/2014/main" id="{58F9A3E8-2445-4760-A551-C57A3F8ECCB5}"/>
              </a:ext>
            </a:extLst>
          </p:cNvPr>
          <p:cNvSpPr/>
          <p:nvPr/>
        </p:nvSpPr>
        <p:spPr bwMode="gray">
          <a:xfrm flipH="1">
            <a:off x="11642605" y="941663"/>
            <a:ext cx="1189" cy="2377"/>
          </a:xfrm>
          <a:custGeom>
            <a:avLst/>
            <a:gdLst>
              <a:gd name="connsiteX0" fmla="*/ 1189 w 1189"/>
              <a:gd name="connsiteY0" fmla="*/ 0 h 2377"/>
              <a:gd name="connsiteX1" fmla="*/ 0 w 1189"/>
              <a:gd name="connsiteY1" fmla="*/ 1189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9"/>
                </a:lnTo>
                <a:lnTo>
                  <a:pt x="1189" y="2377"/>
                </a:lnTo>
                <a:lnTo>
                  <a:pt x="118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6" name="Freeform: Shape 575">
            <a:extLst>
              <a:ext uri="{FF2B5EF4-FFF2-40B4-BE49-F238E27FC236}">
                <a16:creationId xmlns:a16="http://schemas.microsoft.com/office/drawing/2014/main" id="{B1A19561-228C-49C5-9A36-376AFDEF6933}"/>
              </a:ext>
            </a:extLst>
          </p:cNvPr>
          <p:cNvSpPr/>
          <p:nvPr/>
        </p:nvSpPr>
        <p:spPr bwMode="gray">
          <a:xfrm flipH="1">
            <a:off x="11642605" y="944040"/>
            <a:ext cx="552570"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4" name="Freeform: Shape 563">
            <a:extLst>
              <a:ext uri="{FF2B5EF4-FFF2-40B4-BE49-F238E27FC236}">
                <a16:creationId xmlns:a16="http://schemas.microsoft.com/office/drawing/2014/main" id="{6457F61D-ECFA-47EC-9078-D1AC74C3D650}"/>
              </a:ext>
            </a:extLst>
          </p:cNvPr>
          <p:cNvSpPr/>
          <p:nvPr/>
        </p:nvSpPr>
        <p:spPr bwMode="gray">
          <a:xfrm flipH="1">
            <a:off x="11642605" y="1913743"/>
            <a:ext cx="552570" cy="971203"/>
          </a:xfrm>
          <a:custGeom>
            <a:avLst/>
            <a:gdLst>
              <a:gd name="connsiteX0" fmla="*/ 552570 w 552570"/>
              <a:gd name="connsiteY0" fmla="*/ 0 h 971203"/>
              <a:gd name="connsiteX1" fmla="*/ 0 w 552570"/>
              <a:gd name="connsiteY1" fmla="*/ 0 h 971203"/>
              <a:gd name="connsiteX2" fmla="*/ 0 w 552570"/>
              <a:gd name="connsiteY2" fmla="*/ 418633 h 971203"/>
              <a:gd name="connsiteX3" fmla="*/ 0 w 552570"/>
              <a:gd name="connsiteY3" fmla="*/ 971203 h 971203"/>
              <a:gd name="connsiteX4" fmla="*/ 552570 w 552570"/>
              <a:gd name="connsiteY4" fmla="*/ 971203 h 971203"/>
              <a:gd name="connsiteX5" fmla="*/ 552570 w 552570"/>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71203">
                <a:moveTo>
                  <a:pt x="552570" y="0"/>
                </a:moveTo>
                <a:lnTo>
                  <a:pt x="0" y="0"/>
                </a:lnTo>
                <a:lnTo>
                  <a:pt x="0" y="418633"/>
                </a:lnTo>
                <a:lnTo>
                  <a:pt x="0" y="971203"/>
                </a:lnTo>
                <a:lnTo>
                  <a:pt x="552570" y="971203"/>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8" name="Freeform: Shape 537">
            <a:extLst>
              <a:ext uri="{FF2B5EF4-FFF2-40B4-BE49-F238E27FC236}">
                <a16:creationId xmlns:a16="http://schemas.microsoft.com/office/drawing/2014/main" id="{EAA3E5FD-FDC6-46D5-BAAC-FD56A339878F}"/>
              </a:ext>
            </a:extLst>
          </p:cNvPr>
          <p:cNvSpPr/>
          <p:nvPr/>
        </p:nvSpPr>
        <p:spPr bwMode="gray">
          <a:xfrm flipH="1">
            <a:off x="11643891" y="3300990"/>
            <a:ext cx="551284"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7" name="Freeform: Shape 536">
            <a:extLst>
              <a:ext uri="{FF2B5EF4-FFF2-40B4-BE49-F238E27FC236}">
                <a16:creationId xmlns:a16="http://schemas.microsoft.com/office/drawing/2014/main" id="{59D1B1CD-6EAC-4FD4-9230-BF3F51F91A7D}"/>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4" name="Freeform: Shape 523">
            <a:extLst>
              <a:ext uri="{FF2B5EF4-FFF2-40B4-BE49-F238E27FC236}">
                <a16:creationId xmlns:a16="http://schemas.microsoft.com/office/drawing/2014/main" id="{7C426D97-31BF-491E-94FC-8AB334C51E92}"/>
              </a:ext>
            </a:extLst>
          </p:cNvPr>
          <p:cNvSpPr/>
          <p:nvPr/>
        </p:nvSpPr>
        <p:spPr bwMode="gray">
          <a:xfrm flipH="1">
            <a:off x="11642606" y="3853560"/>
            <a:ext cx="552569"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5" name="Freeform: Shape 514">
            <a:extLst>
              <a:ext uri="{FF2B5EF4-FFF2-40B4-BE49-F238E27FC236}">
                <a16:creationId xmlns:a16="http://schemas.microsoft.com/office/drawing/2014/main" id="{4466C993-368E-4400-A803-75E54B3BFB7A}"/>
              </a:ext>
            </a:extLst>
          </p:cNvPr>
          <p:cNvSpPr/>
          <p:nvPr/>
        </p:nvSpPr>
        <p:spPr bwMode="gray">
          <a:xfrm flipH="1">
            <a:off x="11642606" y="4823069"/>
            <a:ext cx="552569"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2" name="Freeform: Shape 501">
            <a:extLst>
              <a:ext uri="{FF2B5EF4-FFF2-40B4-BE49-F238E27FC236}">
                <a16:creationId xmlns:a16="http://schemas.microsoft.com/office/drawing/2014/main" id="{70C8C964-4B18-46FA-9C52-7AB75F871639}"/>
              </a:ext>
            </a:extLst>
          </p:cNvPr>
          <p:cNvSpPr/>
          <p:nvPr/>
        </p:nvSpPr>
        <p:spPr bwMode="gray">
          <a:xfrm flipH="1">
            <a:off x="11642605" y="6213988"/>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5" name="Right Triangle 524">
            <a:extLst>
              <a:ext uri="{FF2B5EF4-FFF2-40B4-BE49-F238E27FC236}">
                <a16:creationId xmlns:a16="http://schemas.microsoft.com/office/drawing/2014/main" id="{B6620512-2BCB-4E20-891F-C9907E9E1946}"/>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6" name="Right Triangle 525">
            <a:extLst>
              <a:ext uri="{FF2B5EF4-FFF2-40B4-BE49-F238E27FC236}">
                <a16:creationId xmlns:a16="http://schemas.microsoft.com/office/drawing/2014/main" id="{A012AC6A-9433-4824-8E8E-1B603638892F}"/>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7" name="Right Triangle 526">
            <a:extLst>
              <a:ext uri="{FF2B5EF4-FFF2-40B4-BE49-F238E27FC236}">
                <a16:creationId xmlns:a16="http://schemas.microsoft.com/office/drawing/2014/main" id="{40FF546B-BA7B-4A8E-8AE5-18F13B013291}"/>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8" name="Right Triangle 527">
            <a:extLst>
              <a:ext uri="{FF2B5EF4-FFF2-40B4-BE49-F238E27FC236}">
                <a16:creationId xmlns:a16="http://schemas.microsoft.com/office/drawing/2014/main" id="{CE924BDC-E38E-4B30-B7A3-02BFEDECC3B3}"/>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9" name="Right Triangle 528">
            <a:extLst>
              <a:ext uri="{FF2B5EF4-FFF2-40B4-BE49-F238E27FC236}">
                <a16:creationId xmlns:a16="http://schemas.microsoft.com/office/drawing/2014/main" id="{777383AD-908E-42F6-BFA6-4D3B2301EE9B}"/>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0" name="Right Triangle 529">
            <a:extLst>
              <a:ext uri="{FF2B5EF4-FFF2-40B4-BE49-F238E27FC236}">
                <a16:creationId xmlns:a16="http://schemas.microsoft.com/office/drawing/2014/main" id="{18B008A2-CF87-4142-9403-6B2B96B3CEEF}"/>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1" name="Right Triangle 530">
            <a:extLst>
              <a:ext uri="{FF2B5EF4-FFF2-40B4-BE49-F238E27FC236}">
                <a16:creationId xmlns:a16="http://schemas.microsoft.com/office/drawing/2014/main" id="{6A87CC79-EE70-44CB-BD7E-026447E65CED}"/>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2" name="Right Triangle 531">
            <a:extLst>
              <a:ext uri="{FF2B5EF4-FFF2-40B4-BE49-F238E27FC236}">
                <a16:creationId xmlns:a16="http://schemas.microsoft.com/office/drawing/2014/main" id="{E234508A-DB70-4FE8-8858-28589D5D7400}"/>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3" name="Right Triangle 532">
            <a:extLst>
              <a:ext uri="{FF2B5EF4-FFF2-40B4-BE49-F238E27FC236}">
                <a16:creationId xmlns:a16="http://schemas.microsoft.com/office/drawing/2014/main" id="{6357B95D-1753-430E-BEA2-71E04D00BFC1}"/>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4" name="Right Triangle 533">
            <a:extLst>
              <a:ext uri="{FF2B5EF4-FFF2-40B4-BE49-F238E27FC236}">
                <a16:creationId xmlns:a16="http://schemas.microsoft.com/office/drawing/2014/main" id="{1FCD377A-9174-4DCC-A0BF-82D34D69D4D3}"/>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5" name="Right Triangle 534">
            <a:extLst>
              <a:ext uri="{FF2B5EF4-FFF2-40B4-BE49-F238E27FC236}">
                <a16:creationId xmlns:a16="http://schemas.microsoft.com/office/drawing/2014/main" id="{1EBB0642-6003-4B43-B2E4-73D4C88923FA}"/>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6" name="Right Triangle 535">
            <a:extLst>
              <a:ext uri="{FF2B5EF4-FFF2-40B4-BE49-F238E27FC236}">
                <a16:creationId xmlns:a16="http://schemas.microsoft.com/office/drawing/2014/main" id="{83060F22-D7BF-463B-8DED-BBFF768599C3}"/>
              </a:ext>
            </a:extLst>
          </p:cNvPr>
          <p:cNvSpPr/>
          <p:nvPr/>
        </p:nvSpPr>
        <p:spPr bwMode="gray">
          <a:xfrm rot="10800000">
            <a:off x="1067095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9" name="Right Triangle 538">
            <a:extLst>
              <a:ext uri="{FF2B5EF4-FFF2-40B4-BE49-F238E27FC236}">
                <a16:creationId xmlns:a16="http://schemas.microsoft.com/office/drawing/2014/main" id="{B4F3987E-40F1-43C8-91C1-0A431325DE97}"/>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0" name="Right Triangle 539">
            <a:extLst>
              <a:ext uri="{FF2B5EF4-FFF2-40B4-BE49-F238E27FC236}">
                <a16:creationId xmlns:a16="http://schemas.microsoft.com/office/drawing/2014/main" id="{44A4DDE2-61A7-4ECB-B84D-BB8EC2599C6B}"/>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1" name="Right Triangle 540">
            <a:extLst>
              <a:ext uri="{FF2B5EF4-FFF2-40B4-BE49-F238E27FC236}">
                <a16:creationId xmlns:a16="http://schemas.microsoft.com/office/drawing/2014/main" id="{5A5944EC-0E36-4B20-9145-03AB1262C24B}"/>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2" name="Right Triangle 541">
            <a:extLst>
              <a:ext uri="{FF2B5EF4-FFF2-40B4-BE49-F238E27FC236}">
                <a16:creationId xmlns:a16="http://schemas.microsoft.com/office/drawing/2014/main" id="{14F919F6-9749-4190-BD94-172E318BAE57}"/>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3" name="Right Triangle 542">
            <a:extLst>
              <a:ext uri="{FF2B5EF4-FFF2-40B4-BE49-F238E27FC236}">
                <a16:creationId xmlns:a16="http://schemas.microsoft.com/office/drawing/2014/main" id="{6B041464-16DD-478E-B6A0-457EFDB27D77}"/>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4" name="Right Triangle 543">
            <a:extLst>
              <a:ext uri="{FF2B5EF4-FFF2-40B4-BE49-F238E27FC236}">
                <a16:creationId xmlns:a16="http://schemas.microsoft.com/office/drawing/2014/main" id="{16E7482D-F785-4580-982C-2C43DB268B85}"/>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5" name="Right Triangle 544">
            <a:extLst>
              <a:ext uri="{FF2B5EF4-FFF2-40B4-BE49-F238E27FC236}">
                <a16:creationId xmlns:a16="http://schemas.microsoft.com/office/drawing/2014/main" id="{B454F76B-5582-46C7-9260-65CBA29F3B66}"/>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6" name="Right Triangle 545">
            <a:extLst>
              <a:ext uri="{FF2B5EF4-FFF2-40B4-BE49-F238E27FC236}">
                <a16:creationId xmlns:a16="http://schemas.microsoft.com/office/drawing/2014/main" id="{0451B3DF-4DE3-4127-B0D5-CBACC86E9FE6}"/>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7" name="Right Triangle 546">
            <a:extLst>
              <a:ext uri="{FF2B5EF4-FFF2-40B4-BE49-F238E27FC236}">
                <a16:creationId xmlns:a16="http://schemas.microsoft.com/office/drawing/2014/main" id="{9814AABB-D62D-43F2-B62B-9D8299577F1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8" name="Right Triangle 547">
            <a:extLst>
              <a:ext uri="{FF2B5EF4-FFF2-40B4-BE49-F238E27FC236}">
                <a16:creationId xmlns:a16="http://schemas.microsoft.com/office/drawing/2014/main" id="{C0F26E7D-842A-4758-AF09-B3535D5C4E57}"/>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9" name="Right Triangle 548">
            <a:extLst>
              <a:ext uri="{FF2B5EF4-FFF2-40B4-BE49-F238E27FC236}">
                <a16:creationId xmlns:a16="http://schemas.microsoft.com/office/drawing/2014/main" id="{FBBAE2A0-E190-4C5B-AC32-70007FA583CF}"/>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0" name="Right Triangle 549">
            <a:extLst>
              <a:ext uri="{FF2B5EF4-FFF2-40B4-BE49-F238E27FC236}">
                <a16:creationId xmlns:a16="http://schemas.microsoft.com/office/drawing/2014/main" id="{9029E3F4-5C62-44CC-9F4E-31D517074C6E}"/>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1" name="Right Triangle 550">
            <a:extLst>
              <a:ext uri="{FF2B5EF4-FFF2-40B4-BE49-F238E27FC236}">
                <a16:creationId xmlns:a16="http://schemas.microsoft.com/office/drawing/2014/main" id="{1EA23F27-E928-42DC-BADF-AED4C3A1A29A}"/>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3" name="Right Triangle 552">
            <a:extLst>
              <a:ext uri="{FF2B5EF4-FFF2-40B4-BE49-F238E27FC236}">
                <a16:creationId xmlns:a16="http://schemas.microsoft.com/office/drawing/2014/main" id="{98EA0DC9-F2D4-4D19-BF32-DA27A3CED788}"/>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4" name="Right Triangle 553">
            <a:extLst>
              <a:ext uri="{FF2B5EF4-FFF2-40B4-BE49-F238E27FC236}">
                <a16:creationId xmlns:a16="http://schemas.microsoft.com/office/drawing/2014/main" id="{98B2CDE4-1470-46DF-9906-211305577582}"/>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5" name="Right Triangle 554">
            <a:extLst>
              <a:ext uri="{FF2B5EF4-FFF2-40B4-BE49-F238E27FC236}">
                <a16:creationId xmlns:a16="http://schemas.microsoft.com/office/drawing/2014/main" id="{37D99863-BF06-49E9-B2C4-1715D089A6C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6" name="Right Triangle 555">
            <a:extLst>
              <a:ext uri="{FF2B5EF4-FFF2-40B4-BE49-F238E27FC236}">
                <a16:creationId xmlns:a16="http://schemas.microsoft.com/office/drawing/2014/main" id="{959DBA3D-AAAF-4536-9050-A6E1CD54510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7" name="Right Triangle 556">
            <a:extLst>
              <a:ext uri="{FF2B5EF4-FFF2-40B4-BE49-F238E27FC236}">
                <a16:creationId xmlns:a16="http://schemas.microsoft.com/office/drawing/2014/main" id="{F918A8A7-80D2-4A89-8F54-AAC37DCEA708}"/>
              </a:ext>
            </a:extLst>
          </p:cNvPr>
          <p:cNvSpPr/>
          <p:nvPr/>
        </p:nvSpPr>
        <p:spPr bwMode="gray">
          <a:xfrm flipH="1">
            <a:off x="5814360" y="2882358"/>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8" name="Right Triangle 557">
            <a:extLst>
              <a:ext uri="{FF2B5EF4-FFF2-40B4-BE49-F238E27FC236}">
                <a16:creationId xmlns:a16="http://schemas.microsoft.com/office/drawing/2014/main" id="{0A29EE74-35DF-4683-A64B-133BE09522BA}"/>
              </a:ext>
            </a:extLst>
          </p:cNvPr>
          <p:cNvSpPr/>
          <p:nvPr/>
        </p:nvSpPr>
        <p:spPr bwMode="gray">
          <a:xfrm rot="10800000" flipH="1">
            <a:off x="5814360" y="288235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9" name="Right Triangle 558">
            <a:extLst>
              <a:ext uri="{FF2B5EF4-FFF2-40B4-BE49-F238E27FC236}">
                <a16:creationId xmlns:a16="http://schemas.microsoft.com/office/drawing/2014/main" id="{F2F7CEBE-CA18-4F7A-B0F8-F63A3FA8619D}"/>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0" name="Right Triangle 559">
            <a:extLst>
              <a:ext uri="{FF2B5EF4-FFF2-40B4-BE49-F238E27FC236}">
                <a16:creationId xmlns:a16="http://schemas.microsoft.com/office/drawing/2014/main" id="{C397ABCF-E232-4895-94A7-F7D927F450D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1" name="Right Triangle 560">
            <a:extLst>
              <a:ext uri="{FF2B5EF4-FFF2-40B4-BE49-F238E27FC236}">
                <a16:creationId xmlns:a16="http://schemas.microsoft.com/office/drawing/2014/main" id="{9468DB3A-D6ED-4F4F-BB9C-CFED3E2CC767}"/>
              </a:ext>
            </a:extLst>
          </p:cNvPr>
          <p:cNvSpPr/>
          <p:nvPr/>
        </p:nvSpPr>
        <p:spPr bwMode="gray">
          <a:xfrm rot="10800000" flipH="1">
            <a:off x="5814361" y="191374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2" name="Right Triangle 561">
            <a:extLst>
              <a:ext uri="{FF2B5EF4-FFF2-40B4-BE49-F238E27FC236}">
                <a16:creationId xmlns:a16="http://schemas.microsoft.com/office/drawing/2014/main" id="{9833B8B8-4775-4E3D-AA8F-E32380255A91}"/>
              </a:ext>
            </a:extLst>
          </p:cNvPr>
          <p:cNvSpPr/>
          <p:nvPr/>
        </p:nvSpPr>
        <p:spPr bwMode="gray">
          <a:xfrm flipH="1">
            <a:off x="5814360" y="-27162"/>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3" name="Right Triangle 562">
            <a:extLst>
              <a:ext uri="{FF2B5EF4-FFF2-40B4-BE49-F238E27FC236}">
                <a16:creationId xmlns:a16="http://schemas.microsoft.com/office/drawing/2014/main" id="{AC5ECF8C-9B24-49F9-B65F-6F51E3F39278}"/>
              </a:ext>
            </a:extLst>
          </p:cNvPr>
          <p:cNvSpPr/>
          <p:nvPr/>
        </p:nvSpPr>
        <p:spPr bwMode="gray">
          <a:xfrm rot="10800000" flipH="1">
            <a:off x="5814361" y="-22206"/>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nvGrpSpPr>
          <p:cNvPr id="6" name="Group 5">
            <a:extLst>
              <a:ext uri="{FF2B5EF4-FFF2-40B4-BE49-F238E27FC236}">
                <a16:creationId xmlns:a16="http://schemas.microsoft.com/office/drawing/2014/main" id="{E4347E7D-814B-4F6A-80AE-8FBAB8EDF7E8}"/>
              </a:ext>
            </a:extLst>
          </p:cNvPr>
          <p:cNvGrpSpPr/>
          <p:nvPr/>
        </p:nvGrpSpPr>
        <p:grpSpPr bwMode="gray">
          <a:xfrm>
            <a:off x="-3443" y="-27163"/>
            <a:ext cx="4853096" cy="6793723"/>
            <a:chOff x="7741661" y="0"/>
            <a:chExt cx="4839035" cy="6774040"/>
          </a:xfrm>
        </p:grpSpPr>
        <p:sp>
          <p:nvSpPr>
            <p:cNvPr id="866" name="TextBox 865">
              <a:extLst>
                <a:ext uri="{FF2B5EF4-FFF2-40B4-BE49-F238E27FC236}">
                  <a16:creationId xmlns:a16="http://schemas.microsoft.com/office/drawing/2014/main" id="{87C0DC83-7BAF-4C9A-8EDC-2DF72A735BB3}"/>
                </a:ext>
              </a:extLst>
            </p:cNvPr>
            <p:cNvSpPr txBox="1"/>
            <p:nvPr/>
          </p:nvSpPr>
          <p:spPr bwMode="gray">
            <a:xfrm>
              <a:off x="11490946"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868" name="Rectangle 867">
              <a:extLst>
                <a:ext uri="{FF2B5EF4-FFF2-40B4-BE49-F238E27FC236}">
                  <a16:creationId xmlns:a16="http://schemas.microsoft.com/office/drawing/2014/main" id="{963BBEA6-DD00-4E5F-926C-66B2E7C8A43A}"/>
                </a:ext>
              </a:extLst>
            </p:cNvPr>
            <p:cNvSpPr/>
            <p:nvPr userDrawn="1"/>
          </p:nvSpPr>
          <p:spPr bwMode="gray">
            <a:xfrm>
              <a:off x="7741661" y="1"/>
              <a:ext cx="4835592" cy="6774039"/>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1052" name="Right Triangle 1051">
              <a:extLst>
                <a:ext uri="{FF2B5EF4-FFF2-40B4-BE49-F238E27FC236}">
                  <a16:creationId xmlns:a16="http://schemas.microsoft.com/office/drawing/2014/main" id="{99B9FA28-142B-4847-B52A-323D38F882D0}"/>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3" name="Right Triangle 1052">
              <a:extLst>
                <a:ext uri="{FF2B5EF4-FFF2-40B4-BE49-F238E27FC236}">
                  <a16:creationId xmlns:a16="http://schemas.microsoft.com/office/drawing/2014/main" id="{1354937D-15BF-4005-AEF7-56A563022FE9}"/>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4" name="Right Triangle 1053">
              <a:extLst>
                <a:ext uri="{FF2B5EF4-FFF2-40B4-BE49-F238E27FC236}">
                  <a16:creationId xmlns:a16="http://schemas.microsoft.com/office/drawing/2014/main" id="{BCD4330E-45E3-4AC0-999D-0C597F0F7045}"/>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5" name="Right Triangle 1054">
              <a:extLst>
                <a:ext uri="{FF2B5EF4-FFF2-40B4-BE49-F238E27FC236}">
                  <a16:creationId xmlns:a16="http://schemas.microsoft.com/office/drawing/2014/main" id="{FCA12FFA-1CE4-40DA-9702-65B0539E57B7}"/>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6" name="Right Triangle 1055">
              <a:extLst>
                <a:ext uri="{FF2B5EF4-FFF2-40B4-BE49-F238E27FC236}">
                  <a16:creationId xmlns:a16="http://schemas.microsoft.com/office/drawing/2014/main" id="{A8A33F77-9127-406B-A44E-DB1988AC61DB}"/>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7" name="Right Triangle 1056">
              <a:extLst>
                <a:ext uri="{FF2B5EF4-FFF2-40B4-BE49-F238E27FC236}">
                  <a16:creationId xmlns:a16="http://schemas.microsoft.com/office/drawing/2014/main" id="{BB37D275-8E2F-490D-9494-290B09043EFE}"/>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8" name="Right Triangle 1057">
              <a:extLst>
                <a:ext uri="{FF2B5EF4-FFF2-40B4-BE49-F238E27FC236}">
                  <a16:creationId xmlns:a16="http://schemas.microsoft.com/office/drawing/2014/main" id="{D9815E55-15E3-4658-B475-0F7A7939BA52}"/>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9" name="Right Triangle 1058">
              <a:extLst>
                <a:ext uri="{FF2B5EF4-FFF2-40B4-BE49-F238E27FC236}">
                  <a16:creationId xmlns:a16="http://schemas.microsoft.com/office/drawing/2014/main" id="{09C0B678-541B-45EA-AD37-9D8EA45A17B5}"/>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0" name="Right Triangle 1059">
              <a:extLst>
                <a:ext uri="{FF2B5EF4-FFF2-40B4-BE49-F238E27FC236}">
                  <a16:creationId xmlns:a16="http://schemas.microsoft.com/office/drawing/2014/main" id="{ACB1ACCF-D32E-447F-90BC-68E3BAF1D535}"/>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1" name="Right Triangle 1060">
              <a:extLst>
                <a:ext uri="{FF2B5EF4-FFF2-40B4-BE49-F238E27FC236}">
                  <a16:creationId xmlns:a16="http://schemas.microsoft.com/office/drawing/2014/main" id="{2333CF33-F379-4DEE-9448-AEF8DD179A8E}"/>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2" name="Right Triangle 1061">
              <a:extLst>
                <a:ext uri="{FF2B5EF4-FFF2-40B4-BE49-F238E27FC236}">
                  <a16:creationId xmlns:a16="http://schemas.microsoft.com/office/drawing/2014/main" id="{A3F6ED1C-8381-4DAE-938E-B38F5285DA82}"/>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3" name="Right Triangle 1062">
              <a:extLst>
                <a:ext uri="{FF2B5EF4-FFF2-40B4-BE49-F238E27FC236}">
                  <a16:creationId xmlns:a16="http://schemas.microsoft.com/office/drawing/2014/main" id="{371B440E-30A0-4BC1-B553-A344609D37BF}"/>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4" name="Right Triangle 1063">
              <a:extLst>
                <a:ext uri="{FF2B5EF4-FFF2-40B4-BE49-F238E27FC236}">
                  <a16:creationId xmlns:a16="http://schemas.microsoft.com/office/drawing/2014/main" id="{F9BBEFBF-1973-44FA-82D8-A240B7D5EEC9}"/>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5" name="Right Triangle 1064">
              <a:extLst>
                <a:ext uri="{FF2B5EF4-FFF2-40B4-BE49-F238E27FC236}">
                  <a16:creationId xmlns:a16="http://schemas.microsoft.com/office/drawing/2014/main" id="{7F06F92E-0E60-4D71-972C-A652244AD6F5}"/>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6" name="Right Triangle 1065">
              <a:extLst>
                <a:ext uri="{FF2B5EF4-FFF2-40B4-BE49-F238E27FC236}">
                  <a16:creationId xmlns:a16="http://schemas.microsoft.com/office/drawing/2014/main" id="{AFF33036-B1EC-4235-B2BC-33917195D735}"/>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7" name="Right Triangle 1066">
              <a:extLst>
                <a:ext uri="{FF2B5EF4-FFF2-40B4-BE49-F238E27FC236}">
                  <a16:creationId xmlns:a16="http://schemas.microsoft.com/office/drawing/2014/main" id="{80F46166-E605-4128-935E-EAC4DBC7975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8" name="Right Triangle 1067">
              <a:extLst>
                <a:ext uri="{FF2B5EF4-FFF2-40B4-BE49-F238E27FC236}">
                  <a16:creationId xmlns:a16="http://schemas.microsoft.com/office/drawing/2014/main" id="{5D61B3B7-E95F-4489-8936-1C99732B5225}"/>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9" name="Right Triangle 1068">
              <a:extLst>
                <a:ext uri="{FF2B5EF4-FFF2-40B4-BE49-F238E27FC236}">
                  <a16:creationId xmlns:a16="http://schemas.microsoft.com/office/drawing/2014/main" id="{554F3E41-487B-48DB-ADBE-139A24343798}"/>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0" name="Right Triangle 1069">
              <a:extLst>
                <a:ext uri="{FF2B5EF4-FFF2-40B4-BE49-F238E27FC236}">
                  <a16:creationId xmlns:a16="http://schemas.microsoft.com/office/drawing/2014/main" id="{07715328-2F8F-48F6-A71C-50CC6861805C}"/>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1" name="Right Triangle 1070">
              <a:extLst>
                <a:ext uri="{FF2B5EF4-FFF2-40B4-BE49-F238E27FC236}">
                  <a16:creationId xmlns:a16="http://schemas.microsoft.com/office/drawing/2014/main" id="{91E4C002-5BA6-464D-842B-F4033240BE4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2" name="Right Triangle 1071">
              <a:extLst>
                <a:ext uri="{FF2B5EF4-FFF2-40B4-BE49-F238E27FC236}">
                  <a16:creationId xmlns:a16="http://schemas.microsoft.com/office/drawing/2014/main" id="{FA536DAB-C673-4B2D-A57A-D8800A0E01B8}"/>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3" name="Right Triangle 1072">
              <a:extLst>
                <a:ext uri="{FF2B5EF4-FFF2-40B4-BE49-F238E27FC236}">
                  <a16:creationId xmlns:a16="http://schemas.microsoft.com/office/drawing/2014/main" id="{D03201BF-89B9-4837-96A7-5C236E389846}"/>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4" name="Right Triangle 1073">
              <a:extLst>
                <a:ext uri="{FF2B5EF4-FFF2-40B4-BE49-F238E27FC236}">
                  <a16:creationId xmlns:a16="http://schemas.microsoft.com/office/drawing/2014/main" id="{BA20C66E-AE72-4AE3-84D3-29FBC8DE7E4C}"/>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5" name="Right Triangle 1074">
              <a:extLst>
                <a:ext uri="{FF2B5EF4-FFF2-40B4-BE49-F238E27FC236}">
                  <a16:creationId xmlns:a16="http://schemas.microsoft.com/office/drawing/2014/main" id="{5F985BE5-F962-4173-97FC-90E98A33F1B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6" name="Right Triangle 1075">
              <a:extLst>
                <a:ext uri="{FF2B5EF4-FFF2-40B4-BE49-F238E27FC236}">
                  <a16:creationId xmlns:a16="http://schemas.microsoft.com/office/drawing/2014/main" id="{874C9752-CA8F-4840-A168-C7819B2195C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7" name="Right Triangle 1076">
              <a:extLst>
                <a:ext uri="{FF2B5EF4-FFF2-40B4-BE49-F238E27FC236}">
                  <a16:creationId xmlns:a16="http://schemas.microsoft.com/office/drawing/2014/main" id="{D804885B-9BA0-4FA4-B5EC-6CB7B7C41B0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8" name="Right Triangle 1077">
              <a:extLst>
                <a:ext uri="{FF2B5EF4-FFF2-40B4-BE49-F238E27FC236}">
                  <a16:creationId xmlns:a16="http://schemas.microsoft.com/office/drawing/2014/main" id="{67E8C846-A585-4049-B64A-116A445000AC}"/>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9" name="Right Triangle 1078">
              <a:extLst>
                <a:ext uri="{FF2B5EF4-FFF2-40B4-BE49-F238E27FC236}">
                  <a16:creationId xmlns:a16="http://schemas.microsoft.com/office/drawing/2014/main" id="{B31BC6B9-E4E1-42C1-B174-A785EC60994F}"/>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0" name="Right Triangle 1079">
              <a:extLst>
                <a:ext uri="{FF2B5EF4-FFF2-40B4-BE49-F238E27FC236}">
                  <a16:creationId xmlns:a16="http://schemas.microsoft.com/office/drawing/2014/main" id="{26743BFF-A1A9-48E5-BFDF-6149673BF9E8}"/>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1" name="Right Triangle 1080">
              <a:extLst>
                <a:ext uri="{FF2B5EF4-FFF2-40B4-BE49-F238E27FC236}">
                  <a16:creationId xmlns:a16="http://schemas.microsoft.com/office/drawing/2014/main" id="{DFA78F95-3834-4FB4-B269-7F1119FA4E7B}"/>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2" name="Right Triangle 1081">
              <a:extLst>
                <a:ext uri="{FF2B5EF4-FFF2-40B4-BE49-F238E27FC236}">
                  <a16:creationId xmlns:a16="http://schemas.microsoft.com/office/drawing/2014/main" id="{D17D724D-16D8-4E0B-9025-C8DCDF3B539E}"/>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3" name="Right Triangle 1082">
              <a:extLst>
                <a:ext uri="{FF2B5EF4-FFF2-40B4-BE49-F238E27FC236}">
                  <a16:creationId xmlns:a16="http://schemas.microsoft.com/office/drawing/2014/main" id="{540251A9-D497-4E98-985A-D7168362CA0E}"/>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4" name="Right Triangle 1083">
              <a:extLst>
                <a:ext uri="{FF2B5EF4-FFF2-40B4-BE49-F238E27FC236}">
                  <a16:creationId xmlns:a16="http://schemas.microsoft.com/office/drawing/2014/main" id="{62575D7D-39DB-4AC5-9374-666C098F7193}"/>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5" name="Right Triangle 1084">
              <a:extLst>
                <a:ext uri="{FF2B5EF4-FFF2-40B4-BE49-F238E27FC236}">
                  <a16:creationId xmlns:a16="http://schemas.microsoft.com/office/drawing/2014/main" id="{2FCFF745-4F5F-41FF-9731-E739F0CADF29}"/>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18" name="Right Triangle 1117">
              <a:extLst>
                <a:ext uri="{FF2B5EF4-FFF2-40B4-BE49-F238E27FC236}">
                  <a16:creationId xmlns:a16="http://schemas.microsoft.com/office/drawing/2014/main" id="{391991C9-1E7E-4F2D-B7D6-2444010A6168}"/>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19" name="Right Triangle 1118">
              <a:extLst>
                <a:ext uri="{FF2B5EF4-FFF2-40B4-BE49-F238E27FC236}">
                  <a16:creationId xmlns:a16="http://schemas.microsoft.com/office/drawing/2014/main" id="{1D0F11D2-3407-4B3F-8BD8-6BDD732C0EAB}"/>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0" name="Right Triangle 1119">
              <a:extLst>
                <a:ext uri="{FF2B5EF4-FFF2-40B4-BE49-F238E27FC236}">
                  <a16:creationId xmlns:a16="http://schemas.microsoft.com/office/drawing/2014/main" id="{3B43FC2B-1382-4A57-AFD5-05E5451F0078}"/>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1" name="Right Triangle 1120">
              <a:extLst>
                <a:ext uri="{FF2B5EF4-FFF2-40B4-BE49-F238E27FC236}">
                  <a16:creationId xmlns:a16="http://schemas.microsoft.com/office/drawing/2014/main" id="{3D8D9ADC-25B9-4569-8420-A71FCCF98D38}"/>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2" name="Right Triangle 1121">
              <a:extLst>
                <a:ext uri="{FF2B5EF4-FFF2-40B4-BE49-F238E27FC236}">
                  <a16:creationId xmlns:a16="http://schemas.microsoft.com/office/drawing/2014/main" id="{FF883FA4-E49C-4BE7-B918-05EEAE7BFA2B}"/>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3" name="Right Triangle 1122">
              <a:extLst>
                <a:ext uri="{FF2B5EF4-FFF2-40B4-BE49-F238E27FC236}">
                  <a16:creationId xmlns:a16="http://schemas.microsoft.com/office/drawing/2014/main" id="{0F3A87B8-8FE6-4A47-BEF7-A8D0664D02E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4" name="Right Triangle 1123">
              <a:extLst>
                <a:ext uri="{FF2B5EF4-FFF2-40B4-BE49-F238E27FC236}">
                  <a16:creationId xmlns:a16="http://schemas.microsoft.com/office/drawing/2014/main" id="{13DF8434-3AEA-4EBD-9DB1-31E01A361E53}"/>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5" name="Right Triangle 1124">
              <a:extLst>
                <a:ext uri="{FF2B5EF4-FFF2-40B4-BE49-F238E27FC236}">
                  <a16:creationId xmlns:a16="http://schemas.microsoft.com/office/drawing/2014/main" id="{303A3036-0D75-4576-995F-127F3FCAB699}"/>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6" name="Right Triangle 1125">
              <a:extLst>
                <a:ext uri="{FF2B5EF4-FFF2-40B4-BE49-F238E27FC236}">
                  <a16:creationId xmlns:a16="http://schemas.microsoft.com/office/drawing/2014/main" id="{609D1630-7C11-40BD-A0DC-BCB7C7FA4CFF}"/>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7" name="Right Triangle 1126">
              <a:extLst>
                <a:ext uri="{FF2B5EF4-FFF2-40B4-BE49-F238E27FC236}">
                  <a16:creationId xmlns:a16="http://schemas.microsoft.com/office/drawing/2014/main" id="{BA51F249-FFEB-4211-944D-E0DB113A0DAF}"/>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8" name="Right Triangle 1127">
              <a:extLst>
                <a:ext uri="{FF2B5EF4-FFF2-40B4-BE49-F238E27FC236}">
                  <a16:creationId xmlns:a16="http://schemas.microsoft.com/office/drawing/2014/main" id="{8D1FDEE5-109B-45B9-A514-9C1EDD3D010C}"/>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9" name="Right Triangle 1128">
              <a:extLst>
                <a:ext uri="{FF2B5EF4-FFF2-40B4-BE49-F238E27FC236}">
                  <a16:creationId xmlns:a16="http://schemas.microsoft.com/office/drawing/2014/main" id="{B638A5A1-893B-4056-A03C-32B95D7F6123}"/>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498" name="Right Triangle 1497">
              <a:extLst>
                <a:ext uri="{FF2B5EF4-FFF2-40B4-BE49-F238E27FC236}">
                  <a16:creationId xmlns:a16="http://schemas.microsoft.com/office/drawing/2014/main" id="{197E7D03-A91C-4064-8518-615EC259FDC5}"/>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0" name="Right Triangle 1499">
              <a:extLst>
                <a:ext uri="{FF2B5EF4-FFF2-40B4-BE49-F238E27FC236}">
                  <a16:creationId xmlns:a16="http://schemas.microsoft.com/office/drawing/2014/main" id="{1590782B-2EE9-4C46-90E0-96DC5113EF3B}"/>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1" name="Right Triangle 1500">
              <a:extLst>
                <a:ext uri="{FF2B5EF4-FFF2-40B4-BE49-F238E27FC236}">
                  <a16:creationId xmlns:a16="http://schemas.microsoft.com/office/drawing/2014/main" id="{DBC44D05-3580-4FB4-9EE0-30D404D888BD}"/>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3" name="Right Triangle 1502">
              <a:extLst>
                <a:ext uri="{FF2B5EF4-FFF2-40B4-BE49-F238E27FC236}">
                  <a16:creationId xmlns:a16="http://schemas.microsoft.com/office/drawing/2014/main" id="{D50831AD-6E81-4BEC-B0A5-614661D3A6B2}"/>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4" name="Right Triangle 1503">
              <a:extLst>
                <a:ext uri="{FF2B5EF4-FFF2-40B4-BE49-F238E27FC236}">
                  <a16:creationId xmlns:a16="http://schemas.microsoft.com/office/drawing/2014/main" id="{9E46E14E-8065-443C-B22B-6809C242265D}"/>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5" name="Right Triangle 1504">
              <a:extLst>
                <a:ext uri="{FF2B5EF4-FFF2-40B4-BE49-F238E27FC236}">
                  <a16:creationId xmlns:a16="http://schemas.microsoft.com/office/drawing/2014/main" id="{CD8DD3DD-C642-4C5D-B18A-67BCF54E913C}"/>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6" name="Right Triangle 1505">
              <a:extLst>
                <a:ext uri="{FF2B5EF4-FFF2-40B4-BE49-F238E27FC236}">
                  <a16:creationId xmlns:a16="http://schemas.microsoft.com/office/drawing/2014/main" id="{79AD7784-7EC5-456F-835D-505EE8397B3D}"/>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7" name="Right Triangle 1506">
              <a:extLst>
                <a:ext uri="{FF2B5EF4-FFF2-40B4-BE49-F238E27FC236}">
                  <a16:creationId xmlns:a16="http://schemas.microsoft.com/office/drawing/2014/main" id="{D4530316-0B1C-461F-9F7A-71A37985F7F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8" name="Right Triangle 1507">
              <a:extLst>
                <a:ext uri="{FF2B5EF4-FFF2-40B4-BE49-F238E27FC236}">
                  <a16:creationId xmlns:a16="http://schemas.microsoft.com/office/drawing/2014/main" id="{68A62814-3040-4439-B166-C59DACFAAED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9" name="Right Triangle 1508">
              <a:extLst>
                <a:ext uri="{FF2B5EF4-FFF2-40B4-BE49-F238E27FC236}">
                  <a16:creationId xmlns:a16="http://schemas.microsoft.com/office/drawing/2014/main" id="{BBA7467A-57A2-42C1-A37C-EEACC75714B9}"/>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10" name="Right Triangle 1509">
              <a:extLst>
                <a:ext uri="{FF2B5EF4-FFF2-40B4-BE49-F238E27FC236}">
                  <a16:creationId xmlns:a16="http://schemas.microsoft.com/office/drawing/2014/main" id="{F19E3A3A-6F48-44F1-A74D-9B4AA960662C}"/>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11" name="Right Triangle 1510">
              <a:extLst>
                <a:ext uri="{FF2B5EF4-FFF2-40B4-BE49-F238E27FC236}">
                  <a16:creationId xmlns:a16="http://schemas.microsoft.com/office/drawing/2014/main" id="{1B28AF76-1893-4D93-9AF1-E83E1839BE12}"/>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B2449F2E-8F37-481D-BB88-2F28308A4DFA}"/>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B00A7C79-89D2-4F88-8D93-E597D62A6D42}"/>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605265F3-D4BC-4974-A954-752B4C91C7C2}"/>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94C84C27-6874-4411-9C7F-02936D50AF4A}"/>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6E207F7B-6A82-486C-96FA-F7A768683B92}"/>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4B163831-FC95-4563-B910-E469A0C826CB}"/>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395DBB35-C9DB-42DB-933C-680B6F6ECB75}"/>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B68C691-E783-4FBF-9CC0-62860B57946D}"/>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E9DB106F-430C-4E25-ACDC-E6335E6E56A7}"/>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C21409A8-9C34-4525-95D7-F1F5C0203E20}"/>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2615CD1-451C-4A72-A0D1-8D2483C4E9B3}"/>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86A00D32-1B82-45D6-9FAB-E31B1EB032F9}"/>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51045A92-2683-4A3C-A6A7-3402D5986F93}"/>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72C282E8-F1FF-4345-BE6C-82AC3AAB0760}"/>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19E57E69-C5B8-4758-96AF-8090AEBE6C4B}"/>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97C1E025-E7D3-450D-B3A2-341E0CF1FBBC}"/>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5C5FA75B-57C5-4996-B210-AB2E78DB6D93}"/>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66D09697-524C-4A22-9E7E-1B43B9D6D54E}"/>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56AAD721-F841-4471-8202-D4B79A7D6151}"/>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D85FDA18-BF84-4556-9985-FA7D64B01EA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228DAC65-C3E0-4BAC-A173-2E7D5650FA0A}"/>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95E6C0B2-3570-4F49-8FBF-92A17DE00E03}"/>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19A1FB0C-2F2C-4252-B0B6-16BE19DB0CDF}"/>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DCEBFEEA-04F8-4EEF-8604-A70CA077896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854CB75C-6A98-4F37-BAC4-CE4650500E72}"/>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4BC70ECB-B001-4D30-A83C-98E42DB88364}"/>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3CFAE869-6B6D-4CEC-8A38-055A716090E4}"/>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FDE7EB38-DF88-4E7F-8017-8C3BEDD68EEC}"/>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DB9AB48C-3D47-4295-B37B-2321DA84AFA3}"/>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32572F9-5ADA-45AE-AB00-1857774A1A07}"/>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A450287-F0E3-48D1-8B24-15646B4D8737}"/>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6A7D5B58-3DE0-48FD-B95B-A27AE491EC5C}"/>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04731549-8D32-42F6-9B7C-93718E57319D}"/>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7A407715-9564-4782-8381-4EA68FBE8983}"/>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28" name="Right Triangle 1027">
              <a:extLst>
                <a:ext uri="{FF2B5EF4-FFF2-40B4-BE49-F238E27FC236}">
                  <a16:creationId xmlns:a16="http://schemas.microsoft.com/office/drawing/2014/main" id="{46CE6230-83D8-48D6-B2E2-B9E68C35055E}"/>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29" name="Right Triangle 1028">
              <a:extLst>
                <a:ext uri="{FF2B5EF4-FFF2-40B4-BE49-F238E27FC236}">
                  <a16:creationId xmlns:a16="http://schemas.microsoft.com/office/drawing/2014/main" id="{0FFBA15E-7D2A-45A7-A081-316C13577FF9}"/>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0" name="Right Triangle 1029">
              <a:extLst>
                <a:ext uri="{FF2B5EF4-FFF2-40B4-BE49-F238E27FC236}">
                  <a16:creationId xmlns:a16="http://schemas.microsoft.com/office/drawing/2014/main" id="{8E87C66C-A3AE-4E2C-B884-14C6C56C4D5F}"/>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1" name="Right Triangle 1030">
              <a:extLst>
                <a:ext uri="{FF2B5EF4-FFF2-40B4-BE49-F238E27FC236}">
                  <a16:creationId xmlns:a16="http://schemas.microsoft.com/office/drawing/2014/main" id="{95C3C7ED-AC49-4188-8E43-AF0649D9F0F4}"/>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2" name="Right Triangle 1031">
              <a:extLst>
                <a:ext uri="{FF2B5EF4-FFF2-40B4-BE49-F238E27FC236}">
                  <a16:creationId xmlns:a16="http://schemas.microsoft.com/office/drawing/2014/main" id="{A80D8648-C3B5-4F17-81CD-233D5262ABD5}"/>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3" name="Right Triangle 1032">
              <a:extLst>
                <a:ext uri="{FF2B5EF4-FFF2-40B4-BE49-F238E27FC236}">
                  <a16:creationId xmlns:a16="http://schemas.microsoft.com/office/drawing/2014/main" id="{6F2413B6-FD74-4542-A7DC-165DEC8EFC7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4" name="Right Triangle 1033">
              <a:extLst>
                <a:ext uri="{FF2B5EF4-FFF2-40B4-BE49-F238E27FC236}">
                  <a16:creationId xmlns:a16="http://schemas.microsoft.com/office/drawing/2014/main" id="{1A28D101-AEE0-4114-AF07-2690E3903A82}"/>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5" name="Right Triangle 1034">
              <a:extLst>
                <a:ext uri="{FF2B5EF4-FFF2-40B4-BE49-F238E27FC236}">
                  <a16:creationId xmlns:a16="http://schemas.microsoft.com/office/drawing/2014/main" id="{624BA62E-854B-4817-8C75-93B3FDA53A16}"/>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6" name="Right Triangle 1035">
              <a:extLst>
                <a:ext uri="{FF2B5EF4-FFF2-40B4-BE49-F238E27FC236}">
                  <a16:creationId xmlns:a16="http://schemas.microsoft.com/office/drawing/2014/main" id="{AC6F2C83-5C1D-42EE-B65B-0866E4238006}"/>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7" name="Right Triangle 1036">
              <a:extLst>
                <a:ext uri="{FF2B5EF4-FFF2-40B4-BE49-F238E27FC236}">
                  <a16:creationId xmlns:a16="http://schemas.microsoft.com/office/drawing/2014/main" id="{0936884B-1574-4332-BDB7-63BAD5456B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8" name="Right Triangle 1037">
              <a:extLst>
                <a:ext uri="{FF2B5EF4-FFF2-40B4-BE49-F238E27FC236}">
                  <a16:creationId xmlns:a16="http://schemas.microsoft.com/office/drawing/2014/main" id="{585D25E4-EF4A-4746-89C1-AD937312FABA}"/>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9" name="Right Triangle 1038">
              <a:extLst>
                <a:ext uri="{FF2B5EF4-FFF2-40B4-BE49-F238E27FC236}">
                  <a16:creationId xmlns:a16="http://schemas.microsoft.com/office/drawing/2014/main" id="{34A9591E-1FFB-417A-ACB0-5C5F8D34D616}"/>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0" name="Right Triangle 1039">
              <a:extLst>
                <a:ext uri="{FF2B5EF4-FFF2-40B4-BE49-F238E27FC236}">
                  <a16:creationId xmlns:a16="http://schemas.microsoft.com/office/drawing/2014/main" id="{5AEB8996-4312-4B89-8EDC-CEE30294F1B1}"/>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1" name="Right Triangle 1040">
              <a:extLst>
                <a:ext uri="{FF2B5EF4-FFF2-40B4-BE49-F238E27FC236}">
                  <a16:creationId xmlns:a16="http://schemas.microsoft.com/office/drawing/2014/main" id="{01288028-371E-42F8-9205-E4A9D63D6456}"/>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2" name="Right Triangle 1041">
              <a:extLst>
                <a:ext uri="{FF2B5EF4-FFF2-40B4-BE49-F238E27FC236}">
                  <a16:creationId xmlns:a16="http://schemas.microsoft.com/office/drawing/2014/main" id="{FF6A65AD-8E3D-471E-8693-79F6BE9516A6}"/>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3" name="Right Triangle 1042">
              <a:extLst>
                <a:ext uri="{FF2B5EF4-FFF2-40B4-BE49-F238E27FC236}">
                  <a16:creationId xmlns:a16="http://schemas.microsoft.com/office/drawing/2014/main" id="{2E0E005B-AB67-4D12-AD53-E11B5E35B06B}"/>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4" name="Right Triangle 1043">
              <a:extLst>
                <a:ext uri="{FF2B5EF4-FFF2-40B4-BE49-F238E27FC236}">
                  <a16:creationId xmlns:a16="http://schemas.microsoft.com/office/drawing/2014/main" id="{13A26FEC-0768-4B7D-A7A2-6EF9BD21145C}"/>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5" name="Right Triangle 1044">
              <a:extLst>
                <a:ext uri="{FF2B5EF4-FFF2-40B4-BE49-F238E27FC236}">
                  <a16:creationId xmlns:a16="http://schemas.microsoft.com/office/drawing/2014/main" id="{2928A17D-64C4-408A-8198-1B3550868156}"/>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6" name="Right Triangle 1045">
              <a:extLst>
                <a:ext uri="{FF2B5EF4-FFF2-40B4-BE49-F238E27FC236}">
                  <a16:creationId xmlns:a16="http://schemas.microsoft.com/office/drawing/2014/main" id="{8C4EAA5B-CC02-43D2-A384-9D101EA33E89}"/>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7" name="Right Triangle 1046">
              <a:extLst>
                <a:ext uri="{FF2B5EF4-FFF2-40B4-BE49-F238E27FC236}">
                  <a16:creationId xmlns:a16="http://schemas.microsoft.com/office/drawing/2014/main" id="{1A1F053D-7194-48D2-B7BF-804E00EB120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8" name="Right Triangle 1047">
              <a:extLst>
                <a:ext uri="{FF2B5EF4-FFF2-40B4-BE49-F238E27FC236}">
                  <a16:creationId xmlns:a16="http://schemas.microsoft.com/office/drawing/2014/main" id="{F3CA9B1C-067D-48A4-84A0-2915B6EB3FC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9" name="Right Triangle 1048">
              <a:extLst>
                <a:ext uri="{FF2B5EF4-FFF2-40B4-BE49-F238E27FC236}">
                  <a16:creationId xmlns:a16="http://schemas.microsoft.com/office/drawing/2014/main" id="{781BEE55-C9A9-4430-9F88-D1FDCACC840B}"/>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0" name="Right Triangle 1049">
              <a:extLst>
                <a:ext uri="{FF2B5EF4-FFF2-40B4-BE49-F238E27FC236}">
                  <a16:creationId xmlns:a16="http://schemas.microsoft.com/office/drawing/2014/main" id="{D2340110-87F2-4982-8605-9D19EE639E7F}"/>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1" name="Right Triangle 1050">
              <a:extLst>
                <a:ext uri="{FF2B5EF4-FFF2-40B4-BE49-F238E27FC236}">
                  <a16:creationId xmlns:a16="http://schemas.microsoft.com/office/drawing/2014/main" id="{7CC017E7-8DAF-4941-95EA-E65B74C14CE3}"/>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4D6A9B6D-0E20-41BF-9035-9B6C72D9474C}"/>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1ABA6570-6C6E-4B1D-99BD-C9A1DA40DFDC}"/>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4333192B-4E0A-4206-B8F7-C1C5B22A19CC}"/>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E42B8AE8-AC7A-4F0C-A511-F7D1BAC6827E}"/>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9882E8B-7939-497C-BB49-B63EB6664AE7}"/>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91A7D503-1CF5-4414-8228-23A526A48DBA}"/>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BBD4F02F-C4E6-460E-8ED5-9C43589A3334}"/>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9B9D731-70D9-409B-BF44-0D76EF95D0B2}"/>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D32E7934-0AE4-4338-B800-BDB7FD57EF50}"/>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35C04BA3-A128-412F-98B2-57E9CDA29312}"/>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87174AA-7731-4C40-8FD3-618197C823FF}"/>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3E6E280A-90EA-430A-94D0-24DFA7EDB8A3}"/>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F05B590E-5324-4AB6-8581-2912D40B7B60}"/>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2551CCD0-0238-4C0B-9A43-DAC50B257FF2}"/>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5613A871-C056-4B4D-9FF2-E496109012F1}"/>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000EB0B9-69F7-426F-AC0D-204E34320B0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1207D236-3F30-4238-9BD2-5A3F0A2CDE3C}"/>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5B045B01-30ED-40AB-BB65-35F50AFFB055}"/>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FA787FB4-2F07-43A6-98AB-1C81FE53E96B}"/>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543E76E4-47ED-40E3-A88D-B15AB3EE64C4}"/>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144D858C-20C4-41B5-91A3-61C6B4F47E73}"/>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5AA79935-A32A-445C-B88E-AE964A1E1C2D}"/>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3583DA40-9CA6-47C4-86CD-65EE3357C690}"/>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54D155C7-12CF-46E5-B984-7205070B1059}"/>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31C009C7-63B7-4585-A6E3-841F76B2FC8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82C1F205-C15D-47E7-BCE1-8A6B270A63D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2F1A46BC-D625-4CD8-98CB-D588C2AA2E70}"/>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0299DA08-AB2E-4A3A-8CBA-7A25B3151A4B}"/>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E14A7086-E7AA-48CF-86B6-5AD063F6A43E}"/>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6BCB5A9D-57B0-43F2-9F76-16884CD34521}"/>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3A92171C-0ACF-4266-811F-B37D31B89EA2}"/>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855B45EA-15A3-427D-BDB1-3722402B7854}"/>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41C97DD6-A6B6-4EE0-840F-7CB3FB16F75E}"/>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2E37E8AF-F23F-41E0-A506-B7109D38F44A}"/>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661A6F7D-497A-45A0-AAB5-CA69E168E89D}"/>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1208FBEB-4F27-4A10-AC4A-886F152A0AA5}"/>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68053E3E-377D-4165-819A-9C8490C99232}"/>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61281180-7E8A-4FA3-AC18-249EC09B9EBF}"/>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963946B7-B073-40D8-8FD6-15CE3C5C2368}"/>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CCB831A2-76E0-4B82-BDF6-9A1C7B5AF6E6}"/>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1073CF71-79C4-4CE9-ACA1-EA40E6286714}"/>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901C8CDE-0DA7-46AA-B275-8353C141FD0E}"/>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0031402C-679F-41D4-86DC-9712D050C62B}"/>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5070C2C4-1682-4D4F-AFA5-A52163C596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7B226566-0D38-4F95-A204-544F17F7035F}"/>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4A4FAF25-BE83-495A-A7F3-76734F8DB544}"/>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294F316F-D198-4A9D-BD2E-1A48F62E7B9A}"/>
                </a:ext>
              </a:extLst>
            </p:cNvPr>
            <p:cNvSpPr/>
            <p:nvPr/>
          </p:nvSpPr>
          <p:spPr bwMode="gray">
            <a:xfrm rot="10800000">
              <a:off x="7741661"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F0496BC9-79BB-4F0C-AD42-6CB2E6894B61}"/>
                </a:ext>
              </a:extLst>
            </p:cNvPr>
            <p:cNvSpPr/>
            <p:nvPr/>
          </p:nvSpPr>
          <p:spPr bwMode="gray">
            <a:xfrm flipH="1">
              <a:off x="8707015"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F321D19A-8D12-41AC-8A5C-05FE4CB26EE6}"/>
                </a:ext>
              </a:extLst>
            </p:cNvPr>
            <p:cNvSpPr/>
            <p:nvPr/>
          </p:nvSpPr>
          <p:spPr bwMode="gray">
            <a:xfrm rot="10800000" flipH="1">
              <a:off x="8707015"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6A891121-ADC4-49DD-9A09-5F506249A681}"/>
                </a:ext>
              </a:extLst>
            </p:cNvPr>
            <p:cNvSpPr/>
            <p:nvPr/>
          </p:nvSpPr>
          <p:spPr bwMode="gray">
            <a:xfrm flipH="1" flipV="1">
              <a:off x="8707015"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12E2AC39-045E-4F96-8546-9C5AE9D5C235}"/>
                </a:ext>
              </a:extLst>
            </p:cNvPr>
            <p:cNvSpPr/>
            <p:nvPr/>
          </p:nvSpPr>
          <p:spPr bwMode="gray">
            <a:xfrm rot="10800000" flipH="1">
              <a:off x="8707015"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345A6B27-F9EB-48B7-8657-96CE6C23246A}"/>
                </a:ext>
              </a:extLst>
            </p:cNvPr>
            <p:cNvSpPr/>
            <p:nvPr/>
          </p:nvSpPr>
          <p:spPr bwMode="gray">
            <a:xfrm flipH="1">
              <a:off x="8707015" y="2901091"/>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70CC867F-A8D9-4F89-86C2-1B8F4C0351A6}"/>
                </a:ext>
              </a:extLst>
            </p:cNvPr>
            <p:cNvSpPr/>
            <p:nvPr/>
          </p:nvSpPr>
          <p:spPr bwMode="gray">
            <a:xfrm rot="10800000" flipH="1">
              <a:off x="8707015" y="290109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F92F6F7C-4307-4536-9BAC-811F1E06BFC6}"/>
                </a:ext>
              </a:extLst>
            </p:cNvPr>
            <p:cNvSpPr/>
            <p:nvPr/>
          </p:nvSpPr>
          <p:spPr bwMode="gray">
            <a:xfrm flipH="1" flipV="1">
              <a:off x="8707015"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375EF2B2-4DED-4A1E-A262-9D415648FD5E}"/>
                </a:ext>
              </a:extLst>
            </p:cNvPr>
            <p:cNvSpPr/>
            <p:nvPr/>
          </p:nvSpPr>
          <p:spPr bwMode="gray">
            <a:xfrm flipH="1">
              <a:off x="8707015"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2EBB13D5-C982-4FDA-88A9-041D13A7A831}"/>
                </a:ext>
              </a:extLst>
            </p:cNvPr>
            <p:cNvSpPr/>
            <p:nvPr/>
          </p:nvSpPr>
          <p:spPr bwMode="gray">
            <a:xfrm rot="10800000" flipH="1">
              <a:off x="8707016"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C778D36C-433D-4B6B-A7B9-4BBB46C07E53}"/>
                </a:ext>
              </a:extLst>
            </p:cNvPr>
            <p:cNvSpPr/>
            <p:nvPr/>
          </p:nvSpPr>
          <p:spPr bwMode="gray">
            <a:xfrm flipH="1">
              <a:off x="8707015"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66DCF699-8FD3-4097-A1BC-B42ADAFB3AD2}"/>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086" y="2628217"/>
            <a:ext cx="5244771"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62" name="Group 761">
            <a:extLst>
              <a:ext uri="{FF2B5EF4-FFF2-40B4-BE49-F238E27FC236}">
                <a16:creationId xmlns:a16="http://schemas.microsoft.com/office/drawing/2014/main" id="{96955FCA-8B11-477A-9A36-9D9A120498A2}"/>
              </a:ext>
            </a:extLst>
          </p:cNvPr>
          <p:cNvGrpSpPr/>
          <p:nvPr/>
        </p:nvGrpSpPr>
        <p:grpSpPr bwMode="black">
          <a:xfrm>
            <a:off x="617878" y="6446044"/>
            <a:ext cx="1099793" cy="173355"/>
            <a:chOff x="-84138" y="5622925"/>
            <a:chExt cx="4330701" cy="682626"/>
          </a:xfrm>
        </p:grpSpPr>
        <p:sp>
          <p:nvSpPr>
            <p:cNvPr id="774" name="Freeform 6">
              <a:extLst>
                <a:ext uri="{FF2B5EF4-FFF2-40B4-BE49-F238E27FC236}">
                  <a16:creationId xmlns:a16="http://schemas.microsoft.com/office/drawing/2014/main" id="{8119CEA8-7D2F-44AF-B42B-37924DB314A6}"/>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87" name="Freeform 7">
              <a:extLst>
                <a:ext uri="{FF2B5EF4-FFF2-40B4-BE49-F238E27FC236}">
                  <a16:creationId xmlns:a16="http://schemas.microsoft.com/office/drawing/2014/main" id="{7E1EA447-080C-4747-801E-7AA70CCE913E}"/>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99" name="Freeform 8">
              <a:extLst>
                <a:ext uri="{FF2B5EF4-FFF2-40B4-BE49-F238E27FC236}">
                  <a16:creationId xmlns:a16="http://schemas.microsoft.com/office/drawing/2014/main" id="{6372DABB-C0FD-41BC-B584-95F58B0393AF}"/>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12" name="Freeform 9">
              <a:extLst>
                <a:ext uri="{FF2B5EF4-FFF2-40B4-BE49-F238E27FC236}">
                  <a16:creationId xmlns:a16="http://schemas.microsoft.com/office/drawing/2014/main" id="{69673DE0-9CCC-4A63-9A87-940CB560CBC3}"/>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34" name="Freeform 10">
              <a:extLst>
                <a:ext uri="{FF2B5EF4-FFF2-40B4-BE49-F238E27FC236}">
                  <a16:creationId xmlns:a16="http://schemas.microsoft.com/office/drawing/2014/main" id="{ABAD9A92-A0D4-4804-B114-CF0DA29A147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35" name="Freeform 11">
              <a:extLst>
                <a:ext uri="{FF2B5EF4-FFF2-40B4-BE49-F238E27FC236}">
                  <a16:creationId xmlns:a16="http://schemas.microsoft.com/office/drawing/2014/main" id="{160007E3-2542-4058-B0C8-17A6B1D181E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61" name="Freeform 12">
              <a:extLst>
                <a:ext uri="{FF2B5EF4-FFF2-40B4-BE49-F238E27FC236}">
                  <a16:creationId xmlns:a16="http://schemas.microsoft.com/office/drawing/2014/main" id="{2E0E48D4-9CE0-44CE-8AFF-A45861D2B75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865" name="Freeform: Shape 864">
            <a:extLst>
              <a:ext uri="{FF2B5EF4-FFF2-40B4-BE49-F238E27FC236}">
                <a16:creationId xmlns:a16="http://schemas.microsoft.com/office/drawing/2014/main" id="{E144BB42-8F82-4E98-A22B-CA1ED09613AE}"/>
              </a:ext>
            </a:extLst>
          </p:cNvPr>
          <p:cNvSpPr/>
          <p:nvPr/>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490" name="TextBox 489">
            <a:extLst>
              <a:ext uri="{FF2B5EF4-FFF2-40B4-BE49-F238E27FC236}">
                <a16:creationId xmlns:a16="http://schemas.microsoft.com/office/drawing/2014/main" id="{1B677D45-7C55-46A3-A34D-865BE90DF49B}"/>
              </a:ext>
            </a:extLst>
          </p:cNvPr>
          <p:cNvSpPr txBox="1"/>
          <p:nvPr/>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424490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1870" name="Rectangle 1869">
            <a:extLst>
              <a:ext uri="{FF2B5EF4-FFF2-40B4-BE49-F238E27FC236}">
                <a16:creationId xmlns:a16="http://schemas.microsoft.com/office/drawing/2014/main" id="{87DEB98F-E255-48BD-B862-71B16A67E330}"/>
              </a:ext>
            </a:extLst>
          </p:cNvPr>
          <p:cNvSpPr/>
          <p:nvPr userDrawn="1"/>
        </p:nvSpPr>
        <p:spPr bwMode="gray">
          <a:xfrm>
            <a:off x="4852551" y="1935282"/>
            <a:ext cx="7342623" cy="291519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2055" name="Right Triangle 2054">
            <a:extLst>
              <a:ext uri="{FF2B5EF4-FFF2-40B4-BE49-F238E27FC236}">
                <a16:creationId xmlns:a16="http://schemas.microsoft.com/office/drawing/2014/main" id="{379E0254-E381-429F-8267-B64F0A64F01F}"/>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58" name="Right Triangle 2057">
            <a:extLst>
              <a:ext uri="{FF2B5EF4-FFF2-40B4-BE49-F238E27FC236}">
                <a16:creationId xmlns:a16="http://schemas.microsoft.com/office/drawing/2014/main" id="{AD309C60-3500-4EAB-B8B3-1C4389B46638}"/>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0" name="Right Triangle 2059">
            <a:extLst>
              <a:ext uri="{FF2B5EF4-FFF2-40B4-BE49-F238E27FC236}">
                <a16:creationId xmlns:a16="http://schemas.microsoft.com/office/drawing/2014/main" id="{7ACD5E60-6BFC-44BF-BA51-40FFE210E52F}"/>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1" name="Right Triangle 2060">
            <a:extLst>
              <a:ext uri="{FF2B5EF4-FFF2-40B4-BE49-F238E27FC236}">
                <a16:creationId xmlns:a16="http://schemas.microsoft.com/office/drawing/2014/main" id="{87AD33CD-A516-4CDC-9B49-367540BB4D09}"/>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5" name="Right Triangle 2064">
            <a:extLst>
              <a:ext uri="{FF2B5EF4-FFF2-40B4-BE49-F238E27FC236}">
                <a16:creationId xmlns:a16="http://schemas.microsoft.com/office/drawing/2014/main" id="{BE366215-CBD9-4FFA-958F-037586C2A656}"/>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6" name="Right Triangle 2065">
            <a:extLst>
              <a:ext uri="{FF2B5EF4-FFF2-40B4-BE49-F238E27FC236}">
                <a16:creationId xmlns:a16="http://schemas.microsoft.com/office/drawing/2014/main" id="{FB174B08-BC06-4B26-9CEA-0753BD7F16BC}"/>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8" name="Right Triangle 2067">
            <a:extLst>
              <a:ext uri="{FF2B5EF4-FFF2-40B4-BE49-F238E27FC236}">
                <a16:creationId xmlns:a16="http://schemas.microsoft.com/office/drawing/2014/main" id="{944C2EE1-0039-4616-8875-146C1099B1C1}"/>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9" name="Right Triangle 2068">
            <a:extLst>
              <a:ext uri="{FF2B5EF4-FFF2-40B4-BE49-F238E27FC236}">
                <a16:creationId xmlns:a16="http://schemas.microsoft.com/office/drawing/2014/main" id="{4098F3BA-CE41-4565-8758-F3AE196BADDE}"/>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2" name="Right Triangle 2071">
            <a:extLst>
              <a:ext uri="{FF2B5EF4-FFF2-40B4-BE49-F238E27FC236}">
                <a16:creationId xmlns:a16="http://schemas.microsoft.com/office/drawing/2014/main" id="{32F085F8-0118-4937-B11E-6F4E2A7658C7}"/>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3" name="Right Triangle 2072">
            <a:extLst>
              <a:ext uri="{FF2B5EF4-FFF2-40B4-BE49-F238E27FC236}">
                <a16:creationId xmlns:a16="http://schemas.microsoft.com/office/drawing/2014/main" id="{848EF73E-43B5-44C6-95BE-899BF79BB098}"/>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8" name="Right Triangle 2077">
            <a:extLst>
              <a:ext uri="{FF2B5EF4-FFF2-40B4-BE49-F238E27FC236}">
                <a16:creationId xmlns:a16="http://schemas.microsoft.com/office/drawing/2014/main" id="{07396E72-EB7E-4000-861F-EDA14C0C2066}"/>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1" name="Right Triangle 2080">
            <a:extLst>
              <a:ext uri="{FF2B5EF4-FFF2-40B4-BE49-F238E27FC236}">
                <a16:creationId xmlns:a16="http://schemas.microsoft.com/office/drawing/2014/main" id="{C3D017B0-3559-48A4-9DD2-0EB889542971}"/>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2" name="Right Triangle 2081">
            <a:extLst>
              <a:ext uri="{FF2B5EF4-FFF2-40B4-BE49-F238E27FC236}">
                <a16:creationId xmlns:a16="http://schemas.microsoft.com/office/drawing/2014/main" id="{B4356A04-9CA5-48A5-AF9D-6AC4D3F0DE08}"/>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4" name="Right Triangle 2083">
            <a:extLst>
              <a:ext uri="{FF2B5EF4-FFF2-40B4-BE49-F238E27FC236}">
                <a16:creationId xmlns:a16="http://schemas.microsoft.com/office/drawing/2014/main" id="{1A9FF7BD-AFB6-435E-9C1D-5BFCE9944C30}"/>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9" name="Right Triangle 2088">
            <a:extLst>
              <a:ext uri="{FF2B5EF4-FFF2-40B4-BE49-F238E27FC236}">
                <a16:creationId xmlns:a16="http://schemas.microsoft.com/office/drawing/2014/main" id="{F2A2CBDB-A4CB-4BD2-B67D-738215683181}"/>
              </a:ext>
            </a:extLst>
          </p:cNvPr>
          <p:cNvSpPr/>
          <p:nvPr/>
        </p:nvSpPr>
        <p:spPr bwMode="gray">
          <a:xfrm flipH="1" flipV="1">
            <a:off x="9705645"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0" name="Right Triangle 2089">
            <a:extLst>
              <a:ext uri="{FF2B5EF4-FFF2-40B4-BE49-F238E27FC236}">
                <a16:creationId xmlns:a16="http://schemas.microsoft.com/office/drawing/2014/main" id="{A1231640-872A-4ABD-9F11-4871F6543FA4}"/>
              </a:ext>
            </a:extLst>
          </p:cNvPr>
          <p:cNvSpPr/>
          <p:nvPr/>
        </p:nvSpPr>
        <p:spPr bwMode="gray">
          <a:xfrm rot="10800000" flipH="1" flipV="1">
            <a:off x="9705646"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2" name="Right Triangle 2091">
            <a:extLst>
              <a:ext uri="{FF2B5EF4-FFF2-40B4-BE49-F238E27FC236}">
                <a16:creationId xmlns:a16="http://schemas.microsoft.com/office/drawing/2014/main" id="{99CDE09D-1B6D-48DF-84B6-98CD026A4CB4}"/>
              </a:ext>
            </a:extLst>
          </p:cNvPr>
          <p:cNvSpPr/>
          <p:nvPr/>
        </p:nvSpPr>
        <p:spPr bwMode="gray">
          <a:xfrm rot="10800000" flipH="1">
            <a:off x="9705645"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5" name="Right Triangle 2094">
            <a:extLst>
              <a:ext uri="{FF2B5EF4-FFF2-40B4-BE49-F238E27FC236}">
                <a16:creationId xmlns:a16="http://schemas.microsoft.com/office/drawing/2014/main" id="{8595FC23-C645-4A52-8E9C-CACA695E7C6F}"/>
              </a:ext>
            </a:extLst>
          </p:cNvPr>
          <p:cNvSpPr/>
          <p:nvPr/>
        </p:nvSpPr>
        <p:spPr bwMode="gray">
          <a:xfrm flipH="1">
            <a:off x="9705645"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6" name="Right Triangle 2095">
            <a:extLst>
              <a:ext uri="{FF2B5EF4-FFF2-40B4-BE49-F238E27FC236}">
                <a16:creationId xmlns:a16="http://schemas.microsoft.com/office/drawing/2014/main" id="{1AF14238-22B4-4861-9498-73032B272254}"/>
              </a:ext>
            </a:extLst>
          </p:cNvPr>
          <p:cNvSpPr/>
          <p:nvPr/>
        </p:nvSpPr>
        <p:spPr bwMode="gray">
          <a:xfrm rot="10800000" flipH="1">
            <a:off x="9705645"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9" name="Freeform: Shape 248">
            <a:extLst>
              <a:ext uri="{FF2B5EF4-FFF2-40B4-BE49-F238E27FC236}">
                <a16:creationId xmlns:a16="http://schemas.microsoft.com/office/drawing/2014/main" id="{EE1B428B-301B-4A2F-8A22-D4FE335540BF}"/>
              </a:ext>
            </a:extLst>
          </p:cNvPr>
          <p:cNvSpPr/>
          <p:nvPr/>
        </p:nvSpPr>
        <p:spPr bwMode="gray">
          <a:xfrm rot="10800000" flipH="1">
            <a:off x="11648955" y="1942027"/>
            <a:ext cx="546219"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0 w 546219"/>
              <a:gd name="connsiteY3" fmla="*/ 0 h 971203"/>
              <a:gd name="connsiteX4" fmla="*/ 0 w 546219"/>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19" h="971203">
                <a:moveTo>
                  <a:pt x="0" y="971203"/>
                </a:moveTo>
                <a:lnTo>
                  <a:pt x="546219" y="971203"/>
                </a:lnTo>
                <a:lnTo>
                  <a:pt x="546219" y="546219"/>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09" name="Right Triangle 2108">
            <a:extLst>
              <a:ext uri="{FF2B5EF4-FFF2-40B4-BE49-F238E27FC236}">
                <a16:creationId xmlns:a16="http://schemas.microsoft.com/office/drawing/2014/main" id="{99FEE84E-53E9-4776-8DE8-E47A361BA88B}"/>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0" name="Right Triangle 2109">
            <a:extLst>
              <a:ext uri="{FF2B5EF4-FFF2-40B4-BE49-F238E27FC236}">
                <a16:creationId xmlns:a16="http://schemas.microsoft.com/office/drawing/2014/main" id="{1DD578AB-11F7-4ABA-B139-6DF21FC62151}"/>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2" name="Right Triangle 2111">
            <a:extLst>
              <a:ext uri="{FF2B5EF4-FFF2-40B4-BE49-F238E27FC236}">
                <a16:creationId xmlns:a16="http://schemas.microsoft.com/office/drawing/2014/main" id="{09E3E88F-E68D-4B1C-AF76-ECD20957E3DB}"/>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3" name="Right Triangle 2112">
            <a:extLst>
              <a:ext uri="{FF2B5EF4-FFF2-40B4-BE49-F238E27FC236}">
                <a16:creationId xmlns:a16="http://schemas.microsoft.com/office/drawing/2014/main" id="{A05A2D39-0F65-4AD7-BF84-3E6E866C0695}"/>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5" name="Right Triangle 2114">
            <a:extLst>
              <a:ext uri="{FF2B5EF4-FFF2-40B4-BE49-F238E27FC236}">
                <a16:creationId xmlns:a16="http://schemas.microsoft.com/office/drawing/2014/main" id="{206C9E9A-6F8E-4552-B214-16CC537D131E}"/>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6" name="Right Triangle 2115">
            <a:extLst>
              <a:ext uri="{FF2B5EF4-FFF2-40B4-BE49-F238E27FC236}">
                <a16:creationId xmlns:a16="http://schemas.microsoft.com/office/drawing/2014/main" id="{3ED89541-3BF3-4D8C-846E-F10D7392E273}"/>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0" name="Right Triangle 2119">
            <a:extLst>
              <a:ext uri="{FF2B5EF4-FFF2-40B4-BE49-F238E27FC236}">
                <a16:creationId xmlns:a16="http://schemas.microsoft.com/office/drawing/2014/main" id="{EC942C2D-CFE2-4BDD-927E-F517B4D27E93}"/>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1" name="Right Triangle 2120">
            <a:extLst>
              <a:ext uri="{FF2B5EF4-FFF2-40B4-BE49-F238E27FC236}">
                <a16:creationId xmlns:a16="http://schemas.microsoft.com/office/drawing/2014/main" id="{1F991860-0BB4-4313-9CBA-C8252877F9C6}"/>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4" name="Right Triangle 2123">
            <a:extLst>
              <a:ext uri="{FF2B5EF4-FFF2-40B4-BE49-F238E27FC236}">
                <a16:creationId xmlns:a16="http://schemas.microsoft.com/office/drawing/2014/main" id="{0F3E436A-1DF3-4950-A2C2-2692D87C4F8B}"/>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5" name="Right Triangle 2124">
            <a:extLst>
              <a:ext uri="{FF2B5EF4-FFF2-40B4-BE49-F238E27FC236}">
                <a16:creationId xmlns:a16="http://schemas.microsoft.com/office/drawing/2014/main" id="{611BB566-F2B3-4379-869F-A61ED31FEFD5}"/>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8" name="Right Triangle 2127">
            <a:extLst>
              <a:ext uri="{FF2B5EF4-FFF2-40B4-BE49-F238E27FC236}">
                <a16:creationId xmlns:a16="http://schemas.microsoft.com/office/drawing/2014/main" id="{6102792F-5D69-4653-A8F2-82B19B151911}"/>
              </a:ext>
            </a:extLst>
          </p:cNvPr>
          <p:cNvSpPr/>
          <p:nvPr/>
        </p:nvSpPr>
        <p:spPr bwMode="gray">
          <a:xfrm>
            <a:off x="4852550" y="1935282"/>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9" name="Right Triangle 2128">
            <a:extLst>
              <a:ext uri="{FF2B5EF4-FFF2-40B4-BE49-F238E27FC236}">
                <a16:creationId xmlns:a16="http://schemas.microsoft.com/office/drawing/2014/main" id="{1D3B37AD-78C0-404C-94A9-CC96B8C52AB4}"/>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4" name="Right Triangle 2133">
            <a:extLst>
              <a:ext uri="{FF2B5EF4-FFF2-40B4-BE49-F238E27FC236}">
                <a16:creationId xmlns:a16="http://schemas.microsoft.com/office/drawing/2014/main" id="{7894F63B-153D-4349-9487-44A5034AA3C7}"/>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6" name="Right Triangle 2135">
            <a:extLst>
              <a:ext uri="{FF2B5EF4-FFF2-40B4-BE49-F238E27FC236}">
                <a16:creationId xmlns:a16="http://schemas.microsoft.com/office/drawing/2014/main" id="{C0C9C94B-1222-4B72-8550-3B115A246D93}"/>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7" name="Right Triangle 2136">
            <a:extLst>
              <a:ext uri="{FF2B5EF4-FFF2-40B4-BE49-F238E27FC236}">
                <a16:creationId xmlns:a16="http://schemas.microsoft.com/office/drawing/2014/main" id="{206C50EE-8148-4C3D-A8F9-5FE072F38CC6}"/>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9" name="Right Triangle 2138">
            <a:extLst>
              <a:ext uri="{FF2B5EF4-FFF2-40B4-BE49-F238E27FC236}">
                <a16:creationId xmlns:a16="http://schemas.microsoft.com/office/drawing/2014/main" id="{17143BF8-78D1-4C18-A5C4-BAF1917944D5}"/>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40" name="Right Triangle 2139">
            <a:extLst>
              <a:ext uri="{FF2B5EF4-FFF2-40B4-BE49-F238E27FC236}">
                <a16:creationId xmlns:a16="http://schemas.microsoft.com/office/drawing/2014/main" id="{5A60B454-6649-4014-8D1D-2691C3312F7C}"/>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5" name="Right Triangle 1964">
            <a:extLst>
              <a:ext uri="{FF2B5EF4-FFF2-40B4-BE49-F238E27FC236}">
                <a16:creationId xmlns:a16="http://schemas.microsoft.com/office/drawing/2014/main" id="{E6E5B286-5BC6-4D27-A967-953C221DDC00}"/>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8" name="Right Triangle 1967">
            <a:extLst>
              <a:ext uri="{FF2B5EF4-FFF2-40B4-BE49-F238E27FC236}">
                <a16:creationId xmlns:a16="http://schemas.microsoft.com/office/drawing/2014/main" id="{2B376ABD-AA7C-4380-8A1C-BB4F59C70ED7}"/>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0" name="Right Triangle 1969">
            <a:extLst>
              <a:ext uri="{FF2B5EF4-FFF2-40B4-BE49-F238E27FC236}">
                <a16:creationId xmlns:a16="http://schemas.microsoft.com/office/drawing/2014/main" id="{572EB1AB-D7A9-4F0A-A21E-0693157DA579}"/>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1" name="Right Triangle 1970">
            <a:extLst>
              <a:ext uri="{FF2B5EF4-FFF2-40B4-BE49-F238E27FC236}">
                <a16:creationId xmlns:a16="http://schemas.microsoft.com/office/drawing/2014/main" id="{D05BA029-292B-4F5B-96F7-82AEBA8518B9}"/>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5" name="Right Triangle 1974">
            <a:extLst>
              <a:ext uri="{FF2B5EF4-FFF2-40B4-BE49-F238E27FC236}">
                <a16:creationId xmlns:a16="http://schemas.microsoft.com/office/drawing/2014/main" id="{178EC3AD-6FEE-4E45-86D1-E97050157EC9}"/>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6" name="Right Triangle 1975">
            <a:extLst>
              <a:ext uri="{FF2B5EF4-FFF2-40B4-BE49-F238E27FC236}">
                <a16:creationId xmlns:a16="http://schemas.microsoft.com/office/drawing/2014/main" id="{F9AE0C30-1FBA-46DD-A3D6-FD85D546063E}"/>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8" name="Right Triangle 1977">
            <a:extLst>
              <a:ext uri="{FF2B5EF4-FFF2-40B4-BE49-F238E27FC236}">
                <a16:creationId xmlns:a16="http://schemas.microsoft.com/office/drawing/2014/main" id="{1D359AD2-D340-479B-885A-D5DB9CA0833D}"/>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9" name="Right Triangle 1978">
            <a:extLst>
              <a:ext uri="{FF2B5EF4-FFF2-40B4-BE49-F238E27FC236}">
                <a16:creationId xmlns:a16="http://schemas.microsoft.com/office/drawing/2014/main" id="{8B387BA8-FAAB-4F63-B541-245EA131763B}"/>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2" name="Right Triangle 1981">
            <a:extLst>
              <a:ext uri="{FF2B5EF4-FFF2-40B4-BE49-F238E27FC236}">
                <a16:creationId xmlns:a16="http://schemas.microsoft.com/office/drawing/2014/main" id="{BC1D6466-33B3-4083-AFE6-DFCC19025C49}"/>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3" name="Right Triangle 1982">
            <a:extLst>
              <a:ext uri="{FF2B5EF4-FFF2-40B4-BE49-F238E27FC236}">
                <a16:creationId xmlns:a16="http://schemas.microsoft.com/office/drawing/2014/main" id="{77953615-F162-4400-B52C-35B2A7EC55E0}"/>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8" name="Right Triangle 1987">
            <a:extLst>
              <a:ext uri="{FF2B5EF4-FFF2-40B4-BE49-F238E27FC236}">
                <a16:creationId xmlns:a16="http://schemas.microsoft.com/office/drawing/2014/main" id="{4D4F3A31-B5C2-4590-AE82-E103E9F283D8}"/>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1" name="Right Triangle 1990">
            <a:extLst>
              <a:ext uri="{FF2B5EF4-FFF2-40B4-BE49-F238E27FC236}">
                <a16:creationId xmlns:a16="http://schemas.microsoft.com/office/drawing/2014/main" id="{4ED8D174-82E8-4892-8F21-835314E781CB}"/>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2" name="Right Triangle 1991">
            <a:extLst>
              <a:ext uri="{FF2B5EF4-FFF2-40B4-BE49-F238E27FC236}">
                <a16:creationId xmlns:a16="http://schemas.microsoft.com/office/drawing/2014/main" id="{86687566-64E1-457C-89E2-4B9C61932CD3}"/>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4" name="Right Triangle 1993">
            <a:extLst>
              <a:ext uri="{FF2B5EF4-FFF2-40B4-BE49-F238E27FC236}">
                <a16:creationId xmlns:a16="http://schemas.microsoft.com/office/drawing/2014/main" id="{C22DB837-F708-4639-9065-99A91AACEBD0}"/>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9" name="Right Triangle 1998">
            <a:extLst>
              <a:ext uri="{FF2B5EF4-FFF2-40B4-BE49-F238E27FC236}">
                <a16:creationId xmlns:a16="http://schemas.microsoft.com/office/drawing/2014/main" id="{6A788E85-3985-4156-AF64-CA51D0484984}"/>
              </a:ext>
            </a:extLst>
          </p:cNvPr>
          <p:cNvSpPr/>
          <p:nvPr/>
        </p:nvSpPr>
        <p:spPr bwMode="gray">
          <a:xfrm flipH="1" flipV="1">
            <a:off x="9705645"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0" name="Right Triangle 1999">
            <a:extLst>
              <a:ext uri="{FF2B5EF4-FFF2-40B4-BE49-F238E27FC236}">
                <a16:creationId xmlns:a16="http://schemas.microsoft.com/office/drawing/2014/main" id="{94558083-6AFF-46F6-8E0C-096848D16CAF}"/>
              </a:ext>
            </a:extLst>
          </p:cNvPr>
          <p:cNvSpPr/>
          <p:nvPr/>
        </p:nvSpPr>
        <p:spPr bwMode="gray">
          <a:xfrm rot="10800000" flipH="1" flipV="1">
            <a:off x="9705646"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2" name="Right Triangle 2001">
            <a:extLst>
              <a:ext uri="{FF2B5EF4-FFF2-40B4-BE49-F238E27FC236}">
                <a16:creationId xmlns:a16="http://schemas.microsoft.com/office/drawing/2014/main" id="{FFDEBEF5-9879-4820-A2E0-1C0E6B9CB80B}"/>
              </a:ext>
            </a:extLst>
          </p:cNvPr>
          <p:cNvSpPr/>
          <p:nvPr/>
        </p:nvSpPr>
        <p:spPr bwMode="gray">
          <a:xfrm rot="10800000" flipH="1">
            <a:off x="9705645"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5" name="Right Triangle 2004">
            <a:extLst>
              <a:ext uri="{FF2B5EF4-FFF2-40B4-BE49-F238E27FC236}">
                <a16:creationId xmlns:a16="http://schemas.microsoft.com/office/drawing/2014/main" id="{FAADE3CC-F18A-436E-9FAA-D97A1CEAB0D8}"/>
              </a:ext>
            </a:extLst>
          </p:cNvPr>
          <p:cNvSpPr/>
          <p:nvPr/>
        </p:nvSpPr>
        <p:spPr bwMode="gray">
          <a:xfrm flipH="1">
            <a:off x="9705645"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6" name="Right Triangle 2005">
            <a:extLst>
              <a:ext uri="{FF2B5EF4-FFF2-40B4-BE49-F238E27FC236}">
                <a16:creationId xmlns:a16="http://schemas.microsoft.com/office/drawing/2014/main" id="{A6DF877E-F512-4272-8411-07AA8F0597FA}"/>
              </a:ext>
            </a:extLst>
          </p:cNvPr>
          <p:cNvSpPr/>
          <p:nvPr/>
        </p:nvSpPr>
        <p:spPr bwMode="gray">
          <a:xfrm rot="10800000" flipH="1">
            <a:off x="9705645"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1" name="Freeform: Shape 240">
            <a:extLst>
              <a:ext uri="{FF2B5EF4-FFF2-40B4-BE49-F238E27FC236}">
                <a16:creationId xmlns:a16="http://schemas.microsoft.com/office/drawing/2014/main" id="{04ED73FD-D665-4D6A-A071-D88CC48E1BD2}"/>
              </a:ext>
            </a:extLst>
          </p:cNvPr>
          <p:cNvSpPr/>
          <p:nvPr/>
        </p:nvSpPr>
        <p:spPr bwMode="gray">
          <a:xfrm flipH="1">
            <a:off x="11648956" y="3880558"/>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0" name="Freeform: Shape 239">
            <a:extLst>
              <a:ext uri="{FF2B5EF4-FFF2-40B4-BE49-F238E27FC236}">
                <a16:creationId xmlns:a16="http://schemas.microsoft.com/office/drawing/2014/main" id="{DAACB6A8-5FFF-4D01-9B52-D8EE6770B36D}"/>
              </a:ext>
            </a:extLst>
          </p:cNvPr>
          <p:cNvSpPr/>
          <p:nvPr/>
        </p:nvSpPr>
        <p:spPr bwMode="gray">
          <a:xfrm flipH="1">
            <a:off x="11651527" y="3881844"/>
            <a:ext cx="544918"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7" name="Freeform: Shape 236">
            <a:extLst>
              <a:ext uri="{FF2B5EF4-FFF2-40B4-BE49-F238E27FC236}">
                <a16:creationId xmlns:a16="http://schemas.microsoft.com/office/drawing/2014/main" id="{D2647969-72F6-4EBD-8F45-8C71144016F7}"/>
              </a:ext>
            </a:extLst>
          </p:cNvPr>
          <p:cNvSpPr/>
          <p:nvPr/>
        </p:nvSpPr>
        <p:spPr bwMode="gray">
          <a:xfrm flipH="1">
            <a:off x="11648955" y="2365740"/>
            <a:ext cx="547490"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5" name="Freeform: Shape 234">
            <a:extLst>
              <a:ext uri="{FF2B5EF4-FFF2-40B4-BE49-F238E27FC236}">
                <a16:creationId xmlns:a16="http://schemas.microsoft.com/office/drawing/2014/main" id="{38C334F9-394F-4AA2-A4EF-C9F7AD2CB2DA}"/>
              </a:ext>
            </a:extLst>
          </p:cNvPr>
          <p:cNvSpPr/>
          <p:nvPr/>
        </p:nvSpPr>
        <p:spPr bwMode="gray">
          <a:xfrm flipH="1">
            <a:off x="11650241" y="3334354"/>
            <a:ext cx="546204"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4" name="Freeform: Shape 233">
            <a:extLst>
              <a:ext uri="{FF2B5EF4-FFF2-40B4-BE49-F238E27FC236}">
                <a16:creationId xmlns:a16="http://schemas.microsoft.com/office/drawing/2014/main" id="{3BC84EC7-85CD-4749-8F7D-D48DE50814AB}"/>
              </a:ext>
            </a:extLst>
          </p:cNvPr>
          <p:cNvSpPr/>
          <p:nvPr/>
        </p:nvSpPr>
        <p:spPr bwMode="gray">
          <a:xfrm flipH="1">
            <a:off x="11648956"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3" name="Freeform: Shape 232">
            <a:extLst>
              <a:ext uri="{FF2B5EF4-FFF2-40B4-BE49-F238E27FC236}">
                <a16:creationId xmlns:a16="http://schemas.microsoft.com/office/drawing/2014/main" id="{DF749C73-4E4B-457C-8945-7804E3C387D7}"/>
              </a:ext>
            </a:extLst>
          </p:cNvPr>
          <p:cNvSpPr/>
          <p:nvPr/>
        </p:nvSpPr>
        <p:spPr bwMode="gray">
          <a:xfrm flipH="1">
            <a:off x="11648956" y="3881844"/>
            <a:ext cx="547489"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5" name="Freeform: Shape 244">
            <a:extLst>
              <a:ext uri="{FF2B5EF4-FFF2-40B4-BE49-F238E27FC236}">
                <a16:creationId xmlns:a16="http://schemas.microsoft.com/office/drawing/2014/main" id="{C7CEF2F0-638A-4980-8929-051BBF2C7F2F}"/>
              </a:ext>
            </a:extLst>
          </p:cNvPr>
          <p:cNvSpPr/>
          <p:nvPr/>
        </p:nvSpPr>
        <p:spPr bwMode="gray">
          <a:xfrm rot="10800000" flipH="1">
            <a:off x="11648955" y="1942027"/>
            <a:ext cx="546219"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546219 w 546219"/>
              <a:gd name="connsiteY3" fmla="*/ 0 h 971203"/>
              <a:gd name="connsiteX4" fmla="*/ 0 w 546219"/>
              <a:gd name="connsiteY4" fmla="*/ 0 h 971203"/>
              <a:gd name="connsiteX5" fmla="*/ 0 w 546219"/>
              <a:gd name="connsiteY5" fmla="*/ 971203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71203">
                <a:moveTo>
                  <a:pt x="0" y="971203"/>
                </a:moveTo>
                <a:lnTo>
                  <a:pt x="546219" y="971203"/>
                </a:lnTo>
                <a:lnTo>
                  <a:pt x="546219" y="546219"/>
                </a:lnTo>
                <a:lnTo>
                  <a:pt x="546219" y="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19" name="Right Triangle 2018">
            <a:extLst>
              <a:ext uri="{FF2B5EF4-FFF2-40B4-BE49-F238E27FC236}">
                <a16:creationId xmlns:a16="http://schemas.microsoft.com/office/drawing/2014/main" id="{1D6819BD-8598-43CF-BFB1-6037AB55C207}"/>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0" name="Right Triangle 2019">
            <a:extLst>
              <a:ext uri="{FF2B5EF4-FFF2-40B4-BE49-F238E27FC236}">
                <a16:creationId xmlns:a16="http://schemas.microsoft.com/office/drawing/2014/main" id="{8EE356BC-0A71-4CD4-A095-BEC31A67A473}"/>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2" name="Right Triangle 2021">
            <a:extLst>
              <a:ext uri="{FF2B5EF4-FFF2-40B4-BE49-F238E27FC236}">
                <a16:creationId xmlns:a16="http://schemas.microsoft.com/office/drawing/2014/main" id="{409710D7-11B3-4620-9802-30238455809B}"/>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3" name="Right Triangle 2022">
            <a:extLst>
              <a:ext uri="{FF2B5EF4-FFF2-40B4-BE49-F238E27FC236}">
                <a16:creationId xmlns:a16="http://schemas.microsoft.com/office/drawing/2014/main" id="{8EFDF76A-4616-49AB-ABBD-CEA6DC584EFE}"/>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5" name="Right Triangle 2024">
            <a:extLst>
              <a:ext uri="{FF2B5EF4-FFF2-40B4-BE49-F238E27FC236}">
                <a16:creationId xmlns:a16="http://schemas.microsoft.com/office/drawing/2014/main" id="{EF4EC8A9-B6AF-403E-8785-406CEF3DBC24}"/>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6" name="Right Triangle 2025">
            <a:extLst>
              <a:ext uri="{FF2B5EF4-FFF2-40B4-BE49-F238E27FC236}">
                <a16:creationId xmlns:a16="http://schemas.microsoft.com/office/drawing/2014/main" id="{4AF60922-FA1C-4D75-BCA2-347740776023}"/>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0" name="Right Triangle 2029">
            <a:extLst>
              <a:ext uri="{FF2B5EF4-FFF2-40B4-BE49-F238E27FC236}">
                <a16:creationId xmlns:a16="http://schemas.microsoft.com/office/drawing/2014/main" id="{ABDD0D72-0532-41DC-8684-3A10E921B1E6}"/>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1" name="Right Triangle 2030">
            <a:extLst>
              <a:ext uri="{FF2B5EF4-FFF2-40B4-BE49-F238E27FC236}">
                <a16:creationId xmlns:a16="http://schemas.microsoft.com/office/drawing/2014/main" id="{99917340-BEED-401A-9164-5967390F4436}"/>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4" name="Right Triangle 2033">
            <a:extLst>
              <a:ext uri="{FF2B5EF4-FFF2-40B4-BE49-F238E27FC236}">
                <a16:creationId xmlns:a16="http://schemas.microsoft.com/office/drawing/2014/main" id="{F38CA0B6-9FFE-4D40-9D53-D500AD1C1C95}"/>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5" name="Right Triangle 2034">
            <a:extLst>
              <a:ext uri="{FF2B5EF4-FFF2-40B4-BE49-F238E27FC236}">
                <a16:creationId xmlns:a16="http://schemas.microsoft.com/office/drawing/2014/main" id="{8DD648D4-B2B7-4343-B218-8F2DFEEDFD90}"/>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8" name="Right Triangle 2037">
            <a:extLst>
              <a:ext uri="{FF2B5EF4-FFF2-40B4-BE49-F238E27FC236}">
                <a16:creationId xmlns:a16="http://schemas.microsoft.com/office/drawing/2014/main" id="{7879B82B-73B6-4FB8-8C3F-D741B69008BB}"/>
              </a:ext>
            </a:extLst>
          </p:cNvPr>
          <p:cNvSpPr/>
          <p:nvPr/>
        </p:nvSpPr>
        <p:spPr bwMode="gray">
          <a:xfrm>
            <a:off x="4852550" y="1935282"/>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9" name="Right Triangle 2038">
            <a:extLst>
              <a:ext uri="{FF2B5EF4-FFF2-40B4-BE49-F238E27FC236}">
                <a16:creationId xmlns:a16="http://schemas.microsoft.com/office/drawing/2014/main" id="{7EE5363B-53DC-4F89-AAC4-C853D7200D02}"/>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4" name="Right Triangle 2043">
            <a:extLst>
              <a:ext uri="{FF2B5EF4-FFF2-40B4-BE49-F238E27FC236}">
                <a16:creationId xmlns:a16="http://schemas.microsoft.com/office/drawing/2014/main" id="{814F1EB6-F00F-4E71-964F-EF0B01663B34}"/>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6" name="Right Triangle 2045">
            <a:extLst>
              <a:ext uri="{FF2B5EF4-FFF2-40B4-BE49-F238E27FC236}">
                <a16:creationId xmlns:a16="http://schemas.microsoft.com/office/drawing/2014/main" id="{915086CF-7425-481C-86AE-47D5C691F974}"/>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7" name="Right Triangle 2046">
            <a:extLst>
              <a:ext uri="{FF2B5EF4-FFF2-40B4-BE49-F238E27FC236}">
                <a16:creationId xmlns:a16="http://schemas.microsoft.com/office/drawing/2014/main" id="{16B9ABD7-7982-4680-86D4-36A21D276435}"/>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9" name="Right Triangle 2048">
            <a:extLst>
              <a:ext uri="{FF2B5EF4-FFF2-40B4-BE49-F238E27FC236}">
                <a16:creationId xmlns:a16="http://schemas.microsoft.com/office/drawing/2014/main" id="{D8B89FD3-FA21-4F0F-B055-5B666BAA55D2}"/>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50" name="Right Triangle 2049">
            <a:extLst>
              <a:ext uri="{FF2B5EF4-FFF2-40B4-BE49-F238E27FC236}">
                <a16:creationId xmlns:a16="http://schemas.microsoft.com/office/drawing/2014/main" id="{6766A0F2-5896-4389-87A6-23AE2C9D2509}"/>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75" name="Right Triangle 1874">
            <a:extLst>
              <a:ext uri="{FF2B5EF4-FFF2-40B4-BE49-F238E27FC236}">
                <a16:creationId xmlns:a16="http://schemas.microsoft.com/office/drawing/2014/main" id="{5FCC728E-10DD-4481-BA79-219E3F3D4DAC}"/>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78" name="Right Triangle 1877">
            <a:extLst>
              <a:ext uri="{FF2B5EF4-FFF2-40B4-BE49-F238E27FC236}">
                <a16:creationId xmlns:a16="http://schemas.microsoft.com/office/drawing/2014/main" id="{E7CA5C7D-A87F-472A-B875-62495FDEAF5F}"/>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0" name="Right Triangle 1879">
            <a:extLst>
              <a:ext uri="{FF2B5EF4-FFF2-40B4-BE49-F238E27FC236}">
                <a16:creationId xmlns:a16="http://schemas.microsoft.com/office/drawing/2014/main" id="{04BE22E5-646C-4420-BC1C-E6F9E03F4937}"/>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1" name="Right Triangle 1880">
            <a:extLst>
              <a:ext uri="{FF2B5EF4-FFF2-40B4-BE49-F238E27FC236}">
                <a16:creationId xmlns:a16="http://schemas.microsoft.com/office/drawing/2014/main" id="{3CE49CD1-BF2B-4866-AE49-94D6C933631B}"/>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5" name="Right Triangle 1884">
            <a:extLst>
              <a:ext uri="{FF2B5EF4-FFF2-40B4-BE49-F238E27FC236}">
                <a16:creationId xmlns:a16="http://schemas.microsoft.com/office/drawing/2014/main" id="{30AE22E4-EEFF-494C-84F3-421A9FDBED18}"/>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6" name="Right Triangle 1885">
            <a:extLst>
              <a:ext uri="{FF2B5EF4-FFF2-40B4-BE49-F238E27FC236}">
                <a16:creationId xmlns:a16="http://schemas.microsoft.com/office/drawing/2014/main" id="{8874D617-728D-4640-916C-D31B5FBE6E69}"/>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8" name="Right Triangle 1887">
            <a:extLst>
              <a:ext uri="{FF2B5EF4-FFF2-40B4-BE49-F238E27FC236}">
                <a16:creationId xmlns:a16="http://schemas.microsoft.com/office/drawing/2014/main" id="{DC72139E-279F-4070-B381-FB773D9FF72E}"/>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9" name="Right Triangle 1888">
            <a:extLst>
              <a:ext uri="{FF2B5EF4-FFF2-40B4-BE49-F238E27FC236}">
                <a16:creationId xmlns:a16="http://schemas.microsoft.com/office/drawing/2014/main" id="{EDCC7912-1A3E-4D24-9D79-DE041A6E4329}"/>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2" name="Right Triangle 1891">
            <a:extLst>
              <a:ext uri="{FF2B5EF4-FFF2-40B4-BE49-F238E27FC236}">
                <a16:creationId xmlns:a16="http://schemas.microsoft.com/office/drawing/2014/main" id="{F50CC2E1-0834-451A-AA95-EA8855B125D1}"/>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3" name="Right Triangle 1892">
            <a:extLst>
              <a:ext uri="{FF2B5EF4-FFF2-40B4-BE49-F238E27FC236}">
                <a16:creationId xmlns:a16="http://schemas.microsoft.com/office/drawing/2014/main" id="{3817AF85-24A1-47E4-A8F5-759512F8DAA5}"/>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8" name="Right Triangle 1897">
            <a:extLst>
              <a:ext uri="{FF2B5EF4-FFF2-40B4-BE49-F238E27FC236}">
                <a16:creationId xmlns:a16="http://schemas.microsoft.com/office/drawing/2014/main" id="{9D72D80E-C41F-4FA8-838C-1E61BAFFA0C5}"/>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1" name="Right Triangle 1900">
            <a:extLst>
              <a:ext uri="{FF2B5EF4-FFF2-40B4-BE49-F238E27FC236}">
                <a16:creationId xmlns:a16="http://schemas.microsoft.com/office/drawing/2014/main" id="{8C5A9E46-8335-4A0D-A2D7-E2799BA36966}"/>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2" name="Right Triangle 1901">
            <a:extLst>
              <a:ext uri="{FF2B5EF4-FFF2-40B4-BE49-F238E27FC236}">
                <a16:creationId xmlns:a16="http://schemas.microsoft.com/office/drawing/2014/main" id="{4470B8DC-3790-4FAE-85D2-9FF2BD64A934}"/>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4" name="Right Triangle 1903">
            <a:extLst>
              <a:ext uri="{FF2B5EF4-FFF2-40B4-BE49-F238E27FC236}">
                <a16:creationId xmlns:a16="http://schemas.microsoft.com/office/drawing/2014/main" id="{65B4272E-5456-426A-A5DE-6493100A48EC}"/>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9" name="Right Triangle 1908">
            <a:extLst>
              <a:ext uri="{FF2B5EF4-FFF2-40B4-BE49-F238E27FC236}">
                <a16:creationId xmlns:a16="http://schemas.microsoft.com/office/drawing/2014/main" id="{5EE3B165-4273-4820-9E19-8102CA9E567A}"/>
              </a:ext>
            </a:extLst>
          </p:cNvPr>
          <p:cNvSpPr/>
          <p:nvPr/>
        </p:nvSpPr>
        <p:spPr bwMode="gray">
          <a:xfrm flipH="1" flipV="1">
            <a:off x="970564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0" name="Right Triangle 1909">
            <a:extLst>
              <a:ext uri="{FF2B5EF4-FFF2-40B4-BE49-F238E27FC236}">
                <a16:creationId xmlns:a16="http://schemas.microsoft.com/office/drawing/2014/main" id="{F1F9E406-4998-4025-8A7A-BFEB88E3BFE7}"/>
              </a:ext>
            </a:extLst>
          </p:cNvPr>
          <p:cNvSpPr/>
          <p:nvPr/>
        </p:nvSpPr>
        <p:spPr bwMode="gray">
          <a:xfrm rot="10800000" flipH="1" flipV="1">
            <a:off x="9705647"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2" name="Right Triangle 1911">
            <a:extLst>
              <a:ext uri="{FF2B5EF4-FFF2-40B4-BE49-F238E27FC236}">
                <a16:creationId xmlns:a16="http://schemas.microsoft.com/office/drawing/2014/main" id="{C18674EB-E4BE-4A58-AB79-6A9E06C3C4FF}"/>
              </a:ext>
            </a:extLst>
          </p:cNvPr>
          <p:cNvSpPr/>
          <p:nvPr/>
        </p:nvSpPr>
        <p:spPr bwMode="gray">
          <a:xfrm rot="10800000" flipH="1">
            <a:off x="9705646"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5" name="Right Triangle 1914">
            <a:extLst>
              <a:ext uri="{FF2B5EF4-FFF2-40B4-BE49-F238E27FC236}">
                <a16:creationId xmlns:a16="http://schemas.microsoft.com/office/drawing/2014/main" id="{6D5BE61D-BDBA-4391-99B9-65051A307B70}"/>
              </a:ext>
            </a:extLst>
          </p:cNvPr>
          <p:cNvSpPr/>
          <p:nvPr/>
        </p:nvSpPr>
        <p:spPr bwMode="gray">
          <a:xfrm flipH="1">
            <a:off x="9705646"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6" name="Right Triangle 1915">
            <a:extLst>
              <a:ext uri="{FF2B5EF4-FFF2-40B4-BE49-F238E27FC236}">
                <a16:creationId xmlns:a16="http://schemas.microsoft.com/office/drawing/2014/main" id="{05ED0F0E-8D28-4555-9217-CB6761C745B3}"/>
              </a:ext>
            </a:extLst>
          </p:cNvPr>
          <p:cNvSpPr/>
          <p:nvPr/>
        </p:nvSpPr>
        <p:spPr bwMode="gray">
          <a:xfrm rot="10800000" flipH="1">
            <a:off x="9705646"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9" name="Freeform: Shape 228">
            <a:extLst>
              <a:ext uri="{FF2B5EF4-FFF2-40B4-BE49-F238E27FC236}">
                <a16:creationId xmlns:a16="http://schemas.microsoft.com/office/drawing/2014/main" id="{AC5E1B3C-46B3-4CFA-9D39-CCA736118F51}"/>
              </a:ext>
            </a:extLst>
          </p:cNvPr>
          <p:cNvSpPr/>
          <p:nvPr/>
        </p:nvSpPr>
        <p:spPr bwMode="gray">
          <a:xfrm flipH="1">
            <a:off x="11648956" y="3880558"/>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8" name="Freeform: Shape 227">
            <a:extLst>
              <a:ext uri="{FF2B5EF4-FFF2-40B4-BE49-F238E27FC236}">
                <a16:creationId xmlns:a16="http://schemas.microsoft.com/office/drawing/2014/main" id="{19FA3AA0-F2EF-437E-ADCE-048194A33E72}"/>
              </a:ext>
            </a:extLst>
          </p:cNvPr>
          <p:cNvSpPr/>
          <p:nvPr/>
        </p:nvSpPr>
        <p:spPr bwMode="gray">
          <a:xfrm flipH="1">
            <a:off x="11651527" y="3881844"/>
            <a:ext cx="544918"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5" name="Freeform: Shape 224">
            <a:extLst>
              <a:ext uri="{FF2B5EF4-FFF2-40B4-BE49-F238E27FC236}">
                <a16:creationId xmlns:a16="http://schemas.microsoft.com/office/drawing/2014/main" id="{FDF9BFF8-7F41-48EA-A947-A6BBD48D6F33}"/>
              </a:ext>
            </a:extLst>
          </p:cNvPr>
          <p:cNvSpPr/>
          <p:nvPr/>
        </p:nvSpPr>
        <p:spPr bwMode="gray">
          <a:xfrm flipH="1">
            <a:off x="11648955" y="2365740"/>
            <a:ext cx="547490"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3" name="Freeform: Shape 222">
            <a:extLst>
              <a:ext uri="{FF2B5EF4-FFF2-40B4-BE49-F238E27FC236}">
                <a16:creationId xmlns:a16="http://schemas.microsoft.com/office/drawing/2014/main" id="{B0AC770F-5A24-4AA8-AF5E-FC8750033853}"/>
              </a:ext>
            </a:extLst>
          </p:cNvPr>
          <p:cNvSpPr/>
          <p:nvPr/>
        </p:nvSpPr>
        <p:spPr bwMode="gray">
          <a:xfrm flipH="1">
            <a:off x="11650241" y="3334354"/>
            <a:ext cx="546204"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2" name="Freeform: Shape 221">
            <a:extLst>
              <a:ext uri="{FF2B5EF4-FFF2-40B4-BE49-F238E27FC236}">
                <a16:creationId xmlns:a16="http://schemas.microsoft.com/office/drawing/2014/main" id="{DDD7B8D0-1B08-4A21-B557-E83E4BA75602}"/>
              </a:ext>
            </a:extLst>
          </p:cNvPr>
          <p:cNvSpPr/>
          <p:nvPr/>
        </p:nvSpPr>
        <p:spPr bwMode="gray">
          <a:xfrm flipH="1">
            <a:off x="11648956"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1" name="Freeform: Shape 220">
            <a:extLst>
              <a:ext uri="{FF2B5EF4-FFF2-40B4-BE49-F238E27FC236}">
                <a16:creationId xmlns:a16="http://schemas.microsoft.com/office/drawing/2014/main" id="{CB5A6C26-DA04-4828-AA42-EBCEF28748D0}"/>
              </a:ext>
            </a:extLst>
          </p:cNvPr>
          <p:cNvSpPr/>
          <p:nvPr/>
        </p:nvSpPr>
        <p:spPr bwMode="gray">
          <a:xfrm flipH="1">
            <a:off x="11648956" y="3881844"/>
            <a:ext cx="547489"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8" name="Freeform: Shape 217">
            <a:extLst>
              <a:ext uri="{FF2B5EF4-FFF2-40B4-BE49-F238E27FC236}">
                <a16:creationId xmlns:a16="http://schemas.microsoft.com/office/drawing/2014/main" id="{88159924-FDA3-448C-8010-DBEF3EB85746}"/>
              </a:ext>
            </a:extLst>
          </p:cNvPr>
          <p:cNvSpPr/>
          <p:nvPr userDrawn="1"/>
        </p:nvSpPr>
        <p:spPr bwMode="gray">
          <a:xfrm rot="10800000" flipH="1">
            <a:off x="11648956" y="3880557"/>
            <a:ext cx="2571" cy="1286"/>
          </a:xfrm>
          <a:custGeom>
            <a:avLst/>
            <a:gdLst>
              <a:gd name="connsiteX0" fmla="*/ 1285 w 2571"/>
              <a:gd name="connsiteY0" fmla="*/ 1286 h 1286"/>
              <a:gd name="connsiteX1" fmla="*/ 2571 w 2571"/>
              <a:gd name="connsiteY1" fmla="*/ 0 h 1286"/>
              <a:gd name="connsiteX2" fmla="*/ 0 w 2571"/>
              <a:gd name="connsiteY2" fmla="*/ 0 h 1286"/>
              <a:gd name="connsiteX3" fmla="*/ 0 w 2571"/>
              <a:gd name="connsiteY3" fmla="*/ 1 h 1286"/>
              <a:gd name="connsiteX4" fmla="*/ 1285 w 2571"/>
              <a:gd name="connsiteY4" fmla="*/ 1286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5" y="1286"/>
                </a:moveTo>
                <a:lnTo>
                  <a:pt x="2571" y="0"/>
                </a:lnTo>
                <a:lnTo>
                  <a:pt x="0" y="0"/>
                </a:lnTo>
                <a:lnTo>
                  <a:pt x="0" y="1"/>
                </a:lnTo>
                <a:lnTo>
                  <a:pt x="1285" y="1286"/>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7" name="Freeform: Shape 216">
            <a:extLst>
              <a:ext uri="{FF2B5EF4-FFF2-40B4-BE49-F238E27FC236}">
                <a16:creationId xmlns:a16="http://schemas.microsoft.com/office/drawing/2014/main" id="{969C33E1-B136-43CD-AE39-A5CBB8735844}"/>
              </a:ext>
            </a:extLst>
          </p:cNvPr>
          <p:cNvSpPr/>
          <p:nvPr userDrawn="1"/>
        </p:nvSpPr>
        <p:spPr bwMode="gray">
          <a:xfrm rot="10800000" flipH="1">
            <a:off x="11651526" y="3881843"/>
            <a:ext cx="543648" cy="543648"/>
          </a:xfrm>
          <a:custGeom>
            <a:avLst/>
            <a:gdLst>
              <a:gd name="connsiteX0" fmla="*/ 0 w 543648"/>
              <a:gd name="connsiteY0" fmla="*/ 543648 h 543648"/>
              <a:gd name="connsiteX1" fmla="*/ 543648 w 543648"/>
              <a:gd name="connsiteY1" fmla="*/ 543648 h 543648"/>
              <a:gd name="connsiteX2" fmla="*/ 543648 w 543648"/>
              <a:gd name="connsiteY2" fmla="*/ 0 h 543648"/>
              <a:gd name="connsiteX3" fmla="*/ 0 w 543648"/>
              <a:gd name="connsiteY3" fmla="*/ 543648 h 543648"/>
            </a:gdLst>
            <a:ahLst/>
            <a:cxnLst>
              <a:cxn ang="0">
                <a:pos x="connsiteX0" y="connsiteY0"/>
              </a:cxn>
              <a:cxn ang="0">
                <a:pos x="connsiteX1" y="connsiteY1"/>
              </a:cxn>
              <a:cxn ang="0">
                <a:pos x="connsiteX2" y="connsiteY2"/>
              </a:cxn>
              <a:cxn ang="0">
                <a:pos x="connsiteX3" y="connsiteY3"/>
              </a:cxn>
            </a:cxnLst>
            <a:rect l="l" t="t" r="r" b="b"/>
            <a:pathLst>
              <a:path w="543648" h="543648">
                <a:moveTo>
                  <a:pt x="0" y="543648"/>
                </a:moveTo>
                <a:lnTo>
                  <a:pt x="543648" y="543648"/>
                </a:lnTo>
                <a:lnTo>
                  <a:pt x="543648" y="0"/>
                </a:lnTo>
                <a:lnTo>
                  <a:pt x="0" y="543648"/>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4" name="Freeform: Shape 213">
            <a:extLst>
              <a:ext uri="{FF2B5EF4-FFF2-40B4-BE49-F238E27FC236}">
                <a16:creationId xmlns:a16="http://schemas.microsoft.com/office/drawing/2014/main" id="{C90144CD-CCF9-4EFE-84E7-014729DB2848}"/>
              </a:ext>
            </a:extLst>
          </p:cNvPr>
          <p:cNvSpPr/>
          <p:nvPr userDrawn="1"/>
        </p:nvSpPr>
        <p:spPr bwMode="gray">
          <a:xfrm rot="10800000" flipH="1">
            <a:off x="11648954" y="1942027"/>
            <a:ext cx="546220" cy="971203"/>
          </a:xfrm>
          <a:custGeom>
            <a:avLst/>
            <a:gdLst>
              <a:gd name="connsiteX0" fmla="*/ 0 w 546220"/>
              <a:gd name="connsiteY0" fmla="*/ 971203 h 971203"/>
              <a:gd name="connsiteX1" fmla="*/ 546220 w 546220"/>
              <a:gd name="connsiteY1" fmla="*/ 971203 h 971203"/>
              <a:gd name="connsiteX2" fmla="*/ 546220 w 546220"/>
              <a:gd name="connsiteY2" fmla="*/ 546220 h 971203"/>
              <a:gd name="connsiteX3" fmla="*/ 0 w 546220"/>
              <a:gd name="connsiteY3" fmla="*/ 0 h 971203"/>
              <a:gd name="connsiteX4" fmla="*/ 0 w 546220"/>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20" h="971203">
                <a:moveTo>
                  <a:pt x="0" y="971203"/>
                </a:moveTo>
                <a:lnTo>
                  <a:pt x="546220" y="971203"/>
                </a:lnTo>
                <a:lnTo>
                  <a:pt x="546220" y="54622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 name="Freeform: Shape 212">
            <a:extLst>
              <a:ext uri="{FF2B5EF4-FFF2-40B4-BE49-F238E27FC236}">
                <a16:creationId xmlns:a16="http://schemas.microsoft.com/office/drawing/2014/main" id="{4B31D812-5C48-4B80-8E11-C181C38366FA}"/>
              </a:ext>
            </a:extLst>
          </p:cNvPr>
          <p:cNvSpPr/>
          <p:nvPr userDrawn="1"/>
        </p:nvSpPr>
        <p:spPr bwMode="gray">
          <a:xfrm rot="10800000" flipH="1">
            <a:off x="11650240" y="3335623"/>
            <a:ext cx="544934" cy="546220"/>
          </a:xfrm>
          <a:custGeom>
            <a:avLst/>
            <a:gdLst>
              <a:gd name="connsiteX0" fmla="*/ 544934 w 544934"/>
              <a:gd name="connsiteY0" fmla="*/ 546220 h 546220"/>
              <a:gd name="connsiteX1" fmla="*/ 544934 w 544934"/>
              <a:gd name="connsiteY1" fmla="*/ 0 h 546220"/>
              <a:gd name="connsiteX2" fmla="*/ 1286 w 544934"/>
              <a:gd name="connsiteY2" fmla="*/ 0 h 546220"/>
              <a:gd name="connsiteX3" fmla="*/ 0 w 544934"/>
              <a:gd name="connsiteY3" fmla="*/ 1286 h 546220"/>
              <a:gd name="connsiteX4" fmla="*/ 544934 w 544934"/>
              <a:gd name="connsiteY4" fmla="*/ 546220 h 5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934" h="546220">
                <a:moveTo>
                  <a:pt x="544934" y="546220"/>
                </a:moveTo>
                <a:lnTo>
                  <a:pt x="544934" y="0"/>
                </a:lnTo>
                <a:lnTo>
                  <a:pt x="1286" y="0"/>
                </a:lnTo>
                <a:lnTo>
                  <a:pt x="0" y="1286"/>
                </a:lnTo>
                <a:lnTo>
                  <a:pt x="544934" y="54622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 name="Freeform: Shape 211">
            <a:extLst>
              <a:ext uri="{FF2B5EF4-FFF2-40B4-BE49-F238E27FC236}">
                <a16:creationId xmlns:a16="http://schemas.microsoft.com/office/drawing/2014/main" id="{A9F0B558-8DF2-447D-B052-3931855F11FC}"/>
              </a:ext>
            </a:extLst>
          </p:cNvPr>
          <p:cNvSpPr/>
          <p:nvPr userDrawn="1"/>
        </p:nvSpPr>
        <p:spPr bwMode="gray">
          <a:xfrm rot="10800000" flipH="1">
            <a:off x="11648956" y="3879272"/>
            <a:ext cx="1285" cy="2570"/>
          </a:xfrm>
          <a:custGeom>
            <a:avLst/>
            <a:gdLst>
              <a:gd name="connsiteX0" fmla="*/ 0 w 1285"/>
              <a:gd name="connsiteY0" fmla="*/ 2570 h 2570"/>
              <a:gd name="connsiteX1" fmla="*/ 1285 w 1285"/>
              <a:gd name="connsiteY1" fmla="*/ 1285 h 2570"/>
              <a:gd name="connsiteX2" fmla="*/ 0 w 1285"/>
              <a:gd name="connsiteY2" fmla="*/ 0 h 2570"/>
              <a:gd name="connsiteX3" fmla="*/ 0 w 1285"/>
              <a:gd name="connsiteY3" fmla="*/ 2570 h 2570"/>
            </a:gdLst>
            <a:ahLst/>
            <a:cxnLst>
              <a:cxn ang="0">
                <a:pos x="connsiteX0" y="connsiteY0"/>
              </a:cxn>
              <a:cxn ang="0">
                <a:pos x="connsiteX1" y="connsiteY1"/>
              </a:cxn>
              <a:cxn ang="0">
                <a:pos x="connsiteX2" y="connsiteY2"/>
              </a:cxn>
              <a:cxn ang="0">
                <a:pos x="connsiteX3" y="connsiteY3"/>
              </a:cxn>
            </a:cxnLst>
            <a:rect l="l" t="t" r="r" b="b"/>
            <a:pathLst>
              <a:path w="1285" h="2570">
                <a:moveTo>
                  <a:pt x="0" y="2570"/>
                </a:moveTo>
                <a:lnTo>
                  <a:pt x="1285" y="1285"/>
                </a:lnTo>
                <a:lnTo>
                  <a:pt x="0" y="0"/>
                </a:lnTo>
                <a:lnTo>
                  <a:pt x="0" y="257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 name="Freeform: Shape 210">
            <a:extLst>
              <a:ext uri="{FF2B5EF4-FFF2-40B4-BE49-F238E27FC236}">
                <a16:creationId xmlns:a16="http://schemas.microsoft.com/office/drawing/2014/main" id="{DCA9266A-3540-4755-B797-3A415AFFB846}"/>
              </a:ext>
            </a:extLst>
          </p:cNvPr>
          <p:cNvSpPr/>
          <p:nvPr userDrawn="1"/>
        </p:nvSpPr>
        <p:spPr bwMode="gray">
          <a:xfrm rot="10800000" flipH="1">
            <a:off x="11648956" y="3881843"/>
            <a:ext cx="546219" cy="968632"/>
          </a:xfrm>
          <a:custGeom>
            <a:avLst/>
            <a:gdLst>
              <a:gd name="connsiteX0" fmla="*/ 0 w 546219"/>
              <a:gd name="connsiteY0" fmla="*/ 968632 h 968632"/>
              <a:gd name="connsiteX1" fmla="*/ 2571 w 546219"/>
              <a:gd name="connsiteY1" fmla="*/ 968632 h 968632"/>
              <a:gd name="connsiteX2" fmla="*/ 546219 w 546219"/>
              <a:gd name="connsiteY2" fmla="*/ 424984 h 968632"/>
              <a:gd name="connsiteX3" fmla="*/ 546219 w 546219"/>
              <a:gd name="connsiteY3" fmla="*/ 0 h 968632"/>
              <a:gd name="connsiteX4" fmla="*/ 0 w 546219"/>
              <a:gd name="connsiteY4" fmla="*/ 0 h 968632"/>
              <a:gd name="connsiteX5" fmla="*/ 0 w 546219"/>
              <a:gd name="connsiteY5" fmla="*/ 968632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68632">
                <a:moveTo>
                  <a:pt x="0" y="968632"/>
                </a:moveTo>
                <a:lnTo>
                  <a:pt x="2571" y="968632"/>
                </a:lnTo>
                <a:lnTo>
                  <a:pt x="546219" y="424984"/>
                </a:lnTo>
                <a:lnTo>
                  <a:pt x="546219" y="0"/>
                </a:lnTo>
                <a:lnTo>
                  <a:pt x="0" y="0"/>
                </a:lnTo>
                <a:lnTo>
                  <a:pt x="0" y="968632"/>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29" name="Right Triangle 1928">
            <a:extLst>
              <a:ext uri="{FF2B5EF4-FFF2-40B4-BE49-F238E27FC236}">
                <a16:creationId xmlns:a16="http://schemas.microsoft.com/office/drawing/2014/main" id="{1A17EDC8-CE1B-4CD2-8335-693D7D36208D}"/>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0" name="Right Triangle 1929">
            <a:extLst>
              <a:ext uri="{FF2B5EF4-FFF2-40B4-BE49-F238E27FC236}">
                <a16:creationId xmlns:a16="http://schemas.microsoft.com/office/drawing/2014/main" id="{32211C5B-F93E-46B8-91F9-81B3CC430F4A}"/>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2" name="Right Triangle 1931">
            <a:extLst>
              <a:ext uri="{FF2B5EF4-FFF2-40B4-BE49-F238E27FC236}">
                <a16:creationId xmlns:a16="http://schemas.microsoft.com/office/drawing/2014/main" id="{C354B561-AC71-4339-9C52-AF1DD5D8E84E}"/>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3" name="Right Triangle 1932">
            <a:extLst>
              <a:ext uri="{FF2B5EF4-FFF2-40B4-BE49-F238E27FC236}">
                <a16:creationId xmlns:a16="http://schemas.microsoft.com/office/drawing/2014/main" id="{F5BEC7E4-9BF3-4726-9719-B4AD64A02B4E}"/>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5" name="Right Triangle 1934">
            <a:extLst>
              <a:ext uri="{FF2B5EF4-FFF2-40B4-BE49-F238E27FC236}">
                <a16:creationId xmlns:a16="http://schemas.microsoft.com/office/drawing/2014/main" id="{DE653FB1-2AF9-4CE6-A301-ED6C510FA426}"/>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6" name="Right Triangle 1935">
            <a:extLst>
              <a:ext uri="{FF2B5EF4-FFF2-40B4-BE49-F238E27FC236}">
                <a16:creationId xmlns:a16="http://schemas.microsoft.com/office/drawing/2014/main" id="{F1410CEB-F7C1-4F72-A067-D9EA57311881}"/>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0" name="Right Triangle 1939">
            <a:extLst>
              <a:ext uri="{FF2B5EF4-FFF2-40B4-BE49-F238E27FC236}">
                <a16:creationId xmlns:a16="http://schemas.microsoft.com/office/drawing/2014/main" id="{7D3E491A-0D22-4238-B3A1-3B24622C460F}"/>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1" name="Right Triangle 1940">
            <a:extLst>
              <a:ext uri="{FF2B5EF4-FFF2-40B4-BE49-F238E27FC236}">
                <a16:creationId xmlns:a16="http://schemas.microsoft.com/office/drawing/2014/main" id="{3375337F-16F5-42A7-9F6E-F6C29C0A1F13}"/>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4" name="Right Triangle 1943">
            <a:extLst>
              <a:ext uri="{FF2B5EF4-FFF2-40B4-BE49-F238E27FC236}">
                <a16:creationId xmlns:a16="http://schemas.microsoft.com/office/drawing/2014/main" id="{3BF4CE44-35C7-4950-9407-D01B1056BDA9}"/>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5" name="Right Triangle 1944">
            <a:extLst>
              <a:ext uri="{FF2B5EF4-FFF2-40B4-BE49-F238E27FC236}">
                <a16:creationId xmlns:a16="http://schemas.microsoft.com/office/drawing/2014/main" id="{88C4A149-5042-458D-861D-516DF9C62184}"/>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8" name="Right Triangle 1947">
            <a:extLst>
              <a:ext uri="{FF2B5EF4-FFF2-40B4-BE49-F238E27FC236}">
                <a16:creationId xmlns:a16="http://schemas.microsoft.com/office/drawing/2014/main" id="{B1E84913-8781-4BF2-A9B8-3F93C2ED5B44}"/>
              </a:ext>
            </a:extLst>
          </p:cNvPr>
          <p:cNvSpPr/>
          <p:nvPr/>
        </p:nvSpPr>
        <p:spPr bwMode="gray">
          <a:xfrm>
            <a:off x="4852550"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9" name="Right Triangle 1948">
            <a:extLst>
              <a:ext uri="{FF2B5EF4-FFF2-40B4-BE49-F238E27FC236}">
                <a16:creationId xmlns:a16="http://schemas.microsoft.com/office/drawing/2014/main" id="{92238CB4-814A-4247-9BA6-25C7C4F20C40}"/>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4" name="Right Triangle 1953">
            <a:extLst>
              <a:ext uri="{FF2B5EF4-FFF2-40B4-BE49-F238E27FC236}">
                <a16:creationId xmlns:a16="http://schemas.microsoft.com/office/drawing/2014/main" id="{F97D4B2A-624C-4F0B-A240-99FAF3ED0363}"/>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6" name="Right Triangle 1955">
            <a:extLst>
              <a:ext uri="{FF2B5EF4-FFF2-40B4-BE49-F238E27FC236}">
                <a16:creationId xmlns:a16="http://schemas.microsoft.com/office/drawing/2014/main" id="{08471D48-809B-47B7-ADF7-31302F343639}"/>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7" name="Right Triangle 1956">
            <a:extLst>
              <a:ext uri="{FF2B5EF4-FFF2-40B4-BE49-F238E27FC236}">
                <a16:creationId xmlns:a16="http://schemas.microsoft.com/office/drawing/2014/main" id="{5FBBD2AD-7E7A-4AF8-ADE7-5917EB76A144}"/>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9" name="Right Triangle 1958">
            <a:extLst>
              <a:ext uri="{FF2B5EF4-FFF2-40B4-BE49-F238E27FC236}">
                <a16:creationId xmlns:a16="http://schemas.microsoft.com/office/drawing/2014/main" id="{221563F9-8BA0-454A-A09A-8E732A94465F}"/>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0" name="Right Triangle 1959">
            <a:extLst>
              <a:ext uri="{FF2B5EF4-FFF2-40B4-BE49-F238E27FC236}">
                <a16:creationId xmlns:a16="http://schemas.microsoft.com/office/drawing/2014/main" id="{8F694D62-B3D5-45BE-8E68-322292921C60}"/>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695" name="Rectangle 1694">
            <a:extLst>
              <a:ext uri="{FF2B5EF4-FFF2-40B4-BE49-F238E27FC236}">
                <a16:creationId xmlns:a16="http://schemas.microsoft.com/office/drawing/2014/main" id="{CF0B000B-1602-4E1A-8914-3360980A796A}"/>
              </a:ext>
            </a:extLst>
          </p:cNvPr>
          <p:cNvSpPr/>
          <p:nvPr/>
        </p:nvSpPr>
        <p:spPr bwMode="gray">
          <a:xfrm>
            <a:off x="2907" y="1942027"/>
            <a:ext cx="4849643" cy="2908450"/>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1698" name="Right Triangle 1697">
            <a:extLst>
              <a:ext uri="{FF2B5EF4-FFF2-40B4-BE49-F238E27FC236}">
                <a16:creationId xmlns:a16="http://schemas.microsoft.com/office/drawing/2014/main" id="{8A967AB6-1A35-4BA9-B02C-1987FF6DF036}"/>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1" name="Right Triangle 1700">
            <a:extLst>
              <a:ext uri="{FF2B5EF4-FFF2-40B4-BE49-F238E27FC236}">
                <a16:creationId xmlns:a16="http://schemas.microsoft.com/office/drawing/2014/main" id="{65BEB17A-3527-47DA-B83A-44D0DE236CCA}"/>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3" name="Right Triangle 1702">
            <a:extLst>
              <a:ext uri="{FF2B5EF4-FFF2-40B4-BE49-F238E27FC236}">
                <a16:creationId xmlns:a16="http://schemas.microsoft.com/office/drawing/2014/main" id="{075412DE-7A4B-4274-B4F3-F3723B393212}"/>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4" name="Right Triangle 1703">
            <a:extLst>
              <a:ext uri="{FF2B5EF4-FFF2-40B4-BE49-F238E27FC236}">
                <a16:creationId xmlns:a16="http://schemas.microsoft.com/office/drawing/2014/main" id="{94D95818-DDBE-4E10-B3B5-517E8DB9AD54}"/>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8" name="Right Triangle 1707">
            <a:extLst>
              <a:ext uri="{FF2B5EF4-FFF2-40B4-BE49-F238E27FC236}">
                <a16:creationId xmlns:a16="http://schemas.microsoft.com/office/drawing/2014/main" id="{B48F1ECF-5DCA-4DD5-ABA6-B080228C92B6}"/>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9" name="Right Triangle 1708">
            <a:extLst>
              <a:ext uri="{FF2B5EF4-FFF2-40B4-BE49-F238E27FC236}">
                <a16:creationId xmlns:a16="http://schemas.microsoft.com/office/drawing/2014/main" id="{5C85BD51-83F7-4323-B529-4720D347A7F1}"/>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1" name="Right Triangle 1710">
            <a:extLst>
              <a:ext uri="{FF2B5EF4-FFF2-40B4-BE49-F238E27FC236}">
                <a16:creationId xmlns:a16="http://schemas.microsoft.com/office/drawing/2014/main" id="{8F90C316-3E5C-4804-9F3A-269CB3F78CC7}"/>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2" name="Right Triangle 1711">
            <a:extLst>
              <a:ext uri="{FF2B5EF4-FFF2-40B4-BE49-F238E27FC236}">
                <a16:creationId xmlns:a16="http://schemas.microsoft.com/office/drawing/2014/main" id="{AD24879C-6330-40AC-B990-9E00C001F11C}"/>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5" name="Right Triangle 1714">
            <a:extLst>
              <a:ext uri="{FF2B5EF4-FFF2-40B4-BE49-F238E27FC236}">
                <a16:creationId xmlns:a16="http://schemas.microsoft.com/office/drawing/2014/main" id="{B3C2894D-717C-4C61-9CF6-EAA63EBFD4F8}"/>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6" name="Right Triangle 1715">
            <a:extLst>
              <a:ext uri="{FF2B5EF4-FFF2-40B4-BE49-F238E27FC236}">
                <a16:creationId xmlns:a16="http://schemas.microsoft.com/office/drawing/2014/main" id="{F9464778-02DF-4573-9DBF-1E10BCA9673E}"/>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1" name="Right Triangle 1720">
            <a:extLst>
              <a:ext uri="{FF2B5EF4-FFF2-40B4-BE49-F238E27FC236}">
                <a16:creationId xmlns:a16="http://schemas.microsoft.com/office/drawing/2014/main" id="{C7EA8E37-7EEC-4358-8695-4EC9D0C5BA34}"/>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4" name="Right Triangle 1723">
            <a:extLst>
              <a:ext uri="{FF2B5EF4-FFF2-40B4-BE49-F238E27FC236}">
                <a16:creationId xmlns:a16="http://schemas.microsoft.com/office/drawing/2014/main" id="{60949105-9A34-4BC1-9978-C6B2FFBF0256}"/>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5" name="Right Triangle 1724">
            <a:extLst>
              <a:ext uri="{FF2B5EF4-FFF2-40B4-BE49-F238E27FC236}">
                <a16:creationId xmlns:a16="http://schemas.microsoft.com/office/drawing/2014/main" id="{547950FC-DFEB-4A82-9A35-B44D1EE3CE1D}"/>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7" name="Right Triangle 1726">
            <a:extLst>
              <a:ext uri="{FF2B5EF4-FFF2-40B4-BE49-F238E27FC236}">
                <a16:creationId xmlns:a16="http://schemas.microsoft.com/office/drawing/2014/main" id="{5A9B53D1-7AD2-4A7F-B91E-BCC2DC20EA4F}"/>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1" name="Right Triangle 1730">
            <a:extLst>
              <a:ext uri="{FF2B5EF4-FFF2-40B4-BE49-F238E27FC236}">
                <a16:creationId xmlns:a16="http://schemas.microsoft.com/office/drawing/2014/main" id="{01CD94E0-0488-4EC6-A6F3-ADBE8B1F213B}"/>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2" name="Right Triangle 1731">
            <a:extLst>
              <a:ext uri="{FF2B5EF4-FFF2-40B4-BE49-F238E27FC236}">
                <a16:creationId xmlns:a16="http://schemas.microsoft.com/office/drawing/2014/main" id="{BFC1ADAC-57C0-402C-9D6C-09B69D1036E0}"/>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5" name="Right Triangle 1734">
            <a:extLst>
              <a:ext uri="{FF2B5EF4-FFF2-40B4-BE49-F238E27FC236}">
                <a16:creationId xmlns:a16="http://schemas.microsoft.com/office/drawing/2014/main" id="{62E7957D-308B-4C70-BC13-C5ECACED85B2}"/>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6" name="Right Triangle 1735">
            <a:extLst>
              <a:ext uri="{FF2B5EF4-FFF2-40B4-BE49-F238E27FC236}">
                <a16:creationId xmlns:a16="http://schemas.microsoft.com/office/drawing/2014/main" id="{616EC3B2-7AE3-4B29-9B6F-09EC1F376CD5}"/>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9" name="Right Triangle 1738">
            <a:extLst>
              <a:ext uri="{FF2B5EF4-FFF2-40B4-BE49-F238E27FC236}">
                <a16:creationId xmlns:a16="http://schemas.microsoft.com/office/drawing/2014/main" id="{B314C31D-AEF2-4F11-9551-DBA6BB14A6F0}"/>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0" name="Right Triangle 1739">
            <a:extLst>
              <a:ext uri="{FF2B5EF4-FFF2-40B4-BE49-F238E27FC236}">
                <a16:creationId xmlns:a16="http://schemas.microsoft.com/office/drawing/2014/main" id="{62D194F1-0E45-4236-BB06-134026EFBB07}"/>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5" name="Right Triangle 1744">
            <a:extLst>
              <a:ext uri="{FF2B5EF4-FFF2-40B4-BE49-F238E27FC236}">
                <a16:creationId xmlns:a16="http://schemas.microsoft.com/office/drawing/2014/main" id="{FEC0DCDF-2BB5-4C71-B14B-D27E85DF2037}"/>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7" name="Right Triangle 1746">
            <a:extLst>
              <a:ext uri="{FF2B5EF4-FFF2-40B4-BE49-F238E27FC236}">
                <a16:creationId xmlns:a16="http://schemas.microsoft.com/office/drawing/2014/main" id="{123E3930-5F73-4D7E-9814-DB1AB9CAFE29}"/>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8" name="Right Triangle 1747">
            <a:extLst>
              <a:ext uri="{FF2B5EF4-FFF2-40B4-BE49-F238E27FC236}">
                <a16:creationId xmlns:a16="http://schemas.microsoft.com/office/drawing/2014/main" id="{25BBDDF8-B4A2-44F5-9832-686BBCDD8A8A}"/>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0" name="Right Triangle 1749">
            <a:extLst>
              <a:ext uri="{FF2B5EF4-FFF2-40B4-BE49-F238E27FC236}">
                <a16:creationId xmlns:a16="http://schemas.microsoft.com/office/drawing/2014/main" id="{189C5DF1-553A-43D6-B22E-1A2D2577EBF7}"/>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1" name="Right Triangle 1750">
            <a:extLst>
              <a:ext uri="{FF2B5EF4-FFF2-40B4-BE49-F238E27FC236}">
                <a16:creationId xmlns:a16="http://schemas.microsoft.com/office/drawing/2014/main" id="{B9253246-D884-404B-86EE-1D175BF07061}"/>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6" name="Right Triangle 1755">
            <a:extLst>
              <a:ext uri="{FF2B5EF4-FFF2-40B4-BE49-F238E27FC236}">
                <a16:creationId xmlns:a16="http://schemas.microsoft.com/office/drawing/2014/main" id="{F6B5048F-B969-40B2-A297-03F167D9C592}"/>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9" name="Right Triangle 1758">
            <a:extLst>
              <a:ext uri="{FF2B5EF4-FFF2-40B4-BE49-F238E27FC236}">
                <a16:creationId xmlns:a16="http://schemas.microsoft.com/office/drawing/2014/main" id="{76B68CF3-797A-4A0F-95DD-AA15E03B2A61}"/>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1" name="Right Triangle 1760">
            <a:extLst>
              <a:ext uri="{FF2B5EF4-FFF2-40B4-BE49-F238E27FC236}">
                <a16:creationId xmlns:a16="http://schemas.microsoft.com/office/drawing/2014/main" id="{17359F58-764B-474C-9743-FFAFD928E08E}"/>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2" name="Right Triangle 1761">
            <a:extLst>
              <a:ext uri="{FF2B5EF4-FFF2-40B4-BE49-F238E27FC236}">
                <a16:creationId xmlns:a16="http://schemas.microsoft.com/office/drawing/2014/main" id="{E5066427-10CE-44BA-925E-99D54F680A6A}"/>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6" name="Right Triangle 1765">
            <a:extLst>
              <a:ext uri="{FF2B5EF4-FFF2-40B4-BE49-F238E27FC236}">
                <a16:creationId xmlns:a16="http://schemas.microsoft.com/office/drawing/2014/main" id="{6E03E546-B9E5-4113-896A-6831698A37F0}"/>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7" name="Right Triangle 1766">
            <a:extLst>
              <a:ext uri="{FF2B5EF4-FFF2-40B4-BE49-F238E27FC236}">
                <a16:creationId xmlns:a16="http://schemas.microsoft.com/office/drawing/2014/main" id="{857595F5-5247-4EA2-BF3C-80539311BD58}"/>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9" name="Right Triangle 1768">
            <a:extLst>
              <a:ext uri="{FF2B5EF4-FFF2-40B4-BE49-F238E27FC236}">
                <a16:creationId xmlns:a16="http://schemas.microsoft.com/office/drawing/2014/main" id="{D0280349-4488-4EE2-BF79-03EF7DFA60FF}"/>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0" name="Right Triangle 1769">
            <a:extLst>
              <a:ext uri="{FF2B5EF4-FFF2-40B4-BE49-F238E27FC236}">
                <a16:creationId xmlns:a16="http://schemas.microsoft.com/office/drawing/2014/main" id="{AA2239CF-E830-4D23-9B25-93D76A21A76C}"/>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3" name="Right Triangle 1772">
            <a:extLst>
              <a:ext uri="{FF2B5EF4-FFF2-40B4-BE49-F238E27FC236}">
                <a16:creationId xmlns:a16="http://schemas.microsoft.com/office/drawing/2014/main" id="{54587AE8-6E60-4E6A-BDB9-B4DFEAA2CE63}"/>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4" name="Right Triangle 1773">
            <a:extLst>
              <a:ext uri="{FF2B5EF4-FFF2-40B4-BE49-F238E27FC236}">
                <a16:creationId xmlns:a16="http://schemas.microsoft.com/office/drawing/2014/main" id="{7A64C8D6-AB8C-4C78-B679-F2D9C7D220DF}"/>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9" name="Right Triangle 1778">
            <a:extLst>
              <a:ext uri="{FF2B5EF4-FFF2-40B4-BE49-F238E27FC236}">
                <a16:creationId xmlns:a16="http://schemas.microsoft.com/office/drawing/2014/main" id="{1DDB0F26-2BB2-4866-B074-B5CD76C31B11}"/>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2" name="Right Triangle 1781">
            <a:extLst>
              <a:ext uri="{FF2B5EF4-FFF2-40B4-BE49-F238E27FC236}">
                <a16:creationId xmlns:a16="http://schemas.microsoft.com/office/drawing/2014/main" id="{769AE132-48C2-4C5A-A5F7-A1ECCB830BC1}"/>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3" name="Right Triangle 1782">
            <a:extLst>
              <a:ext uri="{FF2B5EF4-FFF2-40B4-BE49-F238E27FC236}">
                <a16:creationId xmlns:a16="http://schemas.microsoft.com/office/drawing/2014/main" id="{CD537BA1-4CA8-4802-B442-3A497050A77A}"/>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5" name="Right Triangle 1784">
            <a:extLst>
              <a:ext uri="{FF2B5EF4-FFF2-40B4-BE49-F238E27FC236}">
                <a16:creationId xmlns:a16="http://schemas.microsoft.com/office/drawing/2014/main" id="{74BBC111-0FCB-447D-8BCE-12D6000929AE}"/>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9" name="Right Triangle 1788">
            <a:extLst>
              <a:ext uri="{FF2B5EF4-FFF2-40B4-BE49-F238E27FC236}">
                <a16:creationId xmlns:a16="http://schemas.microsoft.com/office/drawing/2014/main" id="{9272D289-2481-49BF-A088-FEB0557CD47D}"/>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0" name="Right Triangle 1789">
            <a:extLst>
              <a:ext uri="{FF2B5EF4-FFF2-40B4-BE49-F238E27FC236}">
                <a16:creationId xmlns:a16="http://schemas.microsoft.com/office/drawing/2014/main" id="{CCCBAA00-6234-4A70-A692-0288C1ECF2BB}"/>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3" name="Right Triangle 1792">
            <a:extLst>
              <a:ext uri="{FF2B5EF4-FFF2-40B4-BE49-F238E27FC236}">
                <a16:creationId xmlns:a16="http://schemas.microsoft.com/office/drawing/2014/main" id="{4B53498C-718F-44DF-A1DD-ECB0BEB66161}"/>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4" name="Right Triangle 1793">
            <a:extLst>
              <a:ext uri="{FF2B5EF4-FFF2-40B4-BE49-F238E27FC236}">
                <a16:creationId xmlns:a16="http://schemas.microsoft.com/office/drawing/2014/main" id="{05BFCB8C-A4F7-4FD5-BA47-6742D02B0A60}"/>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7" name="Right Triangle 1796">
            <a:extLst>
              <a:ext uri="{FF2B5EF4-FFF2-40B4-BE49-F238E27FC236}">
                <a16:creationId xmlns:a16="http://schemas.microsoft.com/office/drawing/2014/main" id="{5ABB911E-D696-46CD-B6F0-1A0F6209E670}"/>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8" name="Right Triangle 1797">
            <a:extLst>
              <a:ext uri="{FF2B5EF4-FFF2-40B4-BE49-F238E27FC236}">
                <a16:creationId xmlns:a16="http://schemas.microsoft.com/office/drawing/2014/main" id="{6F7C8AB5-8662-4AAB-A64E-398621F0E4BD}"/>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3" name="Right Triangle 1802">
            <a:extLst>
              <a:ext uri="{FF2B5EF4-FFF2-40B4-BE49-F238E27FC236}">
                <a16:creationId xmlns:a16="http://schemas.microsoft.com/office/drawing/2014/main" id="{2196AC91-ACFA-45CA-B6F6-B55CAA9F13D2}"/>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5" name="Right Triangle 1804">
            <a:extLst>
              <a:ext uri="{FF2B5EF4-FFF2-40B4-BE49-F238E27FC236}">
                <a16:creationId xmlns:a16="http://schemas.microsoft.com/office/drawing/2014/main" id="{0EA1030F-14D9-4065-889D-D32C1B06D477}"/>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6" name="Right Triangle 1805">
            <a:extLst>
              <a:ext uri="{FF2B5EF4-FFF2-40B4-BE49-F238E27FC236}">
                <a16:creationId xmlns:a16="http://schemas.microsoft.com/office/drawing/2014/main" id="{AA7759EC-0A95-4E14-BEE5-61F2802E9716}"/>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8" name="Right Triangle 1807">
            <a:extLst>
              <a:ext uri="{FF2B5EF4-FFF2-40B4-BE49-F238E27FC236}">
                <a16:creationId xmlns:a16="http://schemas.microsoft.com/office/drawing/2014/main" id="{6A847B2E-2A07-49FF-80A4-73F61376E159}"/>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9" name="Right Triangle 1808">
            <a:extLst>
              <a:ext uri="{FF2B5EF4-FFF2-40B4-BE49-F238E27FC236}">
                <a16:creationId xmlns:a16="http://schemas.microsoft.com/office/drawing/2014/main" id="{F58CE748-ED9C-4BC9-868D-E1CACBCE7C84}"/>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4" name="Right Triangle 1813">
            <a:extLst>
              <a:ext uri="{FF2B5EF4-FFF2-40B4-BE49-F238E27FC236}">
                <a16:creationId xmlns:a16="http://schemas.microsoft.com/office/drawing/2014/main" id="{E477FBCB-466D-4F31-8562-57F64A3CF561}"/>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7" name="Right Triangle 1816">
            <a:extLst>
              <a:ext uri="{FF2B5EF4-FFF2-40B4-BE49-F238E27FC236}">
                <a16:creationId xmlns:a16="http://schemas.microsoft.com/office/drawing/2014/main" id="{1C347526-CD04-4D27-A45C-FC13ABF7297F}"/>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9" name="Right Triangle 1818">
            <a:extLst>
              <a:ext uri="{FF2B5EF4-FFF2-40B4-BE49-F238E27FC236}">
                <a16:creationId xmlns:a16="http://schemas.microsoft.com/office/drawing/2014/main" id="{3E34EE62-2627-4989-A340-195113F98F1E}"/>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0" name="Right Triangle 1819">
            <a:extLst>
              <a:ext uri="{FF2B5EF4-FFF2-40B4-BE49-F238E27FC236}">
                <a16:creationId xmlns:a16="http://schemas.microsoft.com/office/drawing/2014/main" id="{49A9EB19-5852-48C0-A427-0FD3D711FE41}"/>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4" name="Right Triangle 1823">
            <a:extLst>
              <a:ext uri="{FF2B5EF4-FFF2-40B4-BE49-F238E27FC236}">
                <a16:creationId xmlns:a16="http://schemas.microsoft.com/office/drawing/2014/main" id="{28898E91-1ED3-42A0-A2C1-BB23FFB24050}"/>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5" name="Right Triangle 1824">
            <a:extLst>
              <a:ext uri="{FF2B5EF4-FFF2-40B4-BE49-F238E27FC236}">
                <a16:creationId xmlns:a16="http://schemas.microsoft.com/office/drawing/2014/main" id="{A7550308-52CC-43E1-B8CC-6AE4F6FF95E0}"/>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7" name="Right Triangle 1826">
            <a:extLst>
              <a:ext uri="{FF2B5EF4-FFF2-40B4-BE49-F238E27FC236}">
                <a16:creationId xmlns:a16="http://schemas.microsoft.com/office/drawing/2014/main" id="{0353330B-30EB-46DF-9B4F-7A6AA0264442}"/>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8" name="Right Triangle 1827">
            <a:extLst>
              <a:ext uri="{FF2B5EF4-FFF2-40B4-BE49-F238E27FC236}">
                <a16:creationId xmlns:a16="http://schemas.microsoft.com/office/drawing/2014/main" id="{09E28E81-F125-4284-B17D-9A680EBE8906}"/>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1" name="Right Triangle 1830">
            <a:extLst>
              <a:ext uri="{FF2B5EF4-FFF2-40B4-BE49-F238E27FC236}">
                <a16:creationId xmlns:a16="http://schemas.microsoft.com/office/drawing/2014/main" id="{3F75B7BC-3AD6-4936-B7CE-2519174560A1}"/>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2" name="Right Triangle 1831">
            <a:extLst>
              <a:ext uri="{FF2B5EF4-FFF2-40B4-BE49-F238E27FC236}">
                <a16:creationId xmlns:a16="http://schemas.microsoft.com/office/drawing/2014/main" id="{F6B6B5CD-DBDE-4AEE-A959-B6BBC8C2B835}"/>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7" name="Right Triangle 1836">
            <a:extLst>
              <a:ext uri="{FF2B5EF4-FFF2-40B4-BE49-F238E27FC236}">
                <a16:creationId xmlns:a16="http://schemas.microsoft.com/office/drawing/2014/main" id="{4C4ECD62-C229-489A-A9D9-380EC6BFF49A}"/>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0" name="Right Triangle 1839">
            <a:extLst>
              <a:ext uri="{FF2B5EF4-FFF2-40B4-BE49-F238E27FC236}">
                <a16:creationId xmlns:a16="http://schemas.microsoft.com/office/drawing/2014/main" id="{C153F69D-3070-4E4F-B8FA-62E794D13CA1}"/>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1" name="Right Triangle 1840">
            <a:extLst>
              <a:ext uri="{FF2B5EF4-FFF2-40B4-BE49-F238E27FC236}">
                <a16:creationId xmlns:a16="http://schemas.microsoft.com/office/drawing/2014/main" id="{4770A06A-4476-4777-99C2-987A7E700221}"/>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3" name="Right Triangle 1842">
            <a:extLst>
              <a:ext uri="{FF2B5EF4-FFF2-40B4-BE49-F238E27FC236}">
                <a16:creationId xmlns:a16="http://schemas.microsoft.com/office/drawing/2014/main" id="{31AC4ACE-2ABE-4436-BFBC-4F2D6149FB78}"/>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7" name="Right Triangle 1846">
            <a:extLst>
              <a:ext uri="{FF2B5EF4-FFF2-40B4-BE49-F238E27FC236}">
                <a16:creationId xmlns:a16="http://schemas.microsoft.com/office/drawing/2014/main" id="{DF6615A2-64EC-40E6-8C46-1DA3817358AD}"/>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8" name="Right Triangle 1847">
            <a:extLst>
              <a:ext uri="{FF2B5EF4-FFF2-40B4-BE49-F238E27FC236}">
                <a16:creationId xmlns:a16="http://schemas.microsoft.com/office/drawing/2014/main" id="{3F74D7BB-A56E-4A89-88EC-9E54C34744FB}"/>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1" name="Right Triangle 1850">
            <a:extLst>
              <a:ext uri="{FF2B5EF4-FFF2-40B4-BE49-F238E27FC236}">
                <a16:creationId xmlns:a16="http://schemas.microsoft.com/office/drawing/2014/main" id="{D336D7EF-74BF-4C94-BE6B-3C40CBD0DCAC}"/>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2" name="Right Triangle 1851">
            <a:extLst>
              <a:ext uri="{FF2B5EF4-FFF2-40B4-BE49-F238E27FC236}">
                <a16:creationId xmlns:a16="http://schemas.microsoft.com/office/drawing/2014/main" id="{C9C99909-ECDA-4007-8D75-3521B3AB030C}"/>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5" name="Right Triangle 1854">
            <a:extLst>
              <a:ext uri="{FF2B5EF4-FFF2-40B4-BE49-F238E27FC236}">
                <a16:creationId xmlns:a16="http://schemas.microsoft.com/office/drawing/2014/main" id="{BCF48B1C-9DED-4215-8AA1-4E622E02FC72}"/>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6" name="Right Triangle 1855">
            <a:extLst>
              <a:ext uri="{FF2B5EF4-FFF2-40B4-BE49-F238E27FC236}">
                <a16:creationId xmlns:a16="http://schemas.microsoft.com/office/drawing/2014/main" id="{ED34EB74-8C15-4F6A-AC98-3FEE23A7F800}"/>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1" name="Right Triangle 1860">
            <a:extLst>
              <a:ext uri="{FF2B5EF4-FFF2-40B4-BE49-F238E27FC236}">
                <a16:creationId xmlns:a16="http://schemas.microsoft.com/office/drawing/2014/main" id="{A3A204C7-DCA3-4BC9-ACE9-3B7D8A3BB3D3}"/>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3" name="Right Triangle 1862">
            <a:extLst>
              <a:ext uri="{FF2B5EF4-FFF2-40B4-BE49-F238E27FC236}">
                <a16:creationId xmlns:a16="http://schemas.microsoft.com/office/drawing/2014/main" id="{005A5E7F-2B5F-453A-BEB8-7F45F12D0CE3}"/>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4" name="Right Triangle 1863">
            <a:extLst>
              <a:ext uri="{FF2B5EF4-FFF2-40B4-BE49-F238E27FC236}">
                <a16:creationId xmlns:a16="http://schemas.microsoft.com/office/drawing/2014/main" id="{1D696492-69DB-402B-917E-B527EC4C2B11}"/>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6" name="Right Triangle 1865">
            <a:extLst>
              <a:ext uri="{FF2B5EF4-FFF2-40B4-BE49-F238E27FC236}">
                <a16:creationId xmlns:a16="http://schemas.microsoft.com/office/drawing/2014/main" id="{779C7A08-C796-4171-B04E-83BA761A3078}"/>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7" name="Right Triangle 1866">
            <a:extLst>
              <a:ext uri="{FF2B5EF4-FFF2-40B4-BE49-F238E27FC236}">
                <a16:creationId xmlns:a16="http://schemas.microsoft.com/office/drawing/2014/main" id="{05EADE92-E526-4245-9D6E-0E14B9ECE8D7}"/>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userDrawn="1">
            <p:ph type="body" sz="quarter" idx="12"/>
          </p:nvPr>
        </p:nvSpPr>
        <p:spPr>
          <a:xfrm>
            <a:off x="849086" y="2633056"/>
            <a:ext cx="5244771"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1502" name="Freeform: Shape 1501">
            <a:extLst>
              <a:ext uri="{FF2B5EF4-FFF2-40B4-BE49-F238E27FC236}">
                <a16:creationId xmlns:a16="http://schemas.microsoft.com/office/drawing/2014/main" id="{5571DF59-3072-4F42-8F36-292FD20A6C4B}"/>
              </a:ext>
            </a:extLst>
          </p:cNvPr>
          <p:cNvSpPr/>
          <p:nvPr userDrawn="1"/>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418022" y="1515533"/>
            <a:ext cx="3735912" cy="3735912"/>
          </a:xfrm>
          <a:prstGeom prst="ellipse">
            <a:avLst/>
          </a:prstGeom>
          <a:gradFill flip="none" rotWithShape="1">
            <a:gsLst>
              <a:gs pos="50000">
                <a:schemeClr val="accent1">
                  <a:lumMod val="95000"/>
                </a:schemeClr>
              </a:gs>
              <a:gs pos="50000">
                <a:schemeClr val="accent1">
                  <a:shade val="94000"/>
                  <a:satMod val="135000"/>
                </a:schemeClr>
              </a:gs>
            </a:gsLst>
            <a:lin ang="16200000" scaled="0"/>
            <a:tileRect/>
          </a:gra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207" name="TextBox 206">
            <a:extLst>
              <a:ext uri="{FF2B5EF4-FFF2-40B4-BE49-F238E27FC236}">
                <a16:creationId xmlns:a16="http://schemas.microsoft.com/office/drawing/2014/main" id="{9A4C1EDA-607F-4088-87AA-A9D396F1406D}"/>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340800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ig Statement with Photo">
    <p:spTree>
      <p:nvGrpSpPr>
        <p:cNvPr id="1" name=""/>
        <p:cNvGrpSpPr/>
        <p:nvPr/>
      </p:nvGrpSpPr>
      <p:grpSpPr>
        <a:xfrm>
          <a:off x="0" y="0"/>
          <a:ext cx="0" cy="0"/>
          <a:chOff x="0" y="0"/>
          <a:chExt cx="0" cy="0"/>
        </a:xfrm>
      </p:grpSpPr>
      <p:sp>
        <p:nvSpPr>
          <p:cNvPr id="1013" name="Rectangle 1012">
            <a:extLst>
              <a:ext uri="{FF2B5EF4-FFF2-40B4-BE49-F238E27FC236}">
                <a16:creationId xmlns:a16="http://schemas.microsoft.com/office/drawing/2014/main" id="{CD0EF2AC-219D-4624-9351-1D5E5D8F2D84}"/>
              </a:ext>
            </a:extLst>
          </p:cNvPr>
          <p:cNvSpPr/>
          <p:nvPr userDrawn="1"/>
        </p:nvSpPr>
        <p:spPr bwMode="gray">
          <a:xfrm>
            <a:off x="4846201" y="-27162"/>
            <a:ext cx="7374601"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grpSp>
        <p:nvGrpSpPr>
          <p:cNvPr id="2" name="Group 1">
            <a:extLst>
              <a:ext uri="{FF2B5EF4-FFF2-40B4-BE49-F238E27FC236}">
                <a16:creationId xmlns:a16="http://schemas.microsoft.com/office/drawing/2014/main" id="{09D52D90-4743-4C8E-B735-6D8B5B4E4C0A}"/>
              </a:ext>
            </a:extLst>
          </p:cNvPr>
          <p:cNvGrpSpPr/>
          <p:nvPr userDrawn="1"/>
        </p:nvGrpSpPr>
        <p:grpSpPr bwMode="gray">
          <a:xfrm>
            <a:off x="4846200" y="-27163"/>
            <a:ext cx="1939364" cy="6793721"/>
            <a:chOff x="4846200" y="-27163"/>
            <a:chExt cx="1939364" cy="6793721"/>
          </a:xfrm>
        </p:grpSpPr>
        <p:sp>
          <p:nvSpPr>
            <p:cNvPr id="1370" name="Right Triangle 1369">
              <a:extLst>
                <a:ext uri="{FF2B5EF4-FFF2-40B4-BE49-F238E27FC236}">
                  <a16:creationId xmlns:a16="http://schemas.microsoft.com/office/drawing/2014/main" id="{3599C934-5751-456B-838E-0C52C6AAB5C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1" name="Right Triangle 1370">
              <a:extLst>
                <a:ext uri="{FF2B5EF4-FFF2-40B4-BE49-F238E27FC236}">
                  <a16:creationId xmlns:a16="http://schemas.microsoft.com/office/drawing/2014/main" id="{85C5404B-3B4A-42F9-957C-83A6A9F34C7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2" name="Right Triangle 1371">
              <a:extLst>
                <a:ext uri="{FF2B5EF4-FFF2-40B4-BE49-F238E27FC236}">
                  <a16:creationId xmlns:a16="http://schemas.microsoft.com/office/drawing/2014/main" id="{A7DA179D-62EA-437C-99FF-8EEC8EC1A7B4}"/>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3" name="Right Triangle 1372">
              <a:extLst>
                <a:ext uri="{FF2B5EF4-FFF2-40B4-BE49-F238E27FC236}">
                  <a16:creationId xmlns:a16="http://schemas.microsoft.com/office/drawing/2014/main" id="{00F31AEB-95C8-4C39-A5B1-ED3C4B9C5C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4" name="Right Triangle 1373">
              <a:extLst>
                <a:ext uri="{FF2B5EF4-FFF2-40B4-BE49-F238E27FC236}">
                  <a16:creationId xmlns:a16="http://schemas.microsoft.com/office/drawing/2014/main" id="{974DB0DE-7B2D-4294-B6F2-C4D42DD78D24}"/>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5" name="Right Triangle 1374">
              <a:extLst>
                <a:ext uri="{FF2B5EF4-FFF2-40B4-BE49-F238E27FC236}">
                  <a16:creationId xmlns:a16="http://schemas.microsoft.com/office/drawing/2014/main" id="{388AACE6-BE8F-41EA-91AE-02748D278CC4}"/>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6" name="Right Triangle 1375">
              <a:extLst>
                <a:ext uri="{FF2B5EF4-FFF2-40B4-BE49-F238E27FC236}">
                  <a16:creationId xmlns:a16="http://schemas.microsoft.com/office/drawing/2014/main" id="{21ECB941-AEBB-474B-A428-C5ED662075E8}"/>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7" name="Right Triangle 1376">
              <a:extLst>
                <a:ext uri="{FF2B5EF4-FFF2-40B4-BE49-F238E27FC236}">
                  <a16:creationId xmlns:a16="http://schemas.microsoft.com/office/drawing/2014/main" id="{539C65EF-8E93-4F75-BC5C-517D0066C60A}"/>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8" name="Right Triangle 1377">
              <a:extLst>
                <a:ext uri="{FF2B5EF4-FFF2-40B4-BE49-F238E27FC236}">
                  <a16:creationId xmlns:a16="http://schemas.microsoft.com/office/drawing/2014/main" id="{DF2F9C5E-E238-4574-A8F4-FA4D66F4B0C3}"/>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9" name="Right Triangle 1378">
              <a:extLst>
                <a:ext uri="{FF2B5EF4-FFF2-40B4-BE49-F238E27FC236}">
                  <a16:creationId xmlns:a16="http://schemas.microsoft.com/office/drawing/2014/main" id="{958D2E98-34FA-47C0-94A0-FABABD129788}"/>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0" name="Right Triangle 1379">
              <a:extLst>
                <a:ext uri="{FF2B5EF4-FFF2-40B4-BE49-F238E27FC236}">
                  <a16:creationId xmlns:a16="http://schemas.microsoft.com/office/drawing/2014/main" id="{4A0B033B-FC04-4791-9519-5200D0F4E919}"/>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1" name="Right Triangle 1380">
              <a:extLst>
                <a:ext uri="{FF2B5EF4-FFF2-40B4-BE49-F238E27FC236}">
                  <a16:creationId xmlns:a16="http://schemas.microsoft.com/office/drawing/2014/main" id="{2FCA60AB-20A2-4764-9C04-BB038DAD7ADC}"/>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2" name="Right Triangle 1381">
              <a:extLst>
                <a:ext uri="{FF2B5EF4-FFF2-40B4-BE49-F238E27FC236}">
                  <a16:creationId xmlns:a16="http://schemas.microsoft.com/office/drawing/2014/main" id="{89B2792B-4D76-4733-AB42-B082E0224708}"/>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3" name="Right Triangle 1382">
              <a:extLst>
                <a:ext uri="{FF2B5EF4-FFF2-40B4-BE49-F238E27FC236}">
                  <a16:creationId xmlns:a16="http://schemas.microsoft.com/office/drawing/2014/main" id="{F43A82C5-17F4-4F3F-A045-341F722D9D97}"/>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4" name="Right Triangle 1383">
              <a:extLst>
                <a:ext uri="{FF2B5EF4-FFF2-40B4-BE49-F238E27FC236}">
                  <a16:creationId xmlns:a16="http://schemas.microsoft.com/office/drawing/2014/main" id="{602E385A-B353-4E42-A88C-E4614A3D60FE}"/>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5" name="Right Triangle 1384">
              <a:extLst>
                <a:ext uri="{FF2B5EF4-FFF2-40B4-BE49-F238E27FC236}">
                  <a16:creationId xmlns:a16="http://schemas.microsoft.com/office/drawing/2014/main" id="{A24376BF-B6C2-4F3C-BBAA-69E24670CDAB}"/>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6" name="Right Triangle 1385">
              <a:extLst>
                <a:ext uri="{FF2B5EF4-FFF2-40B4-BE49-F238E27FC236}">
                  <a16:creationId xmlns:a16="http://schemas.microsoft.com/office/drawing/2014/main" id="{6874A72F-27CB-4565-9E3B-D22E138B038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7" name="Right Triangle 1386">
              <a:extLst>
                <a:ext uri="{FF2B5EF4-FFF2-40B4-BE49-F238E27FC236}">
                  <a16:creationId xmlns:a16="http://schemas.microsoft.com/office/drawing/2014/main" id="{F8BB93F5-B1AB-4038-850F-AF8F00FF1BED}"/>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8" name="Right Triangle 1387">
              <a:extLst>
                <a:ext uri="{FF2B5EF4-FFF2-40B4-BE49-F238E27FC236}">
                  <a16:creationId xmlns:a16="http://schemas.microsoft.com/office/drawing/2014/main" id="{ED1E7BAE-8993-4BA5-9D9A-48406629D0EF}"/>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9" name="Right Triangle 1388">
              <a:extLst>
                <a:ext uri="{FF2B5EF4-FFF2-40B4-BE49-F238E27FC236}">
                  <a16:creationId xmlns:a16="http://schemas.microsoft.com/office/drawing/2014/main" id="{0EB2C9D0-2C27-4599-A870-9F5AAF7294B5}"/>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0" name="Right Triangle 1389">
              <a:extLst>
                <a:ext uri="{FF2B5EF4-FFF2-40B4-BE49-F238E27FC236}">
                  <a16:creationId xmlns:a16="http://schemas.microsoft.com/office/drawing/2014/main" id="{2F05557C-9E39-462A-8236-62EDF656541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1" name="Right Triangle 1390">
              <a:extLst>
                <a:ext uri="{FF2B5EF4-FFF2-40B4-BE49-F238E27FC236}">
                  <a16:creationId xmlns:a16="http://schemas.microsoft.com/office/drawing/2014/main" id="{A5337454-BB4E-4425-8474-78A5D268E176}"/>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2" name="Right Triangle 1391">
              <a:extLst>
                <a:ext uri="{FF2B5EF4-FFF2-40B4-BE49-F238E27FC236}">
                  <a16:creationId xmlns:a16="http://schemas.microsoft.com/office/drawing/2014/main" id="{643FD79A-057C-4026-B658-5CDF0B13345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3" name="Right Triangle 1392">
              <a:extLst>
                <a:ext uri="{FF2B5EF4-FFF2-40B4-BE49-F238E27FC236}">
                  <a16:creationId xmlns:a16="http://schemas.microsoft.com/office/drawing/2014/main" id="{367A8D7D-AAA5-4C20-8CC6-ED9D7A0BC781}"/>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0" name="Right Triangle 1279">
              <a:extLst>
                <a:ext uri="{FF2B5EF4-FFF2-40B4-BE49-F238E27FC236}">
                  <a16:creationId xmlns:a16="http://schemas.microsoft.com/office/drawing/2014/main" id="{EBADC093-349D-4630-9B94-A2A27401F06A}"/>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1" name="Right Triangle 1280">
              <a:extLst>
                <a:ext uri="{FF2B5EF4-FFF2-40B4-BE49-F238E27FC236}">
                  <a16:creationId xmlns:a16="http://schemas.microsoft.com/office/drawing/2014/main" id="{BF9B8E6C-4DB2-4123-A439-EE646BB6DED7}"/>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2" name="Right Triangle 1281">
              <a:extLst>
                <a:ext uri="{FF2B5EF4-FFF2-40B4-BE49-F238E27FC236}">
                  <a16:creationId xmlns:a16="http://schemas.microsoft.com/office/drawing/2014/main" id="{95B76C49-3437-4512-8C50-524082644981}"/>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3" name="Right Triangle 1282">
              <a:extLst>
                <a:ext uri="{FF2B5EF4-FFF2-40B4-BE49-F238E27FC236}">
                  <a16:creationId xmlns:a16="http://schemas.microsoft.com/office/drawing/2014/main" id="{9A6EE615-D02E-4173-9308-2F2D43F11D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4" name="Right Triangle 1283">
              <a:extLst>
                <a:ext uri="{FF2B5EF4-FFF2-40B4-BE49-F238E27FC236}">
                  <a16:creationId xmlns:a16="http://schemas.microsoft.com/office/drawing/2014/main" id="{13401021-AC8A-41D3-B6EA-2D35512D4B19}"/>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5" name="Right Triangle 1284">
              <a:extLst>
                <a:ext uri="{FF2B5EF4-FFF2-40B4-BE49-F238E27FC236}">
                  <a16:creationId xmlns:a16="http://schemas.microsoft.com/office/drawing/2014/main" id="{E8EE5833-7027-4282-B593-BCF545F26BF7}"/>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6" name="Right Triangle 1285">
              <a:extLst>
                <a:ext uri="{FF2B5EF4-FFF2-40B4-BE49-F238E27FC236}">
                  <a16:creationId xmlns:a16="http://schemas.microsoft.com/office/drawing/2014/main" id="{969EF942-97D1-4FE3-A8E0-703F7D8E608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7" name="Right Triangle 1286">
              <a:extLst>
                <a:ext uri="{FF2B5EF4-FFF2-40B4-BE49-F238E27FC236}">
                  <a16:creationId xmlns:a16="http://schemas.microsoft.com/office/drawing/2014/main" id="{9F9F54CE-376D-48C3-A057-0909AE7DFB37}"/>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8" name="Right Triangle 1287">
              <a:extLst>
                <a:ext uri="{FF2B5EF4-FFF2-40B4-BE49-F238E27FC236}">
                  <a16:creationId xmlns:a16="http://schemas.microsoft.com/office/drawing/2014/main" id="{F2D9EC31-19E6-433C-9BE3-4E8DDACCEA9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9" name="Right Triangle 1288">
              <a:extLst>
                <a:ext uri="{FF2B5EF4-FFF2-40B4-BE49-F238E27FC236}">
                  <a16:creationId xmlns:a16="http://schemas.microsoft.com/office/drawing/2014/main" id="{557F3343-FDDE-478E-B5B0-C9510D7BDFBF}"/>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0" name="Right Triangle 1289">
              <a:extLst>
                <a:ext uri="{FF2B5EF4-FFF2-40B4-BE49-F238E27FC236}">
                  <a16:creationId xmlns:a16="http://schemas.microsoft.com/office/drawing/2014/main" id="{D991133C-D92A-4CE8-9E18-8CE6550ADB9E}"/>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1" name="Right Triangle 1290">
              <a:extLst>
                <a:ext uri="{FF2B5EF4-FFF2-40B4-BE49-F238E27FC236}">
                  <a16:creationId xmlns:a16="http://schemas.microsoft.com/office/drawing/2014/main" id="{36E673E0-85B7-4C0A-81C2-71DC9D567AF7}"/>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2" name="Right Triangle 1291">
              <a:extLst>
                <a:ext uri="{FF2B5EF4-FFF2-40B4-BE49-F238E27FC236}">
                  <a16:creationId xmlns:a16="http://schemas.microsoft.com/office/drawing/2014/main" id="{26CD46F5-1EED-4F90-B6C2-058AD6E414E0}"/>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3" name="Right Triangle 1292">
              <a:extLst>
                <a:ext uri="{FF2B5EF4-FFF2-40B4-BE49-F238E27FC236}">
                  <a16:creationId xmlns:a16="http://schemas.microsoft.com/office/drawing/2014/main" id="{7CC1BF22-7968-4C41-BFF5-FEDB73F4302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4" name="Right Triangle 1293">
              <a:extLst>
                <a:ext uri="{FF2B5EF4-FFF2-40B4-BE49-F238E27FC236}">
                  <a16:creationId xmlns:a16="http://schemas.microsoft.com/office/drawing/2014/main" id="{E7B63619-0422-42F2-8D2D-08DAD5450723}"/>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5" name="Right Triangle 1294">
              <a:extLst>
                <a:ext uri="{FF2B5EF4-FFF2-40B4-BE49-F238E27FC236}">
                  <a16:creationId xmlns:a16="http://schemas.microsoft.com/office/drawing/2014/main" id="{6CBE2C74-D9DE-4EF8-8ED4-38D34A06FA2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6" name="Right Triangle 1295">
              <a:extLst>
                <a:ext uri="{FF2B5EF4-FFF2-40B4-BE49-F238E27FC236}">
                  <a16:creationId xmlns:a16="http://schemas.microsoft.com/office/drawing/2014/main" id="{EB81F80B-ACAA-43D3-9DAD-4A22BE5BEF40}"/>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7" name="Right Triangle 1296">
              <a:extLst>
                <a:ext uri="{FF2B5EF4-FFF2-40B4-BE49-F238E27FC236}">
                  <a16:creationId xmlns:a16="http://schemas.microsoft.com/office/drawing/2014/main" id="{7207848F-96C9-42CE-B22A-50A4F3CFAE36}"/>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8" name="Right Triangle 1297">
              <a:extLst>
                <a:ext uri="{FF2B5EF4-FFF2-40B4-BE49-F238E27FC236}">
                  <a16:creationId xmlns:a16="http://schemas.microsoft.com/office/drawing/2014/main" id="{B27F16BA-53BC-4CA7-886E-1E5D4E5E8930}"/>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9" name="Right Triangle 1298">
              <a:extLst>
                <a:ext uri="{FF2B5EF4-FFF2-40B4-BE49-F238E27FC236}">
                  <a16:creationId xmlns:a16="http://schemas.microsoft.com/office/drawing/2014/main" id="{F7CA9B6E-AFE1-4BB0-BB85-58B11C60F6D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0" name="Right Triangle 1299">
              <a:extLst>
                <a:ext uri="{FF2B5EF4-FFF2-40B4-BE49-F238E27FC236}">
                  <a16:creationId xmlns:a16="http://schemas.microsoft.com/office/drawing/2014/main" id="{8545CF14-65E0-420C-B4A8-87CCD904AC0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1" name="Right Triangle 1300">
              <a:extLst>
                <a:ext uri="{FF2B5EF4-FFF2-40B4-BE49-F238E27FC236}">
                  <a16:creationId xmlns:a16="http://schemas.microsoft.com/office/drawing/2014/main" id="{3B8AC1D2-39EF-4EF1-BDEE-E0FCA38A8B18}"/>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2" name="Right Triangle 1301">
              <a:extLst>
                <a:ext uri="{FF2B5EF4-FFF2-40B4-BE49-F238E27FC236}">
                  <a16:creationId xmlns:a16="http://schemas.microsoft.com/office/drawing/2014/main" id="{A408348B-F0F2-445A-B809-160C9B91489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3" name="Right Triangle 1302">
              <a:extLst>
                <a:ext uri="{FF2B5EF4-FFF2-40B4-BE49-F238E27FC236}">
                  <a16:creationId xmlns:a16="http://schemas.microsoft.com/office/drawing/2014/main" id="{DC08F041-1CAC-45D5-B3A5-D6343F612AAE}"/>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0" name="Right Triangle 1189">
              <a:extLst>
                <a:ext uri="{FF2B5EF4-FFF2-40B4-BE49-F238E27FC236}">
                  <a16:creationId xmlns:a16="http://schemas.microsoft.com/office/drawing/2014/main" id="{D62AAE2C-6FC6-49B6-836D-9B292AB71CB0}"/>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1" name="Right Triangle 1190">
              <a:extLst>
                <a:ext uri="{FF2B5EF4-FFF2-40B4-BE49-F238E27FC236}">
                  <a16:creationId xmlns:a16="http://schemas.microsoft.com/office/drawing/2014/main" id="{77461235-8841-42F8-90C1-89E9FD423EC4}"/>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2" name="Right Triangle 1191">
              <a:extLst>
                <a:ext uri="{FF2B5EF4-FFF2-40B4-BE49-F238E27FC236}">
                  <a16:creationId xmlns:a16="http://schemas.microsoft.com/office/drawing/2014/main" id="{66AA5011-32A8-42CD-BE1C-80B5ECC601F5}"/>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3" name="Right Triangle 1192">
              <a:extLst>
                <a:ext uri="{FF2B5EF4-FFF2-40B4-BE49-F238E27FC236}">
                  <a16:creationId xmlns:a16="http://schemas.microsoft.com/office/drawing/2014/main" id="{2502D9A9-530B-4BFC-91C2-D29FA99116CE}"/>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4" name="Right Triangle 1193">
              <a:extLst>
                <a:ext uri="{FF2B5EF4-FFF2-40B4-BE49-F238E27FC236}">
                  <a16:creationId xmlns:a16="http://schemas.microsoft.com/office/drawing/2014/main" id="{B6656107-FF21-440C-A3DD-FC2B68F76538}"/>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5" name="Right Triangle 1194">
              <a:extLst>
                <a:ext uri="{FF2B5EF4-FFF2-40B4-BE49-F238E27FC236}">
                  <a16:creationId xmlns:a16="http://schemas.microsoft.com/office/drawing/2014/main" id="{9AD230EB-B369-494E-A027-811A9DA1F8EA}"/>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6" name="Right Triangle 1195">
              <a:extLst>
                <a:ext uri="{FF2B5EF4-FFF2-40B4-BE49-F238E27FC236}">
                  <a16:creationId xmlns:a16="http://schemas.microsoft.com/office/drawing/2014/main" id="{FE9534E6-084F-4AC6-9ECE-7F2A72E6493C}"/>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7" name="Right Triangle 1196">
              <a:extLst>
                <a:ext uri="{FF2B5EF4-FFF2-40B4-BE49-F238E27FC236}">
                  <a16:creationId xmlns:a16="http://schemas.microsoft.com/office/drawing/2014/main" id="{5EDBACC8-F54C-439F-A50D-D231B12D83F8}"/>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8" name="Right Triangle 1197">
              <a:extLst>
                <a:ext uri="{FF2B5EF4-FFF2-40B4-BE49-F238E27FC236}">
                  <a16:creationId xmlns:a16="http://schemas.microsoft.com/office/drawing/2014/main" id="{CEB40B3D-6E9B-4245-8879-CB3949A45B3C}"/>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9" name="Right Triangle 1198">
              <a:extLst>
                <a:ext uri="{FF2B5EF4-FFF2-40B4-BE49-F238E27FC236}">
                  <a16:creationId xmlns:a16="http://schemas.microsoft.com/office/drawing/2014/main" id="{4D7EE517-176B-46DD-A735-2233137A069E}"/>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0" name="Right Triangle 1199">
              <a:extLst>
                <a:ext uri="{FF2B5EF4-FFF2-40B4-BE49-F238E27FC236}">
                  <a16:creationId xmlns:a16="http://schemas.microsoft.com/office/drawing/2014/main" id="{81F86127-CB8B-4CE9-9FE8-E42382C2D64A}"/>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1" name="Right Triangle 1200">
              <a:extLst>
                <a:ext uri="{FF2B5EF4-FFF2-40B4-BE49-F238E27FC236}">
                  <a16:creationId xmlns:a16="http://schemas.microsoft.com/office/drawing/2014/main" id="{8988B86D-EC90-4A65-B2B1-15CC2DCADEF0}"/>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2" name="Right Triangle 1201">
              <a:extLst>
                <a:ext uri="{FF2B5EF4-FFF2-40B4-BE49-F238E27FC236}">
                  <a16:creationId xmlns:a16="http://schemas.microsoft.com/office/drawing/2014/main" id="{190A3333-9278-4E4B-A5B7-BD42FB3214BB}"/>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3" name="Right Triangle 1202">
              <a:extLst>
                <a:ext uri="{FF2B5EF4-FFF2-40B4-BE49-F238E27FC236}">
                  <a16:creationId xmlns:a16="http://schemas.microsoft.com/office/drawing/2014/main" id="{CDE818C9-2D85-4A32-B817-12E8BCFECBA3}"/>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4" name="Right Triangle 1203">
              <a:extLst>
                <a:ext uri="{FF2B5EF4-FFF2-40B4-BE49-F238E27FC236}">
                  <a16:creationId xmlns:a16="http://schemas.microsoft.com/office/drawing/2014/main" id="{82E2E618-328A-4C20-9916-12C7A41F4870}"/>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5" name="Right Triangle 1204">
              <a:extLst>
                <a:ext uri="{FF2B5EF4-FFF2-40B4-BE49-F238E27FC236}">
                  <a16:creationId xmlns:a16="http://schemas.microsoft.com/office/drawing/2014/main" id="{BBF7E102-3EBB-4D44-BEFF-ECA3F4772894}"/>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6" name="Right Triangle 1205">
              <a:extLst>
                <a:ext uri="{FF2B5EF4-FFF2-40B4-BE49-F238E27FC236}">
                  <a16:creationId xmlns:a16="http://schemas.microsoft.com/office/drawing/2014/main" id="{2FDFBDFB-CDCB-49C9-AD03-80459016C08B}"/>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7" name="Right Triangle 1206">
              <a:extLst>
                <a:ext uri="{FF2B5EF4-FFF2-40B4-BE49-F238E27FC236}">
                  <a16:creationId xmlns:a16="http://schemas.microsoft.com/office/drawing/2014/main" id="{900B915C-DF22-4A35-9F41-80CB892E880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8" name="Right Triangle 1207">
              <a:extLst>
                <a:ext uri="{FF2B5EF4-FFF2-40B4-BE49-F238E27FC236}">
                  <a16:creationId xmlns:a16="http://schemas.microsoft.com/office/drawing/2014/main" id="{61245C07-04D4-4B13-B181-25F321460AC5}"/>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9" name="Right Triangle 1208">
              <a:extLst>
                <a:ext uri="{FF2B5EF4-FFF2-40B4-BE49-F238E27FC236}">
                  <a16:creationId xmlns:a16="http://schemas.microsoft.com/office/drawing/2014/main" id="{0B3F095C-147B-40DA-B216-4CE9ABC51E27}"/>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0" name="Right Triangle 1209">
              <a:extLst>
                <a:ext uri="{FF2B5EF4-FFF2-40B4-BE49-F238E27FC236}">
                  <a16:creationId xmlns:a16="http://schemas.microsoft.com/office/drawing/2014/main" id="{EAADECC5-5FB3-437B-A9D5-3040D37E155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1" name="Right Triangle 1210">
              <a:extLst>
                <a:ext uri="{FF2B5EF4-FFF2-40B4-BE49-F238E27FC236}">
                  <a16:creationId xmlns:a16="http://schemas.microsoft.com/office/drawing/2014/main" id="{527B9344-90BF-4E2D-AA21-FF858CBD8B19}"/>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2" name="Right Triangle 1211">
              <a:extLst>
                <a:ext uri="{FF2B5EF4-FFF2-40B4-BE49-F238E27FC236}">
                  <a16:creationId xmlns:a16="http://schemas.microsoft.com/office/drawing/2014/main" id="{7B7BE535-DC23-4788-AF7D-AD08C73C54A8}"/>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3" name="Right Triangle 1212">
              <a:extLst>
                <a:ext uri="{FF2B5EF4-FFF2-40B4-BE49-F238E27FC236}">
                  <a16:creationId xmlns:a16="http://schemas.microsoft.com/office/drawing/2014/main" id="{122FC8A4-AA5B-4DD1-9AF3-25A3F664F6A7}"/>
                </a:ext>
              </a:extLst>
            </p:cNvPr>
            <p:cNvSpPr/>
            <p:nvPr/>
          </p:nvSpPr>
          <p:spPr bwMode="gray">
            <a:xfrm rot="10800000" flipH="1">
              <a:off x="5814360" y="-22209"/>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grpSp>
        <p:nvGrpSpPr>
          <p:cNvPr id="537" name="Group 536">
            <a:extLst>
              <a:ext uri="{FF2B5EF4-FFF2-40B4-BE49-F238E27FC236}">
                <a16:creationId xmlns:a16="http://schemas.microsoft.com/office/drawing/2014/main" id="{2BFD5E10-CDE1-41B1-8EAE-E200B19BA8E7}"/>
              </a:ext>
            </a:extLst>
          </p:cNvPr>
          <p:cNvGrpSpPr/>
          <p:nvPr userDrawn="1"/>
        </p:nvGrpSpPr>
        <p:grpSpPr bwMode="gray">
          <a:xfrm>
            <a:off x="-3443" y="-27163"/>
            <a:ext cx="4853096" cy="6793723"/>
            <a:chOff x="7741658" y="0"/>
            <a:chExt cx="4839033" cy="6774037"/>
          </a:xfrm>
        </p:grpSpPr>
        <p:sp>
          <p:nvSpPr>
            <p:cNvPr id="538" name="TextBox 537">
              <a:extLst>
                <a:ext uri="{FF2B5EF4-FFF2-40B4-BE49-F238E27FC236}">
                  <a16:creationId xmlns:a16="http://schemas.microsoft.com/office/drawing/2014/main" id="{56E6A3C1-2684-4951-9DAF-A6F54824FF3C}"/>
                </a:ext>
              </a:extLst>
            </p:cNvPr>
            <p:cNvSpPr txBox="1"/>
            <p:nvPr/>
          </p:nvSpPr>
          <p:spPr bwMode="gray">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552" name="Rectangle 551">
              <a:extLst>
                <a:ext uri="{FF2B5EF4-FFF2-40B4-BE49-F238E27FC236}">
                  <a16:creationId xmlns:a16="http://schemas.microsoft.com/office/drawing/2014/main" id="{6733CA49-70E7-45DC-95C4-D2B51A69DBFA}"/>
                </a:ext>
              </a:extLst>
            </p:cNvPr>
            <p:cNvSpPr/>
            <p:nvPr userDrawn="1"/>
          </p:nvSpPr>
          <p:spPr bwMode="gray">
            <a:xfrm>
              <a:off x="7741658" y="1"/>
              <a:ext cx="4835590" cy="6774036"/>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Verdana"/>
              </a:endParaRPr>
            </a:p>
          </p:txBody>
        </p:sp>
        <p:sp>
          <p:nvSpPr>
            <p:cNvPr id="564" name="Right Triangle 563">
              <a:extLst>
                <a:ext uri="{FF2B5EF4-FFF2-40B4-BE49-F238E27FC236}">
                  <a16:creationId xmlns:a16="http://schemas.microsoft.com/office/drawing/2014/main" id="{8E43B665-8807-489B-8F6A-6922F4DED471}"/>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6" name="Right Triangle 575">
              <a:extLst>
                <a:ext uri="{FF2B5EF4-FFF2-40B4-BE49-F238E27FC236}">
                  <a16:creationId xmlns:a16="http://schemas.microsoft.com/office/drawing/2014/main" id="{1ADAF945-83BF-4BD7-8649-2AE354DF9A34}"/>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9" name="Right Triangle 588">
              <a:extLst>
                <a:ext uri="{FF2B5EF4-FFF2-40B4-BE49-F238E27FC236}">
                  <a16:creationId xmlns:a16="http://schemas.microsoft.com/office/drawing/2014/main" id="{23917272-3942-4C8B-AB7B-FD6B718E5F32}"/>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1" name="Right Triangle 600">
              <a:extLst>
                <a:ext uri="{FF2B5EF4-FFF2-40B4-BE49-F238E27FC236}">
                  <a16:creationId xmlns:a16="http://schemas.microsoft.com/office/drawing/2014/main" id="{CC39CDF1-4715-4B96-B9B0-3B74A3E8F9E0}"/>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4" name="Right Triangle 613">
              <a:extLst>
                <a:ext uri="{FF2B5EF4-FFF2-40B4-BE49-F238E27FC236}">
                  <a16:creationId xmlns:a16="http://schemas.microsoft.com/office/drawing/2014/main" id="{15794128-E1B0-4812-965B-D6DDCC659FFA}"/>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3" name="Right Triangle 622">
              <a:extLst>
                <a:ext uri="{FF2B5EF4-FFF2-40B4-BE49-F238E27FC236}">
                  <a16:creationId xmlns:a16="http://schemas.microsoft.com/office/drawing/2014/main" id="{C833C83D-33DD-44E8-A825-842E30519072}"/>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6" name="Right Triangle 635">
              <a:extLst>
                <a:ext uri="{FF2B5EF4-FFF2-40B4-BE49-F238E27FC236}">
                  <a16:creationId xmlns:a16="http://schemas.microsoft.com/office/drawing/2014/main" id="{7469EA5F-C5E4-4A65-9723-B5DB01E466E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7" name="Right Triangle 636">
              <a:extLst>
                <a:ext uri="{FF2B5EF4-FFF2-40B4-BE49-F238E27FC236}">
                  <a16:creationId xmlns:a16="http://schemas.microsoft.com/office/drawing/2014/main" id="{84056FFF-F7D6-401F-B287-34F379343EC7}"/>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1" name="Right Triangle 650">
              <a:extLst>
                <a:ext uri="{FF2B5EF4-FFF2-40B4-BE49-F238E27FC236}">
                  <a16:creationId xmlns:a16="http://schemas.microsoft.com/office/drawing/2014/main" id="{DE7FCE93-6C38-4B5C-9BA7-1DBBCFB7070E}"/>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3" name="Right Triangle 662">
              <a:extLst>
                <a:ext uri="{FF2B5EF4-FFF2-40B4-BE49-F238E27FC236}">
                  <a16:creationId xmlns:a16="http://schemas.microsoft.com/office/drawing/2014/main" id="{CC9725E5-2554-4231-9B46-EBFA27986AF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5" name="Right Triangle 674">
              <a:extLst>
                <a:ext uri="{FF2B5EF4-FFF2-40B4-BE49-F238E27FC236}">
                  <a16:creationId xmlns:a16="http://schemas.microsoft.com/office/drawing/2014/main" id="{4C77F57B-0DDD-4459-81E1-4AD9C0329854}"/>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8" name="Right Triangle 687">
              <a:extLst>
                <a:ext uri="{FF2B5EF4-FFF2-40B4-BE49-F238E27FC236}">
                  <a16:creationId xmlns:a16="http://schemas.microsoft.com/office/drawing/2014/main" id="{86CF6C92-029A-462F-9C85-DCF82427795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0" name="Right Triangle 699">
              <a:extLst>
                <a:ext uri="{FF2B5EF4-FFF2-40B4-BE49-F238E27FC236}">
                  <a16:creationId xmlns:a16="http://schemas.microsoft.com/office/drawing/2014/main" id="{3D767A94-5771-4DD8-90BC-79CE8A72C61F}"/>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3" name="Right Triangle 712">
              <a:extLst>
                <a:ext uri="{FF2B5EF4-FFF2-40B4-BE49-F238E27FC236}">
                  <a16:creationId xmlns:a16="http://schemas.microsoft.com/office/drawing/2014/main" id="{9C450089-4393-4E01-B03E-923ADFC7DB0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2" name="Right Triangle 721">
              <a:extLst>
                <a:ext uri="{FF2B5EF4-FFF2-40B4-BE49-F238E27FC236}">
                  <a16:creationId xmlns:a16="http://schemas.microsoft.com/office/drawing/2014/main" id="{C2F9DFFF-F0C5-4FFD-8433-7B0CA0F8FA84}"/>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5" name="Right Triangle 734">
              <a:extLst>
                <a:ext uri="{FF2B5EF4-FFF2-40B4-BE49-F238E27FC236}">
                  <a16:creationId xmlns:a16="http://schemas.microsoft.com/office/drawing/2014/main" id="{B1FDA982-2DCE-4824-8098-8FC4A533C106}"/>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6" name="Right Triangle 735">
              <a:extLst>
                <a:ext uri="{FF2B5EF4-FFF2-40B4-BE49-F238E27FC236}">
                  <a16:creationId xmlns:a16="http://schemas.microsoft.com/office/drawing/2014/main" id="{4D97E87E-CAC1-41D8-B5CD-3A938AF59576}"/>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0" name="Right Triangle 749">
              <a:extLst>
                <a:ext uri="{FF2B5EF4-FFF2-40B4-BE49-F238E27FC236}">
                  <a16:creationId xmlns:a16="http://schemas.microsoft.com/office/drawing/2014/main" id="{5D7A3A12-6DC8-4577-BC67-55A515CE6F0B}"/>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2" name="Right Triangle 761">
              <a:extLst>
                <a:ext uri="{FF2B5EF4-FFF2-40B4-BE49-F238E27FC236}">
                  <a16:creationId xmlns:a16="http://schemas.microsoft.com/office/drawing/2014/main" id="{486E58FC-0CE6-400F-AF29-13F51B79D82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4" name="Right Triangle 773">
              <a:extLst>
                <a:ext uri="{FF2B5EF4-FFF2-40B4-BE49-F238E27FC236}">
                  <a16:creationId xmlns:a16="http://schemas.microsoft.com/office/drawing/2014/main" id="{5A02261E-A733-4433-806F-FA79D56835DB}"/>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7" name="Right Triangle 786">
              <a:extLst>
                <a:ext uri="{FF2B5EF4-FFF2-40B4-BE49-F238E27FC236}">
                  <a16:creationId xmlns:a16="http://schemas.microsoft.com/office/drawing/2014/main" id="{56BD73FE-2BCD-4B4E-9F4C-1C84D45A821D}"/>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9" name="Right Triangle 798">
              <a:extLst>
                <a:ext uri="{FF2B5EF4-FFF2-40B4-BE49-F238E27FC236}">
                  <a16:creationId xmlns:a16="http://schemas.microsoft.com/office/drawing/2014/main" id="{F1F85BC1-85A5-4DB5-A273-D3D4086BBA3B}"/>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12" name="Right Triangle 811">
              <a:extLst>
                <a:ext uri="{FF2B5EF4-FFF2-40B4-BE49-F238E27FC236}">
                  <a16:creationId xmlns:a16="http://schemas.microsoft.com/office/drawing/2014/main" id="{D9933762-B98F-4131-B649-F529A861786F}"/>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34" name="Right Triangle 833">
              <a:extLst>
                <a:ext uri="{FF2B5EF4-FFF2-40B4-BE49-F238E27FC236}">
                  <a16:creationId xmlns:a16="http://schemas.microsoft.com/office/drawing/2014/main" id="{129E2BD4-030B-4BC7-B01A-723B9D331FD1}"/>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35" name="Right Triangle 834">
              <a:extLst>
                <a:ext uri="{FF2B5EF4-FFF2-40B4-BE49-F238E27FC236}">
                  <a16:creationId xmlns:a16="http://schemas.microsoft.com/office/drawing/2014/main" id="{343E658E-CCA0-416B-B85D-1ECA360DFED0}"/>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1" name="Right Triangle 860">
              <a:extLst>
                <a:ext uri="{FF2B5EF4-FFF2-40B4-BE49-F238E27FC236}">
                  <a16:creationId xmlns:a16="http://schemas.microsoft.com/office/drawing/2014/main" id="{4C58AEB9-A7E5-47F8-8728-BF57EA889636}"/>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2" name="Right Triangle 861">
              <a:extLst>
                <a:ext uri="{FF2B5EF4-FFF2-40B4-BE49-F238E27FC236}">
                  <a16:creationId xmlns:a16="http://schemas.microsoft.com/office/drawing/2014/main" id="{DE4B37D4-6C84-46B5-9A65-95DC4ED3C3A2}"/>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4" name="Right Triangle 863">
              <a:extLst>
                <a:ext uri="{FF2B5EF4-FFF2-40B4-BE49-F238E27FC236}">
                  <a16:creationId xmlns:a16="http://schemas.microsoft.com/office/drawing/2014/main" id="{74E3A82A-F2CD-481F-A235-C5BC0B30502C}"/>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5" name="Right Triangle 864">
              <a:extLst>
                <a:ext uri="{FF2B5EF4-FFF2-40B4-BE49-F238E27FC236}">
                  <a16:creationId xmlns:a16="http://schemas.microsoft.com/office/drawing/2014/main" id="{B6B44139-B951-4E98-85B4-F44B0C95CAFE}"/>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6" name="Right Triangle 865">
              <a:extLst>
                <a:ext uri="{FF2B5EF4-FFF2-40B4-BE49-F238E27FC236}">
                  <a16:creationId xmlns:a16="http://schemas.microsoft.com/office/drawing/2014/main" id="{46A0E742-0584-43DD-9EDD-F7DDD35872C2}"/>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7" name="Right Triangle 866">
              <a:extLst>
                <a:ext uri="{FF2B5EF4-FFF2-40B4-BE49-F238E27FC236}">
                  <a16:creationId xmlns:a16="http://schemas.microsoft.com/office/drawing/2014/main" id="{D9F15669-4B52-44FC-B79C-CCD6BBC174E0}"/>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8" name="Right Triangle 867">
              <a:extLst>
                <a:ext uri="{FF2B5EF4-FFF2-40B4-BE49-F238E27FC236}">
                  <a16:creationId xmlns:a16="http://schemas.microsoft.com/office/drawing/2014/main" id="{488E0829-5F98-4E99-BABD-5EC33F17366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9" name="Right Triangle 868">
              <a:extLst>
                <a:ext uri="{FF2B5EF4-FFF2-40B4-BE49-F238E27FC236}">
                  <a16:creationId xmlns:a16="http://schemas.microsoft.com/office/drawing/2014/main" id="{3C1E2CFF-5714-467A-A9C8-6A945EDD32DD}"/>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0" name="Right Triangle 869">
              <a:extLst>
                <a:ext uri="{FF2B5EF4-FFF2-40B4-BE49-F238E27FC236}">
                  <a16:creationId xmlns:a16="http://schemas.microsoft.com/office/drawing/2014/main" id="{8C89C430-E1B0-4D99-B3D6-465673368D1B}"/>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7C1CF9A6-E91E-4D7C-B384-CE4B1D8F5742}"/>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068F91EC-4665-423C-8167-AD57B9F41A87}"/>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C95D7B2D-B645-4D9F-B933-622E892964BA}"/>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45522A93-8C3B-4BF4-8183-C206389D74B8}"/>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F73F479-DC96-4477-BF47-75820FDDE1FF}"/>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67FA05C8-89FA-4554-82DE-325D1A828273}"/>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6808AAD1-C3CC-4F2A-BFCE-96A7139D8F2C}"/>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B86DAB8-68F3-4510-81F0-F21F33E27E36}"/>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E091B80E-6271-409B-A1D4-0F5A40F4AC0F}"/>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E290BD88-F609-4A61-A1F8-985447E1923D}"/>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9822025-B1D8-406D-BC93-6FA0E0111B11}"/>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0BC81A6D-1054-4022-A365-A5263BA24525}"/>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6B2A94C9-1ECC-4BB3-BA1E-87643A58442E}"/>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55BD7130-5C31-4F06-B9A3-2E8EB3E817F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AE516B01-2353-4C43-BE64-FF39CD281A3B}"/>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C614D047-0EAA-42B6-9BAA-EEC7BF05580D}"/>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86D65FF7-F403-4049-9C8D-3E2EE87888D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77760CDE-8725-47B3-ABB5-19CE25C67035}"/>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9CF98F79-B290-45A8-8592-2DAFBB27BAC3}"/>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C5A7CCE6-5F35-4CD5-BA9F-86D4516A901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FFD224FE-E532-46E5-83AA-BA83E952CC38}"/>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06879B46-7A07-4F37-A3BB-196049244077}"/>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CA13223A-4675-410F-BAE6-08DCEE5C8403}"/>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24DED9E6-8ACF-470B-A6D1-E69A595B8E49}"/>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613BEF53-211F-443A-A684-330C6E0550F8}"/>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9AB441EF-6D14-464D-B671-4198D86C6068}"/>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6A6ED8C4-E72F-42BA-A8BA-01FA31A1512C}"/>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81C07A5A-A1B6-40E0-932A-55B148D8D82E}"/>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D1520DF9-546C-48DF-BA1C-CD5CFABFF273}"/>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0A35FA5A-22D3-4C28-9CCA-B9F48A692ABF}"/>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274A35CB-3FAC-479B-A3A7-A457AE7798F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7D5E6185-446C-4472-B15C-D81E0A31ED3B}"/>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2B4136F9-2134-44C0-BF32-C2E0115DB647}"/>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05C59E53-31AA-4B0C-AED9-FA3CE036063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6" name="Right Triangle 905">
              <a:extLst>
                <a:ext uri="{FF2B5EF4-FFF2-40B4-BE49-F238E27FC236}">
                  <a16:creationId xmlns:a16="http://schemas.microsoft.com/office/drawing/2014/main" id="{B8AEA697-89A1-4166-AD92-0289E2BE7E22}"/>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7" name="Right Triangle 906">
              <a:extLst>
                <a:ext uri="{FF2B5EF4-FFF2-40B4-BE49-F238E27FC236}">
                  <a16:creationId xmlns:a16="http://schemas.microsoft.com/office/drawing/2014/main" id="{11479DB1-E984-4E84-90E4-21D91061D2A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8" name="Right Triangle 907">
              <a:extLst>
                <a:ext uri="{FF2B5EF4-FFF2-40B4-BE49-F238E27FC236}">
                  <a16:creationId xmlns:a16="http://schemas.microsoft.com/office/drawing/2014/main" id="{06C8B5D1-DA5A-4174-A618-A070B8D2A27C}"/>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9" name="Right Triangle 908">
              <a:extLst>
                <a:ext uri="{FF2B5EF4-FFF2-40B4-BE49-F238E27FC236}">
                  <a16:creationId xmlns:a16="http://schemas.microsoft.com/office/drawing/2014/main" id="{440BBF95-4E4A-4168-B6FC-262C0C2915E0}"/>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0" name="Right Triangle 909">
              <a:extLst>
                <a:ext uri="{FF2B5EF4-FFF2-40B4-BE49-F238E27FC236}">
                  <a16:creationId xmlns:a16="http://schemas.microsoft.com/office/drawing/2014/main" id="{1101E7C8-FF11-4FF1-BD7F-A8FAC5704196}"/>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1" name="Right Triangle 910">
              <a:extLst>
                <a:ext uri="{FF2B5EF4-FFF2-40B4-BE49-F238E27FC236}">
                  <a16:creationId xmlns:a16="http://schemas.microsoft.com/office/drawing/2014/main" id="{CAA96AD4-2E6E-4A94-AD25-2328F56B31F9}"/>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2" name="Right Triangle 911">
              <a:extLst>
                <a:ext uri="{FF2B5EF4-FFF2-40B4-BE49-F238E27FC236}">
                  <a16:creationId xmlns:a16="http://schemas.microsoft.com/office/drawing/2014/main" id="{845B3953-9FBC-44E0-99E5-1AB7944A35F5}"/>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3" name="Right Triangle 912">
              <a:extLst>
                <a:ext uri="{FF2B5EF4-FFF2-40B4-BE49-F238E27FC236}">
                  <a16:creationId xmlns:a16="http://schemas.microsoft.com/office/drawing/2014/main" id="{3C28ECB1-EB8C-43B6-AB01-FDC3140CAD57}"/>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4" name="Right Triangle 913">
              <a:extLst>
                <a:ext uri="{FF2B5EF4-FFF2-40B4-BE49-F238E27FC236}">
                  <a16:creationId xmlns:a16="http://schemas.microsoft.com/office/drawing/2014/main" id="{9C9E657B-5B18-48DC-B9BB-185A09305CC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5" name="Right Triangle 914">
              <a:extLst>
                <a:ext uri="{FF2B5EF4-FFF2-40B4-BE49-F238E27FC236}">
                  <a16:creationId xmlns:a16="http://schemas.microsoft.com/office/drawing/2014/main" id="{2BB2A6D2-CD16-4C74-B568-7CF3D491BA12}"/>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6" name="Right Triangle 915">
              <a:extLst>
                <a:ext uri="{FF2B5EF4-FFF2-40B4-BE49-F238E27FC236}">
                  <a16:creationId xmlns:a16="http://schemas.microsoft.com/office/drawing/2014/main" id="{52400F0F-FDDC-4D0F-848A-077F53482BAC}"/>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7" name="Right Triangle 916">
              <a:extLst>
                <a:ext uri="{FF2B5EF4-FFF2-40B4-BE49-F238E27FC236}">
                  <a16:creationId xmlns:a16="http://schemas.microsoft.com/office/drawing/2014/main" id="{EC0C20FB-9A1B-44DD-98C7-74310E48842F}"/>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8" name="Right Triangle 917">
              <a:extLst>
                <a:ext uri="{FF2B5EF4-FFF2-40B4-BE49-F238E27FC236}">
                  <a16:creationId xmlns:a16="http://schemas.microsoft.com/office/drawing/2014/main" id="{F4A6469D-4D3B-4773-B340-36F043E4302A}"/>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9" name="Right Triangle 918">
              <a:extLst>
                <a:ext uri="{FF2B5EF4-FFF2-40B4-BE49-F238E27FC236}">
                  <a16:creationId xmlns:a16="http://schemas.microsoft.com/office/drawing/2014/main" id="{F74DC442-4DD4-44D9-AD51-9EF7E8587C4C}"/>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0" name="Right Triangle 919">
              <a:extLst>
                <a:ext uri="{FF2B5EF4-FFF2-40B4-BE49-F238E27FC236}">
                  <a16:creationId xmlns:a16="http://schemas.microsoft.com/office/drawing/2014/main" id="{A6DDD7C3-503C-4BFD-AEED-20DDA89947BA}"/>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1" name="Right Triangle 920">
              <a:extLst>
                <a:ext uri="{FF2B5EF4-FFF2-40B4-BE49-F238E27FC236}">
                  <a16:creationId xmlns:a16="http://schemas.microsoft.com/office/drawing/2014/main" id="{EEBB37E6-5838-4AF5-BEA2-D656C3D395C0}"/>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2" name="Right Triangle 921">
              <a:extLst>
                <a:ext uri="{FF2B5EF4-FFF2-40B4-BE49-F238E27FC236}">
                  <a16:creationId xmlns:a16="http://schemas.microsoft.com/office/drawing/2014/main" id="{8B410E72-3A92-4C6C-B3FA-2ACCB40B880C}"/>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3" name="Right Triangle 922">
              <a:extLst>
                <a:ext uri="{FF2B5EF4-FFF2-40B4-BE49-F238E27FC236}">
                  <a16:creationId xmlns:a16="http://schemas.microsoft.com/office/drawing/2014/main" id="{42532CBA-0E6B-4389-BCEB-D69648647C72}"/>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4" name="Right Triangle 923">
              <a:extLst>
                <a:ext uri="{FF2B5EF4-FFF2-40B4-BE49-F238E27FC236}">
                  <a16:creationId xmlns:a16="http://schemas.microsoft.com/office/drawing/2014/main" id="{2CD20A8A-5045-4927-A570-A162FB82B5C5}"/>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5" name="Right Triangle 924">
              <a:extLst>
                <a:ext uri="{FF2B5EF4-FFF2-40B4-BE49-F238E27FC236}">
                  <a16:creationId xmlns:a16="http://schemas.microsoft.com/office/drawing/2014/main" id="{7D816422-7143-46BA-8F62-98E482E23BE7}"/>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6" name="Right Triangle 925">
              <a:extLst>
                <a:ext uri="{FF2B5EF4-FFF2-40B4-BE49-F238E27FC236}">
                  <a16:creationId xmlns:a16="http://schemas.microsoft.com/office/drawing/2014/main" id="{7044EB79-BB10-40CE-ADA1-B2F85F7DACC5}"/>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7" name="Right Triangle 926">
              <a:extLst>
                <a:ext uri="{FF2B5EF4-FFF2-40B4-BE49-F238E27FC236}">
                  <a16:creationId xmlns:a16="http://schemas.microsoft.com/office/drawing/2014/main" id="{970341FA-6B77-4D46-8E20-7216C3354A49}"/>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9" name="Right Triangle 928">
              <a:extLst>
                <a:ext uri="{FF2B5EF4-FFF2-40B4-BE49-F238E27FC236}">
                  <a16:creationId xmlns:a16="http://schemas.microsoft.com/office/drawing/2014/main" id="{2F1F9358-1CE3-4721-99E4-5FC6BBC35C10}"/>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0" name="Right Triangle 929">
              <a:extLst>
                <a:ext uri="{FF2B5EF4-FFF2-40B4-BE49-F238E27FC236}">
                  <a16:creationId xmlns:a16="http://schemas.microsoft.com/office/drawing/2014/main" id="{61A1F995-5B6E-477D-BB2C-20FC36B8BBA0}"/>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1" name="Right Triangle 930">
              <a:extLst>
                <a:ext uri="{FF2B5EF4-FFF2-40B4-BE49-F238E27FC236}">
                  <a16:creationId xmlns:a16="http://schemas.microsoft.com/office/drawing/2014/main" id="{CC0F21AF-0C92-4484-A6D1-D71CD269EABF}"/>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2" name="Right Triangle 931">
              <a:extLst>
                <a:ext uri="{FF2B5EF4-FFF2-40B4-BE49-F238E27FC236}">
                  <a16:creationId xmlns:a16="http://schemas.microsoft.com/office/drawing/2014/main" id="{115B40E0-DF64-427C-BD03-E89F069BDBD9}"/>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3" name="Right Triangle 932">
              <a:extLst>
                <a:ext uri="{FF2B5EF4-FFF2-40B4-BE49-F238E27FC236}">
                  <a16:creationId xmlns:a16="http://schemas.microsoft.com/office/drawing/2014/main" id="{F23DE277-C099-48E5-95D6-7C8F413C6640}"/>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4" name="Right Triangle 933">
              <a:extLst>
                <a:ext uri="{FF2B5EF4-FFF2-40B4-BE49-F238E27FC236}">
                  <a16:creationId xmlns:a16="http://schemas.microsoft.com/office/drawing/2014/main" id="{D2A5CC4F-8BA5-4B27-9FBE-894B9F76BDC5}"/>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5" name="Right Triangle 934">
              <a:extLst>
                <a:ext uri="{FF2B5EF4-FFF2-40B4-BE49-F238E27FC236}">
                  <a16:creationId xmlns:a16="http://schemas.microsoft.com/office/drawing/2014/main" id="{640D5316-ADFF-41BF-8409-55D9EE93D1A8}"/>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6" name="Right Triangle 935">
              <a:extLst>
                <a:ext uri="{FF2B5EF4-FFF2-40B4-BE49-F238E27FC236}">
                  <a16:creationId xmlns:a16="http://schemas.microsoft.com/office/drawing/2014/main" id="{99F591C9-7523-4E5B-8692-0A8AB9B02396}"/>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7" name="Right Triangle 936">
              <a:extLst>
                <a:ext uri="{FF2B5EF4-FFF2-40B4-BE49-F238E27FC236}">
                  <a16:creationId xmlns:a16="http://schemas.microsoft.com/office/drawing/2014/main" id="{FC8F9097-3B21-433D-9B01-2362B0A22C76}"/>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D89AA906-C864-428C-99CB-B67C312CC48A}"/>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73C30EAD-1C94-48BD-97F8-8656A69AE149}"/>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2B9124A0-1B7E-4E3B-96C7-9BF86C1AC80B}"/>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FE91CCE2-0FFF-45C5-A1B2-7FD732A16D70}"/>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8B0C61B6-319F-4B31-B053-C60565C3EBB8}"/>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2903C02E-E935-448A-A380-C5E3684298DB}"/>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05CC02E5-5ECC-4FC4-A69C-0131987B9DE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D139E7D1-CEFC-4004-9ECE-F9580C271103}"/>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820F7315-46DB-40D2-BECF-37BD46C0A2E4}"/>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B63E5323-8649-4A3B-8572-F66D7355A41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04AC1FCF-5837-418E-BEA1-13BFC5E93E90}"/>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041D6D05-0BA7-46A7-BC0B-99590DA569F1}"/>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BF8BEC91-349C-4D67-B73B-F301B792BD9B}"/>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ECB859C2-A11A-47E7-AB7F-4CDB861280C4}"/>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A5159494-F4AE-4B61-A344-9C9047E036BA}"/>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1F1E6FC2-B952-4C89-ADB0-86497711D0F2}"/>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D7A6FCB2-C6CD-46FE-B253-8773217BC65B}"/>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149C0FE2-7E03-41E8-9BD0-FCFDA0DDA874}"/>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D5FA232C-50AC-4D3F-9DA3-BA4FF38A8C9F}"/>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717F3E84-9E79-4104-B958-69A58FAEB9B1}"/>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E0EA0E58-938F-40BB-952B-B19837F2637D}"/>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413D2B14-7E80-426B-A87C-0EC70FFBDBFF}"/>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FE0427F5-3D70-4485-97D4-F63F61EC0430}"/>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26C3D920-7D70-4182-AB2D-D23FB1A27CDA}"/>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A3D107A6-2CC4-4F1A-9559-55D5F2851446}"/>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3DDB3F48-AB5C-42EF-B596-5D44C42041D9}"/>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7982FDE5-886C-4A01-81FD-6D687732F82E}"/>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CD1CD2B9-B1B9-4E95-A804-9A792D6DDD3D}"/>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FE10F74B-D77B-40D6-8974-4DB94C7D9EBC}"/>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22521D6E-B801-4696-BAFE-9255A326E561}"/>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B9F4B1F0-2D36-4988-8D93-426D6050868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E69E603-D83B-41C1-9ABF-13CC87C78255}"/>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46F6B6E6-BE1F-4257-9B6C-29084E45CCF5}"/>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F32C4258-2382-4A5E-87FE-2920A0208068}"/>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691CAA1-35CD-4DEA-B2F8-4D7075D024B5}"/>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6AE35B45-E4B9-4A56-808C-3F401E66FF4E}"/>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0B20D10C-9D40-425A-95B4-CF9B9A27E269}"/>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53456E2B-9556-479F-95E5-1A11BEE292F2}"/>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37179DC9-DA24-4661-8CDE-829238E61245}"/>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82C85D2A-83CB-4EDE-B1CB-C3F718F1616B}"/>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B669C0FF-3098-4F73-B51E-211E0C137B53}"/>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3DFDE573-A49E-4FB2-BF57-79F2D0951F7D}"/>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20D755AD-095F-42A9-BEB5-E8EE2BB32754}"/>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6101939A-9CD6-4196-8A26-0AF5E1EE6349}"/>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D8217653-1F40-420C-A6C8-F998C4D2C8B4}"/>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219A6D25-52E7-4BB0-A611-0880A4E99949}"/>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86C5D6FB-5879-4077-815A-DFF7CD084233}"/>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71AB491A-6C62-4B7E-AACF-2A58193D972C}"/>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6C7214F1-A832-47CA-9BA1-01440D35032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F03C9DDA-B81A-43AF-98AB-37A040A10868}"/>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1AA1B570-244C-48D2-9DE5-849CDE78B1FC}"/>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D1AC8B20-475A-4235-B03A-45472EA1C350}"/>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CDC9BF14-C211-4C70-8246-F4C2F271C056}"/>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5050C68-C257-4DED-9DF9-B18E2648FC38}"/>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C60248A-816C-4962-BE8E-37BD436D1E50}"/>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EC9E614F-18A1-4B0F-B35D-5031EC2A7464}"/>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897AC2A1-264B-4276-9E95-156372EF1364}"/>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C453D5B8-F6C9-4AF9-9A26-5CC755DD7027}"/>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6" name="Right Triangle 995">
              <a:extLst>
                <a:ext uri="{FF2B5EF4-FFF2-40B4-BE49-F238E27FC236}">
                  <a16:creationId xmlns:a16="http://schemas.microsoft.com/office/drawing/2014/main" id="{5DC7F235-8BAE-4132-8C67-7073D3345CD1}"/>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7" name="Right Triangle 996">
              <a:extLst>
                <a:ext uri="{FF2B5EF4-FFF2-40B4-BE49-F238E27FC236}">
                  <a16:creationId xmlns:a16="http://schemas.microsoft.com/office/drawing/2014/main" id="{3EE6E4C8-D620-40D4-9039-55DC80B61F92}"/>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8" name="Right Triangle 997">
              <a:extLst>
                <a:ext uri="{FF2B5EF4-FFF2-40B4-BE49-F238E27FC236}">
                  <a16:creationId xmlns:a16="http://schemas.microsoft.com/office/drawing/2014/main" id="{5BB48CA8-AA57-41C8-91FC-DFB71BE6AB6E}"/>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9" name="Right Triangle 998">
              <a:extLst>
                <a:ext uri="{FF2B5EF4-FFF2-40B4-BE49-F238E27FC236}">
                  <a16:creationId xmlns:a16="http://schemas.microsoft.com/office/drawing/2014/main" id="{41778C0E-9D17-4FBB-BA93-64FFC5858FD4}"/>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0" name="Right Triangle 999">
              <a:extLst>
                <a:ext uri="{FF2B5EF4-FFF2-40B4-BE49-F238E27FC236}">
                  <a16:creationId xmlns:a16="http://schemas.microsoft.com/office/drawing/2014/main" id="{0ADD2D2A-8E46-4733-8B33-3E792507EE24}"/>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1" name="Right Triangle 1000">
              <a:extLst>
                <a:ext uri="{FF2B5EF4-FFF2-40B4-BE49-F238E27FC236}">
                  <a16:creationId xmlns:a16="http://schemas.microsoft.com/office/drawing/2014/main" id="{1508B2EF-89B2-4FD0-825B-C1BF6C53A58D}"/>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2" name="Right Triangle 1001">
              <a:extLst>
                <a:ext uri="{FF2B5EF4-FFF2-40B4-BE49-F238E27FC236}">
                  <a16:creationId xmlns:a16="http://schemas.microsoft.com/office/drawing/2014/main" id="{FAFA9745-664B-4CA0-8E19-C05C588BB395}"/>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3" name="Right Triangle 1002">
              <a:extLst>
                <a:ext uri="{FF2B5EF4-FFF2-40B4-BE49-F238E27FC236}">
                  <a16:creationId xmlns:a16="http://schemas.microsoft.com/office/drawing/2014/main" id="{9DAC7B9A-9E99-44FC-8BF1-F528422032C6}"/>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4" name="Right Triangle 1003">
              <a:extLst>
                <a:ext uri="{FF2B5EF4-FFF2-40B4-BE49-F238E27FC236}">
                  <a16:creationId xmlns:a16="http://schemas.microsoft.com/office/drawing/2014/main" id="{96DAE9FD-AC57-44F3-A886-E02BBE30EB51}"/>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5" name="Right Triangle 1004">
              <a:extLst>
                <a:ext uri="{FF2B5EF4-FFF2-40B4-BE49-F238E27FC236}">
                  <a16:creationId xmlns:a16="http://schemas.microsoft.com/office/drawing/2014/main" id="{FC99857F-2AE1-4F0B-A84F-A262C1F4F622}"/>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6" name="Right Triangle 1005">
              <a:extLst>
                <a:ext uri="{FF2B5EF4-FFF2-40B4-BE49-F238E27FC236}">
                  <a16:creationId xmlns:a16="http://schemas.microsoft.com/office/drawing/2014/main" id="{ABE5721F-2B20-4F94-B67F-37DAF0257A67}"/>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7" name="Right Triangle 1006">
              <a:extLst>
                <a:ext uri="{FF2B5EF4-FFF2-40B4-BE49-F238E27FC236}">
                  <a16:creationId xmlns:a16="http://schemas.microsoft.com/office/drawing/2014/main" id="{86FB1B1A-D3D0-4849-9CA7-636626A6C8B7}"/>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8" name="Right Triangle 1007">
              <a:extLst>
                <a:ext uri="{FF2B5EF4-FFF2-40B4-BE49-F238E27FC236}">
                  <a16:creationId xmlns:a16="http://schemas.microsoft.com/office/drawing/2014/main" id="{0779F498-F6FC-4E46-8A66-B205327E06D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9" name="Right Triangle 1008">
              <a:extLst>
                <a:ext uri="{FF2B5EF4-FFF2-40B4-BE49-F238E27FC236}">
                  <a16:creationId xmlns:a16="http://schemas.microsoft.com/office/drawing/2014/main" id="{F9D28728-C448-4BCC-AE27-5A139E40AEE1}"/>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0" name="Right Triangle 1009">
              <a:extLst>
                <a:ext uri="{FF2B5EF4-FFF2-40B4-BE49-F238E27FC236}">
                  <a16:creationId xmlns:a16="http://schemas.microsoft.com/office/drawing/2014/main" id="{35E537E1-31E4-45DC-855D-8C77CF8D5A4D}"/>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1" name="Right Triangle 1010">
              <a:extLst>
                <a:ext uri="{FF2B5EF4-FFF2-40B4-BE49-F238E27FC236}">
                  <a16:creationId xmlns:a16="http://schemas.microsoft.com/office/drawing/2014/main" id="{97A286FA-A667-4339-8B3B-D578F1C19DD0}"/>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2" name="Right Triangle 1011">
              <a:extLst>
                <a:ext uri="{FF2B5EF4-FFF2-40B4-BE49-F238E27FC236}">
                  <a16:creationId xmlns:a16="http://schemas.microsoft.com/office/drawing/2014/main" id="{D51F8E61-7A46-44E1-BD4E-19882ECCF8AE}"/>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p:nvPr>
        </p:nvSpPr>
        <p:spPr>
          <a:xfrm>
            <a:off x="6785688" y="0"/>
            <a:ext cx="5403138" cy="6765925"/>
          </a:xfrm>
        </p:spPr>
        <p:txBody>
          <a:bodyPr/>
          <a:lstStyle/>
          <a:p>
            <a:r>
              <a:rPr lang="en-US"/>
              <a:t>Drag picture to placeholder or click icon to add</a:t>
            </a: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086" y="2625191"/>
            <a:ext cx="5244771"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29" name="Group 1128">
            <a:extLst>
              <a:ext uri="{FF2B5EF4-FFF2-40B4-BE49-F238E27FC236}">
                <a16:creationId xmlns:a16="http://schemas.microsoft.com/office/drawing/2014/main" id="{66764AA4-C392-4C69-974A-C7CE49FEB0B9}"/>
              </a:ext>
            </a:extLst>
          </p:cNvPr>
          <p:cNvGrpSpPr/>
          <p:nvPr/>
        </p:nvGrpSpPr>
        <p:grpSpPr bwMode="black">
          <a:xfrm>
            <a:off x="617878" y="6446044"/>
            <a:ext cx="1099793" cy="173355"/>
            <a:chOff x="-84138" y="5622925"/>
            <a:chExt cx="4330701" cy="682626"/>
          </a:xfrm>
        </p:grpSpPr>
        <p:sp>
          <p:nvSpPr>
            <p:cNvPr id="1130" name="Freeform 6">
              <a:extLst>
                <a:ext uri="{FF2B5EF4-FFF2-40B4-BE49-F238E27FC236}">
                  <a16:creationId xmlns:a16="http://schemas.microsoft.com/office/drawing/2014/main" id="{B7235521-DFA3-4FE8-AD1B-4D4A25B27DB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1" name="Freeform 7">
              <a:extLst>
                <a:ext uri="{FF2B5EF4-FFF2-40B4-BE49-F238E27FC236}">
                  <a16:creationId xmlns:a16="http://schemas.microsoft.com/office/drawing/2014/main" id="{2E469487-ABC8-4A80-9CE4-747949D059F2}"/>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2" name="Freeform 8">
              <a:extLst>
                <a:ext uri="{FF2B5EF4-FFF2-40B4-BE49-F238E27FC236}">
                  <a16:creationId xmlns:a16="http://schemas.microsoft.com/office/drawing/2014/main" id="{A6B015BD-72F9-4BD2-84C2-0246CCDE236C}"/>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3" name="Freeform 9">
              <a:extLst>
                <a:ext uri="{FF2B5EF4-FFF2-40B4-BE49-F238E27FC236}">
                  <a16:creationId xmlns:a16="http://schemas.microsoft.com/office/drawing/2014/main" id="{54804375-3F44-46DC-8753-BDC2B55F6895}"/>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4" name="Freeform 10">
              <a:extLst>
                <a:ext uri="{FF2B5EF4-FFF2-40B4-BE49-F238E27FC236}">
                  <a16:creationId xmlns:a16="http://schemas.microsoft.com/office/drawing/2014/main" id="{D3D2471D-B7BE-4028-A203-858BBDABE809}"/>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5" name="Freeform 11">
              <a:extLst>
                <a:ext uri="{FF2B5EF4-FFF2-40B4-BE49-F238E27FC236}">
                  <a16:creationId xmlns:a16="http://schemas.microsoft.com/office/drawing/2014/main" id="{4CB9E2A8-8617-429C-B073-F966EDB4DAC3}"/>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36" name="Freeform 12">
              <a:extLst>
                <a:ext uri="{FF2B5EF4-FFF2-40B4-BE49-F238E27FC236}">
                  <a16:creationId xmlns:a16="http://schemas.microsoft.com/office/drawing/2014/main" id="{71A43D73-6DE7-4E70-A52B-D910CAE4CA3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502" name="Freeform: Shape 501">
            <a:extLst>
              <a:ext uri="{FF2B5EF4-FFF2-40B4-BE49-F238E27FC236}">
                <a16:creationId xmlns:a16="http://schemas.microsoft.com/office/drawing/2014/main" id="{CD63DCC4-8271-40D4-A5AA-50A309573A43}"/>
              </a:ext>
            </a:extLst>
          </p:cNvPr>
          <p:cNvSpPr/>
          <p:nvPr/>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7" name="TextBox 266">
            <a:extLst>
              <a:ext uri="{FF2B5EF4-FFF2-40B4-BE49-F238E27FC236}">
                <a16:creationId xmlns:a16="http://schemas.microsoft.com/office/drawing/2014/main" id="{2CFE3100-9B19-45D2-989A-461FFF0A766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245917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88822" cy="43322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ight Triangle 5">
            <a:extLst>
              <a:ext uri="{FF2B5EF4-FFF2-40B4-BE49-F238E27FC236}">
                <a16:creationId xmlns:a16="http://schemas.microsoft.com/office/drawing/2014/main" id="{33F19DD3-CF82-47C1-A5CA-791D0612BF86}"/>
              </a:ext>
            </a:extLst>
          </p:cNvPr>
          <p:cNvSpPr/>
          <p:nvPr userDrawn="1"/>
        </p:nvSpPr>
        <p:spPr bwMode="hidden">
          <a:xfrm>
            <a:off x="5193" y="0"/>
            <a:ext cx="4329112" cy="4329112"/>
          </a:xfrm>
          <a:prstGeom prst="rtTriangle">
            <a:avLst/>
          </a:pr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a16="http://schemas.microsoft.com/office/drawing/2014/main" id="{A441D50E-6C1F-492D-AA2F-1CE1D494AAF1}"/>
              </a:ext>
            </a:extLst>
          </p:cNvPr>
          <p:cNvSpPr/>
          <p:nvPr userDrawn="1">
            <p:custDataLst>
              <p:tags r:id="rId1"/>
            </p:custDataLst>
          </p:nvPr>
        </p:nvSpPr>
        <p:spPr bwMode="white">
          <a:xfrm>
            <a:off x="5849846" y="2509012"/>
            <a:ext cx="45719" cy="13673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p:nvPr>
        </p:nvSpPr>
        <p:spPr>
          <a:xfrm>
            <a:off x="6096000" y="2667000"/>
            <a:ext cx="5351463" cy="1016000"/>
          </a:xfrm>
        </p:spPr>
        <p:txBody>
          <a:bodyPr anchor="ctr"/>
          <a:lstStyle>
            <a:lvl1pPr>
              <a:spcBef>
                <a:spcPts val="0"/>
              </a:spcBef>
              <a:defRPr sz="3600">
                <a:solidFill>
                  <a:schemeClr val="bg1"/>
                </a:solidFill>
              </a:defRPr>
            </a:lvl1pPr>
          </a:lstStyle>
          <a:p>
            <a:pPr lvl="0"/>
            <a:r>
              <a:rPr lang="en-US"/>
              <a:t>Click to edit Master text styles</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accent5"/>
                </a:solidFill>
              </a:defRPr>
            </a:lvl1pPr>
          </a:lstStyle>
          <a:p>
            <a:pPr lvl="0"/>
            <a:r>
              <a:rPr lang="en-US"/>
              <a:t>Click to 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accent4"/>
                </a:solidFill>
              </a:defRPr>
            </a:lvl1pPr>
          </a:lstStyle>
          <a:p>
            <a:pPr lvl="0"/>
            <a:r>
              <a:rPr lang="en-US"/>
              <a:t>Click to 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accent6"/>
                </a:solidFill>
              </a:defRPr>
            </a:lvl1pPr>
          </a:lstStyle>
          <a:p>
            <a:pPr lvl="0"/>
            <a:r>
              <a:rPr lang="en-US"/>
              <a:t>Click to 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accent1"/>
                </a:solidFill>
              </a:defRPr>
            </a:lvl1pPr>
          </a:lstStyle>
          <a:p>
            <a:pPr lvl="0"/>
            <a:r>
              <a:rPr lang="en-US"/>
              <a:t>Click to 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accent3"/>
                </a:solidFill>
              </a:defRPr>
            </a:lvl1pPr>
          </a:lstStyle>
          <a:p>
            <a:pPr lvl="0"/>
            <a:r>
              <a:rPr lang="en-US"/>
              <a:t>Click to 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8" y="5507147"/>
            <a:ext cx="1371064" cy="423862"/>
          </a:xfrm>
        </p:spPr>
        <p:txBody>
          <a:bodyPr/>
          <a:lstStyle>
            <a:lvl1pPr algn="l">
              <a:defRPr sz="1200">
                <a:solidFill>
                  <a:schemeClr val="accent2"/>
                </a:solidFill>
              </a:defRPr>
            </a:lvl1pPr>
          </a:lstStyle>
          <a:p>
            <a:pPr lvl="0"/>
            <a:r>
              <a:rPr lang="en-US"/>
              <a:t>Click to 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8" name="TextBox 17">
            <a:extLst>
              <a:ext uri="{FF2B5EF4-FFF2-40B4-BE49-F238E27FC236}">
                <a16:creationId xmlns:a16="http://schemas.microsoft.com/office/drawing/2014/main" id="{183CE7EA-9EA2-4DF1-B906-6A42393236D8}"/>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47221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9" name="TextBox 8">
            <a:extLst>
              <a:ext uri="{FF2B5EF4-FFF2-40B4-BE49-F238E27FC236}">
                <a16:creationId xmlns:a16="http://schemas.microsoft.com/office/drawing/2014/main" id="{CE1BCD8C-97DA-4F07-B9DD-4F3DE630D04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104283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flipH="1" flipV="1">
            <a:off x="4129912" y="0"/>
            <a:ext cx="8058913" cy="6858000"/>
          </a:xfrm>
          <a:prstGeom prst="rect">
            <a:avLst/>
          </a:prstGeom>
        </p:spPr>
      </p:pic>
      <p:sp>
        <p:nvSpPr>
          <p:cNvPr id="2" name="Title 1"/>
          <p:cNvSpPr>
            <a:spLocks noGrp="1"/>
          </p:cNvSpPr>
          <p:nvPr>
            <p:ph type="title" hasCustomPrompt="1"/>
          </p:nvPr>
        </p:nvSpPr>
        <p:spPr>
          <a:xfrm>
            <a:off x="584041" y="3728720"/>
            <a:ext cx="6427328" cy="1229360"/>
          </a:xfrm>
        </p:spPr>
        <p:txBody>
          <a:bodyPr wrap="square" anchor="b"/>
          <a:lstStyle>
            <a:lvl1pPr algn="l">
              <a:defRPr sz="5000" b="0" cap="none" baseline="0"/>
            </a:lvl1pPr>
          </a:lstStyle>
          <a:p>
            <a:r>
              <a:rPr lang="en-US" dirty="0"/>
              <a:t>Thank You</a:t>
            </a:r>
          </a:p>
        </p:txBody>
      </p:sp>
      <p:grpSp>
        <p:nvGrpSpPr>
          <p:cNvPr id="140" name="Group 139">
            <a:extLst>
              <a:ext uri="{FF2B5EF4-FFF2-40B4-BE49-F238E27FC236}">
                <a16:creationId xmlns:a16="http://schemas.microsoft.com/office/drawing/2014/main" id="{78885EFB-2229-4796-8D57-8C571C2535ED}"/>
              </a:ext>
            </a:extLst>
          </p:cNvPr>
          <p:cNvGrpSpPr/>
          <p:nvPr userDrawn="1"/>
        </p:nvGrpSpPr>
        <p:grpSpPr bwMode="black">
          <a:xfrm>
            <a:off x="617878" y="6446044"/>
            <a:ext cx="1099793" cy="173355"/>
            <a:chOff x="-84138" y="5622925"/>
            <a:chExt cx="4330701" cy="682626"/>
          </a:xfrm>
        </p:grpSpPr>
        <p:sp>
          <p:nvSpPr>
            <p:cNvPr id="141" name="Freeform 6">
              <a:extLst>
                <a:ext uri="{FF2B5EF4-FFF2-40B4-BE49-F238E27FC236}">
                  <a16:creationId xmlns:a16="http://schemas.microsoft.com/office/drawing/2014/main" id="{CED77201-EF96-4E69-992A-CF56FF08D6C8}"/>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2" name="Freeform 7">
              <a:extLst>
                <a:ext uri="{FF2B5EF4-FFF2-40B4-BE49-F238E27FC236}">
                  <a16:creationId xmlns:a16="http://schemas.microsoft.com/office/drawing/2014/main" id="{F0E8F838-CCAD-4AD0-BFCB-F9EBD64AA16F}"/>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3" name="Freeform 8">
              <a:extLst>
                <a:ext uri="{FF2B5EF4-FFF2-40B4-BE49-F238E27FC236}">
                  <a16:creationId xmlns:a16="http://schemas.microsoft.com/office/drawing/2014/main" id="{DAD5F303-4B2B-4BA7-9E3E-CF2ECE2DE1D8}"/>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4" name="Freeform 9">
              <a:extLst>
                <a:ext uri="{FF2B5EF4-FFF2-40B4-BE49-F238E27FC236}">
                  <a16:creationId xmlns:a16="http://schemas.microsoft.com/office/drawing/2014/main" id="{32B47895-6440-4252-83A9-6D02AEBE7B9B}"/>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5" name="Freeform 10">
              <a:extLst>
                <a:ext uri="{FF2B5EF4-FFF2-40B4-BE49-F238E27FC236}">
                  <a16:creationId xmlns:a16="http://schemas.microsoft.com/office/drawing/2014/main" id="{8C4B9FB6-DFBC-448B-B083-4BA70D71CE1E}"/>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6" name="Freeform 11">
              <a:extLst>
                <a:ext uri="{FF2B5EF4-FFF2-40B4-BE49-F238E27FC236}">
                  <a16:creationId xmlns:a16="http://schemas.microsoft.com/office/drawing/2014/main" id="{29826BF7-37CF-42AD-A881-1A8C836A493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47" name="Freeform 12">
              <a:extLst>
                <a:ext uri="{FF2B5EF4-FFF2-40B4-BE49-F238E27FC236}">
                  <a16:creationId xmlns:a16="http://schemas.microsoft.com/office/drawing/2014/main" id="{6CD892BB-45E6-46AC-9E99-F58D53FB63D6}"/>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5" name="TextBox 14">
            <a:extLst>
              <a:ext uri="{FF2B5EF4-FFF2-40B4-BE49-F238E27FC236}">
                <a16:creationId xmlns:a16="http://schemas.microsoft.com/office/drawing/2014/main" id="{D61B41E9-D951-4347-864C-73789BD1F80F}"/>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2405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1167394"/>
            <a:ext cx="6427626" cy="1229360"/>
          </a:xfrm>
        </p:spPr>
        <p:txBody>
          <a:bodyPr wrap="square" anchor="b"/>
          <a:lstStyle>
            <a:lvl1pPr algn="l">
              <a:defRPr sz="3600" b="0" cap="none" baseline="0">
                <a:solidFill>
                  <a:schemeClr val="accent2"/>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484060"/>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E2854D23-C99F-41C3-9EA1-37368E9748C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4772"/>
          <a:stretch/>
        </p:blipFill>
        <p:spPr bwMode="ltGray">
          <a:xfrm>
            <a:off x="4238571" y="0"/>
            <a:ext cx="7949373" cy="6858000"/>
          </a:xfrm>
          <a:prstGeom prst="rect">
            <a:avLst/>
          </a:prstGeom>
        </p:spPr>
      </p:pic>
      <p:grpSp>
        <p:nvGrpSpPr>
          <p:cNvPr id="67" name="Group 66">
            <a:extLst>
              <a:ext uri="{FF2B5EF4-FFF2-40B4-BE49-F238E27FC236}">
                <a16:creationId xmlns:a16="http://schemas.microsoft.com/office/drawing/2014/main" id="{FA7583E3-5C48-49C6-991B-C25E2AA2FBAB}"/>
              </a:ext>
            </a:extLst>
          </p:cNvPr>
          <p:cNvGrpSpPr/>
          <p:nvPr userDrawn="1"/>
        </p:nvGrpSpPr>
        <p:grpSpPr bwMode="black">
          <a:xfrm>
            <a:off x="617878" y="6446044"/>
            <a:ext cx="1099793" cy="173355"/>
            <a:chOff x="-84138" y="5622925"/>
            <a:chExt cx="4330701" cy="682626"/>
          </a:xfrm>
        </p:grpSpPr>
        <p:sp>
          <p:nvSpPr>
            <p:cNvPr id="68" name="Freeform 6">
              <a:extLst>
                <a:ext uri="{FF2B5EF4-FFF2-40B4-BE49-F238E27FC236}">
                  <a16:creationId xmlns:a16="http://schemas.microsoft.com/office/drawing/2014/main" id="{367C169C-1300-467E-BD2B-CFFF80080264}"/>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69" name="Freeform 7">
              <a:extLst>
                <a:ext uri="{FF2B5EF4-FFF2-40B4-BE49-F238E27FC236}">
                  <a16:creationId xmlns:a16="http://schemas.microsoft.com/office/drawing/2014/main" id="{E38C4A5D-89F1-4554-BE68-BC848EF53E95}"/>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0" name="Freeform 8">
              <a:extLst>
                <a:ext uri="{FF2B5EF4-FFF2-40B4-BE49-F238E27FC236}">
                  <a16:creationId xmlns:a16="http://schemas.microsoft.com/office/drawing/2014/main" id="{10270507-0676-4A8B-87BD-BDCA1210CC37}"/>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1" name="Freeform 9">
              <a:extLst>
                <a:ext uri="{FF2B5EF4-FFF2-40B4-BE49-F238E27FC236}">
                  <a16:creationId xmlns:a16="http://schemas.microsoft.com/office/drawing/2014/main" id="{3D84D470-4587-4DEE-91E9-770026878769}"/>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2" name="Freeform 10">
              <a:extLst>
                <a:ext uri="{FF2B5EF4-FFF2-40B4-BE49-F238E27FC236}">
                  <a16:creationId xmlns:a16="http://schemas.microsoft.com/office/drawing/2014/main" id="{ADFCC155-955A-44B0-9432-CA6DC3C15253}"/>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3" name="Freeform 11">
              <a:extLst>
                <a:ext uri="{FF2B5EF4-FFF2-40B4-BE49-F238E27FC236}">
                  <a16:creationId xmlns:a16="http://schemas.microsoft.com/office/drawing/2014/main" id="{5B4316E4-B109-42D8-B12A-FBD6286C9C7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4" name="Freeform 12">
              <a:extLst>
                <a:ext uri="{FF2B5EF4-FFF2-40B4-BE49-F238E27FC236}">
                  <a16:creationId xmlns:a16="http://schemas.microsoft.com/office/drawing/2014/main" id="{A3D32D1A-08E0-4BFC-A3E0-CB5C3BB04F65}"/>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16" name="TextBox 15">
            <a:extLst>
              <a:ext uri="{FF2B5EF4-FFF2-40B4-BE49-F238E27FC236}">
                <a16:creationId xmlns:a16="http://schemas.microsoft.com/office/drawing/2014/main" id="{3612D976-FA11-4943-92A0-719F347D119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350965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p:nvSpPr>
        <p:spPr bwMode="hidden">
          <a:xfrm>
            <a:off x="0" y="0"/>
            <a:ext cx="12188825"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5" y="3906060"/>
            <a:ext cx="10962687" cy="2380795"/>
          </a:xfrm>
          <a:prstGeom prst="rect">
            <a:avLst/>
          </a:prstGeom>
          <a:noFill/>
        </p:spPr>
        <p:txBody>
          <a:bodyPr wrap="square" lIns="0" tIns="0" rIns="0" bIns="0" rtlCol="0">
            <a:noAutofit/>
          </a:bodyPr>
          <a:lstStyle/>
          <a:p>
            <a:pPr>
              <a:lnSpc>
                <a:spcPct val="130000"/>
              </a:lnSpc>
            </a:pPr>
            <a:r>
              <a:rPr lang="en-US" sz="1800">
                <a:solidFill>
                  <a:schemeClr val="bg1"/>
                </a:solidFill>
              </a:rPr>
              <a:t>If yes, you are good to go!</a:t>
            </a:r>
          </a:p>
          <a:p>
            <a:pPr>
              <a:lnSpc>
                <a:spcPct val="130000"/>
              </a:lnSpc>
            </a:pPr>
            <a:r>
              <a:rPr lang="en-US" sz="1800">
                <a:solidFill>
                  <a:schemeClr val="bg1"/>
                </a:solidFill>
              </a:rPr>
              <a:t>If the answer is no, you do not have the Metropolis font installed.</a:t>
            </a:r>
          </a:p>
          <a:p>
            <a:pPr>
              <a:lnSpc>
                <a:spcPct val="130000"/>
              </a:lnSpc>
            </a:pPr>
            <a:endParaRPr lang="en-US" sz="180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a:solidFill>
                  <a:schemeClr val="bg1"/>
                </a:solidFill>
              </a:rPr>
              <a:t>Click here to download the font: </a:t>
            </a:r>
            <a:r>
              <a:rPr lang="en-US" sz="1800">
                <a:solidFill>
                  <a:schemeClr val="tx2"/>
                </a:solidFill>
                <a:hlinkClick r:id="rId2"/>
              </a:rPr>
              <a:t>www.vmware.com/brand</a:t>
            </a:r>
            <a:r>
              <a:rPr lang="en-US" sz="1800" baseline="0">
                <a:solidFill>
                  <a:schemeClr val="bg1"/>
                </a:solidFill>
              </a:rPr>
              <a:t> </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trike="noStrike" baseline="0">
                <a:solidFill>
                  <a:schemeClr val="bg1"/>
                </a:solidFill>
              </a:rPr>
              <a:t>Log in with SSO and select the Brand Assets tab in the portal</a:t>
            </a:r>
          </a:p>
          <a:p>
            <a:pPr>
              <a:lnSpc>
                <a:spcPct val="130000"/>
              </a:lnSpc>
            </a:pPr>
            <a:r>
              <a:rPr lang="en-US" sz="1800">
                <a:solidFill>
                  <a:schemeClr val="bg1"/>
                </a:solidFill>
              </a:rPr>
              <a:t>Need more information on how to install fonts? </a:t>
            </a:r>
            <a:br>
              <a:rPr lang="en-US" sz="1800">
                <a:solidFill>
                  <a:schemeClr val="bg1"/>
                </a:solidFill>
              </a:rPr>
            </a:br>
            <a:r>
              <a:rPr lang="en-US" sz="1800">
                <a:solidFill>
                  <a:schemeClr val="bg1"/>
                </a:solidFill>
              </a:rPr>
              <a:t>Refer to the quick-start section in the template guideline or contact Oasis.</a:t>
            </a:r>
          </a:p>
          <a:p>
            <a:pPr>
              <a:lnSpc>
                <a:spcPct val="130000"/>
              </a:lnSpc>
            </a:pPr>
            <a:r>
              <a:rPr lang="en-US" sz="1800">
                <a:solidFill>
                  <a:schemeClr val="bg1"/>
                </a:solidFill>
              </a:rPr>
              <a:t> </a:t>
            </a:r>
            <a:endParaRPr lang="en-US" sz="3200">
              <a:solidFill>
                <a:schemeClr val="bg1"/>
              </a:solidFill>
            </a:endParaRPr>
          </a:p>
        </p:txBody>
      </p:sp>
      <p:grpSp>
        <p:nvGrpSpPr>
          <p:cNvPr id="25" name="Group 4">
            <a:extLst>
              <a:ext uri="{FF2B5EF4-FFF2-40B4-BE49-F238E27FC236}">
                <a16:creationId xmlns:a16="http://schemas.microsoft.com/office/drawing/2014/main" id="{B78C1ED4-5F96-47A3-9C43-F6672F5A0A43}"/>
              </a:ext>
            </a:extLst>
          </p:cNvPr>
          <p:cNvGrpSpPr>
            <a:grpSpLocks noChangeAspect="1"/>
          </p:cNvGrpSpPr>
          <p:nvPr userDrawn="1"/>
        </p:nvGrpSpPr>
        <p:grpSpPr bwMode="black">
          <a:xfrm>
            <a:off x="620895" y="2249109"/>
            <a:ext cx="5115292" cy="542314"/>
            <a:chOff x="901" y="1857"/>
            <a:chExt cx="5716" cy="606"/>
          </a:xfrm>
          <a:solidFill>
            <a:schemeClr val="bg1"/>
          </a:solidFill>
        </p:grpSpPr>
        <p:sp>
          <p:nvSpPr>
            <p:cNvPr id="26" name="Freeform 5">
              <a:extLst>
                <a:ext uri="{FF2B5EF4-FFF2-40B4-BE49-F238E27FC236}">
                  <a16:creationId xmlns:a16="http://schemas.microsoft.com/office/drawing/2014/main" id="{6893F64C-5733-4A41-A4C0-08B9B0763432}"/>
                </a:ext>
              </a:extLst>
            </p:cNvPr>
            <p:cNvSpPr>
              <a:spLocks/>
            </p:cNvSpPr>
            <p:nvPr/>
          </p:nvSpPr>
          <p:spPr bwMode="black">
            <a:xfrm>
              <a:off x="901" y="1873"/>
              <a:ext cx="378" cy="472"/>
            </a:xfrm>
            <a:custGeom>
              <a:avLst/>
              <a:gdLst>
                <a:gd name="T0" fmla="*/ 162 w 378"/>
                <a:gd name="T1" fmla="*/ 51 h 472"/>
                <a:gd name="T2" fmla="*/ 0 w 378"/>
                <a:gd name="T3" fmla="*/ 51 h 472"/>
                <a:gd name="T4" fmla="*/ 0 w 378"/>
                <a:gd name="T5" fmla="*/ 0 h 472"/>
                <a:gd name="T6" fmla="*/ 378 w 378"/>
                <a:gd name="T7" fmla="*/ 0 h 472"/>
                <a:gd name="T8" fmla="*/ 378 w 378"/>
                <a:gd name="T9" fmla="*/ 51 h 472"/>
                <a:gd name="T10" fmla="*/ 217 w 378"/>
                <a:gd name="T11" fmla="*/ 51 h 472"/>
                <a:gd name="T12" fmla="*/ 217 w 378"/>
                <a:gd name="T13" fmla="*/ 472 h 472"/>
                <a:gd name="T14" fmla="*/ 162 w 378"/>
                <a:gd name="T15" fmla="*/ 472 h 472"/>
                <a:gd name="T16" fmla="*/ 162 w 378"/>
                <a:gd name="T17" fmla="*/ 5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472">
                  <a:moveTo>
                    <a:pt x="162" y="51"/>
                  </a:moveTo>
                  <a:lnTo>
                    <a:pt x="0" y="51"/>
                  </a:lnTo>
                  <a:lnTo>
                    <a:pt x="0" y="0"/>
                  </a:lnTo>
                  <a:lnTo>
                    <a:pt x="378" y="0"/>
                  </a:lnTo>
                  <a:lnTo>
                    <a:pt x="378" y="51"/>
                  </a:lnTo>
                  <a:lnTo>
                    <a:pt x="217" y="51"/>
                  </a:lnTo>
                  <a:lnTo>
                    <a:pt x="217" y="472"/>
                  </a:lnTo>
                  <a:lnTo>
                    <a:pt x="162" y="472"/>
                  </a:lnTo>
                  <a:lnTo>
                    <a:pt x="1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CD9B8C87-89AE-40B9-A968-988D8580FB80}"/>
                </a:ext>
              </a:extLst>
            </p:cNvPr>
            <p:cNvSpPr>
              <a:spLocks/>
            </p:cNvSpPr>
            <p:nvPr/>
          </p:nvSpPr>
          <p:spPr bwMode="black">
            <a:xfrm>
              <a:off x="1364" y="1865"/>
              <a:ext cx="307" cy="480"/>
            </a:xfrm>
            <a:custGeom>
              <a:avLst/>
              <a:gdLst>
                <a:gd name="T0" fmla="*/ 251 w 251"/>
                <a:gd name="T1" fmla="*/ 211 h 399"/>
                <a:gd name="T2" fmla="*/ 251 w 251"/>
                <a:gd name="T3" fmla="*/ 399 h 399"/>
                <a:gd name="T4" fmla="*/ 208 w 251"/>
                <a:gd name="T5" fmla="*/ 399 h 399"/>
                <a:gd name="T6" fmla="*/ 208 w 251"/>
                <a:gd name="T7" fmla="*/ 216 h 399"/>
                <a:gd name="T8" fmla="*/ 134 w 251"/>
                <a:gd name="T9" fmla="*/ 135 h 399"/>
                <a:gd name="T10" fmla="*/ 43 w 251"/>
                <a:gd name="T11" fmla="*/ 211 h 399"/>
                <a:gd name="T12" fmla="*/ 43 w 251"/>
                <a:gd name="T13" fmla="*/ 399 h 399"/>
                <a:gd name="T14" fmla="*/ 0 w 251"/>
                <a:gd name="T15" fmla="*/ 399 h 399"/>
                <a:gd name="T16" fmla="*/ 0 w 251"/>
                <a:gd name="T17" fmla="*/ 0 h 399"/>
                <a:gd name="T18" fmla="*/ 43 w 251"/>
                <a:gd name="T19" fmla="*/ 0 h 399"/>
                <a:gd name="T20" fmla="*/ 43 w 251"/>
                <a:gd name="T21" fmla="*/ 151 h 399"/>
                <a:gd name="T22" fmla="*/ 140 w 251"/>
                <a:gd name="T23" fmla="*/ 97 h 399"/>
                <a:gd name="T24" fmla="*/ 251 w 251"/>
                <a:gd name="T25" fmla="*/ 21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399">
                  <a:moveTo>
                    <a:pt x="251" y="211"/>
                  </a:moveTo>
                  <a:cubicBezTo>
                    <a:pt x="251" y="399"/>
                    <a:pt x="251" y="399"/>
                    <a:pt x="251" y="399"/>
                  </a:cubicBezTo>
                  <a:cubicBezTo>
                    <a:pt x="208" y="399"/>
                    <a:pt x="208" y="399"/>
                    <a:pt x="208" y="399"/>
                  </a:cubicBezTo>
                  <a:cubicBezTo>
                    <a:pt x="208" y="216"/>
                    <a:pt x="208" y="216"/>
                    <a:pt x="208" y="216"/>
                  </a:cubicBezTo>
                  <a:cubicBezTo>
                    <a:pt x="208" y="169"/>
                    <a:pt x="178" y="135"/>
                    <a:pt x="134" y="135"/>
                  </a:cubicBezTo>
                  <a:cubicBezTo>
                    <a:pt x="85" y="135"/>
                    <a:pt x="43" y="170"/>
                    <a:pt x="43" y="211"/>
                  </a:cubicBezTo>
                  <a:cubicBezTo>
                    <a:pt x="43" y="399"/>
                    <a:pt x="43" y="399"/>
                    <a:pt x="43" y="399"/>
                  </a:cubicBezTo>
                  <a:cubicBezTo>
                    <a:pt x="0" y="399"/>
                    <a:pt x="0" y="399"/>
                    <a:pt x="0" y="399"/>
                  </a:cubicBezTo>
                  <a:cubicBezTo>
                    <a:pt x="0" y="0"/>
                    <a:pt x="0" y="0"/>
                    <a:pt x="0" y="0"/>
                  </a:cubicBezTo>
                  <a:cubicBezTo>
                    <a:pt x="43" y="0"/>
                    <a:pt x="43" y="0"/>
                    <a:pt x="43" y="0"/>
                  </a:cubicBezTo>
                  <a:cubicBezTo>
                    <a:pt x="43" y="151"/>
                    <a:pt x="43" y="151"/>
                    <a:pt x="43" y="151"/>
                  </a:cubicBezTo>
                  <a:cubicBezTo>
                    <a:pt x="60" y="119"/>
                    <a:pt x="98" y="97"/>
                    <a:pt x="140" y="97"/>
                  </a:cubicBezTo>
                  <a:cubicBezTo>
                    <a:pt x="205" y="97"/>
                    <a:pt x="251" y="144"/>
                    <a:pt x="25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002BD709-64FB-44DB-A81E-BCC570D9EA6B}"/>
                </a:ext>
              </a:extLst>
            </p:cNvPr>
            <p:cNvSpPr>
              <a:spLocks noEditPoints="1"/>
            </p:cNvSpPr>
            <p:nvPr/>
          </p:nvSpPr>
          <p:spPr bwMode="black">
            <a:xfrm>
              <a:off x="1767"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926C9A2F-AD42-40CE-AD48-16ED2F5E2C23}"/>
                </a:ext>
              </a:extLst>
            </p:cNvPr>
            <p:cNvSpPr>
              <a:spLocks/>
            </p:cNvSpPr>
            <p:nvPr/>
          </p:nvSpPr>
          <p:spPr bwMode="black">
            <a:xfrm>
              <a:off x="1912" y="1982"/>
              <a:ext cx="281"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AF6E45DA-A3A4-4FA3-9A95-1F83D1FA42C5}"/>
                </a:ext>
              </a:extLst>
            </p:cNvPr>
            <p:cNvSpPr>
              <a:spLocks noEditPoints="1"/>
            </p:cNvSpPr>
            <p:nvPr/>
          </p:nvSpPr>
          <p:spPr bwMode="black">
            <a:xfrm>
              <a:off x="2473"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0E9BB012-66AD-4575-AACA-AA4D8882A4B6}"/>
                </a:ext>
              </a:extLst>
            </p:cNvPr>
            <p:cNvSpPr>
              <a:spLocks/>
            </p:cNvSpPr>
            <p:nvPr/>
          </p:nvSpPr>
          <p:spPr bwMode="black">
            <a:xfrm>
              <a:off x="2617" y="1982"/>
              <a:ext cx="282"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4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4"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16C674FD-9428-487D-86F2-E34B74F88508}"/>
                </a:ext>
              </a:extLst>
            </p:cNvPr>
            <p:cNvSpPr>
              <a:spLocks/>
            </p:cNvSpPr>
            <p:nvPr/>
          </p:nvSpPr>
          <p:spPr bwMode="black">
            <a:xfrm>
              <a:off x="3201" y="1873"/>
              <a:ext cx="464" cy="472"/>
            </a:xfrm>
            <a:custGeom>
              <a:avLst/>
              <a:gdLst>
                <a:gd name="T0" fmla="*/ 0 w 464"/>
                <a:gd name="T1" fmla="*/ 0 h 472"/>
                <a:gd name="T2" fmla="*/ 53 w 464"/>
                <a:gd name="T3" fmla="*/ 0 h 472"/>
                <a:gd name="T4" fmla="*/ 232 w 464"/>
                <a:gd name="T5" fmla="*/ 329 h 472"/>
                <a:gd name="T6" fmla="*/ 411 w 464"/>
                <a:gd name="T7" fmla="*/ 0 h 472"/>
                <a:gd name="T8" fmla="*/ 464 w 464"/>
                <a:gd name="T9" fmla="*/ 0 h 472"/>
                <a:gd name="T10" fmla="*/ 464 w 464"/>
                <a:gd name="T11" fmla="*/ 472 h 472"/>
                <a:gd name="T12" fmla="*/ 411 w 464"/>
                <a:gd name="T13" fmla="*/ 472 h 472"/>
                <a:gd name="T14" fmla="*/ 411 w 464"/>
                <a:gd name="T15" fmla="*/ 115 h 472"/>
                <a:gd name="T16" fmla="*/ 232 w 464"/>
                <a:gd name="T17" fmla="*/ 445 h 472"/>
                <a:gd name="T18" fmla="*/ 53 w 464"/>
                <a:gd name="T19" fmla="*/ 115 h 472"/>
                <a:gd name="T20" fmla="*/ 53 w 464"/>
                <a:gd name="T21" fmla="*/ 472 h 472"/>
                <a:gd name="T22" fmla="*/ 0 w 464"/>
                <a:gd name="T23" fmla="*/ 472 h 472"/>
                <a:gd name="T24" fmla="*/ 0 w 464"/>
                <a:gd name="T2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4" h="472">
                  <a:moveTo>
                    <a:pt x="0" y="0"/>
                  </a:moveTo>
                  <a:lnTo>
                    <a:pt x="53" y="0"/>
                  </a:lnTo>
                  <a:lnTo>
                    <a:pt x="232" y="329"/>
                  </a:lnTo>
                  <a:lnTo>
                    <a:pt x="411" y="0"/>
                  </a:lnTo>
                  <a:lnTo>
                    <a:pt x="464" y="0"/>
                  </a:lnTo>
                  <a:lnTo>
                    <a:pt x="464" y="472"/>
                  </a:lnTo>
                  <a:lnTo>
                    <a:pt x="411" y="472"/>
                  </a:lnTo>
                  <a:lnTo>
                    <a:pt x="411" y="115"/>
                  </a:lnTo>
                  <a:lnTo>
                    <a:pt x="232" y="445"/>
                  </a:lnTo>
                  <a:lnTo>
                    <a:pt x="53" y="115"/>
                  </a:lnTo>
                  <a:lnTo>
                    <a:pt x="53" y="472"/>
                  </a:lnTo>
                  <a:lnTo>
                    <a:pt x="0" y="4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a:extLst>
                <a:ext uri="{FF2B5EF4-FFF2-40B4-BE49-F238E27FC236}">
                  <a16:creationId xmlns:a16="http://schemas.microsoft.com/office/drawing/2014/main" id="{5A7840E1-3DFB-4EFA-830E-6F280C833C9D}"/>
                </a:ext>
              </a:extLst>
            </p:cNvPr>
            <p:cNvSpPr>
              <a:spLocks noEditPoints="1"/>
            </p:cNvSpPr>
            <p:nvPr/>
          </p:nvSpPr>
          <p:spPr bwMode="black">
            <a:xfrm>
              <a:off x="3764" y="1982"/>
              <a:ext cx="349" cy="370"/>
            </a:xfrm>
            <a:custGeom>
              <a:avLst/>
              <a:gdLst>
                <a:gd name="T0" fmla="*/ 242 w 285"/>
                <a:gd name="T1" fmla="*/ 235 h 308"/>
                <a:gd name="T2" fmla="*/ 268 w 285"/>
                <a:gd name="T3" fmla="*/ 263 h 308"/>
                <a:gd name="T4" fmla="*/ 150 w 285"/>
                <a:gd name="T5" fmla="*/ 308 h 308"/>
                <a:gd name="T6" fmla="*/ 0 w 285"/>
                <a:gd name="T7" fmla="*/ 153 h 308"/>
                <a:gd name="T8" fmla="*/ 146 w 285"/>
                <a:gd name="T9" fmla="*/ 0 h 308"/>
                <a:gd name="T10" fmla="*/ 285 w 285"/>
                <a:gd name="T11" fmla="*/ 170 h 308"/>
                <a:gd name="T12" fmla="*/ 44 w 285"/>
                <a:gd name="T13" fmla="*/ 170 h 308"/>
                <a:gd name="T14" fmla="*/ 149 w 285"/>
                <a:gd name="T15" fmla="*/ 270 h 308"/>
                <a:gd name="T16" fmla="*/ 242 w 285"/>
                <a:gd name="T17" fmla="*/ 235 h 308"/>
                <a:gd name="T18" fmla="*/ 45 w 285"/>
                <a:gd name="T19" fmla="*/ 132 h 308"/>
                <a:gd name="T20" fmla="*/ 243 w 285"/>
                <a:gd name="T21" fmla="*/ 132 h 308"/>
                <a:gd name="T22" fmla="*/ 147 w 285"/>
                <a:gd name="T23" fmla="*/ 38 h 308"/>
                <a:gd name="T24" fmla="*/ 45 w 285"/>
                <a:gd name="T25" fmla="*/ 13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 h="308">
                  <a:moveTo>
                    <a:pt x="242" y="235"/>
                  </a:moveTo>
                  <a:cubicBezTo>
                    <a:pt x="268" y="263"/>
                    <a:pt x="268" y="263"/>
                    <a:pt x="268" y="263"/>
                  </a:cubicBezTo>
                  <a:cubicBezTo>
                    <a:pt x="243" y="291"/>
                    <a:pt x="191" y="308"/>
                    <a:pt x="150" y="308"/>
                  </a:cubicBezTo>
                  <a:cubicBezTo>
                    <a:pt x="71" y="308"/>
                    <a:pt x="0" y="244"/>
                    <a:pt x="0" y="153"/>
                  </a:cubicBezTo>
                  <a:cubicBezTo>
                    <a:pt x="0" y="65"/>
                    <a:pt x="66" y="0"/>
                    <a:pt x="146" y="0"/>
                  </a:cubicBezTo>
                  <a:cubicBezTo>
                    <a:pt x="235" y="0"/>
                    <a:pt x="285" y="67"/>
                    <a:pt x="285" y="170"/>
                  </a:cubicBezTo>
                  <a:cubicBezTo>
                    <a:pt x="44" y="170"/>
                    <a:pt x="44" y="170"/>
                    <a:pt x="44" y="170"/>
                  </a:cubicBezTo>
                  <a:cubicBezTo>
                    <a:pt x="50" y="228"/>
                    <a:pt x="91" y="270"/>
                    <a:pt x="149" y="270"/>
                  </a:cubicBezTo>
                  <a:cubicBezTo>
                    <a:pt x="184" y="270"/>
                    <a:pt x="224" y="255"/>
                    <a:pt x="242" y="235"/>
                  </a:cubicBezTo>
                  <a:close/>
                  <a:moveTo>
                    <a:pt x="45" y="132"/>
                  </a:moveTo>
                  <a:cubicBezTo>
                    <a:pt x="243" y="132"/>
                    <a:pt x="243" y="132"/>
                    <a:pt x="243" y="132"/>
                  </a:cubicBezTo>
                  <a:cubicBezTo>
                    <a:pt x="238" y="79"/>
                    <a:pt x="206" y="38"/>
                    <a:pt x="147" y="38"/>
                  </a:cubicBezTo>
                  <a:cubicBezTo>
                    <a:pt x="95" y="38"/>
                    <a:pt x="53" y="75"/>
                    <a:pt x="45"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a:extLst>
                <a:ext uri="{FF2B5EF4-FFF2-40B4-BE49-F238E27FC236}">
                  <a16:creationId xmlns:a16="http://schemas.microsoft.com/office/drawing/2014/main" id="{FE8FA87F-3177-4DEA-9E9C-DDA472353330}"/>
                </a:ext>
              </a:extLst>
            </p:cNvPr>
            <p:cNvSpPr>
              <a:spLocks/>
            </p:cNvSpPr>
            <p:nvPr/>
          </p:nvSpPr>
          <p:spPr bwMode="black">
            <a:xfrm>
              <a:off x="4172" y="1892"/>
              <a:ext cx="211" cy="460"/>
            </a:xfrm>
            <a:custGeom>
              <a:avLst/>
              <a:gdLst>
                <a:gd name="T0" fmla="*/ 173 w 173"/>
                <a:gd name="T1" fmla="*/ 365 h 383"/>
                <a:gd name="T2" fmla="*/ 119 w 173"/>
                <a:gd name="T3" fmla="*/ 383 h 383"/>
                <a:gd name="T4" fmla="*/ 47 w 173"/>
                <a:gd name="T5" fmla="*/ 308 h 383"/>
                <a:gd name="T6" fmla="*/ 47 w 173"/>
                <a:gd name="T7" fmla="*/ 120 h 383"/>
                <a:gd name="T8" fmla="*/ 0 w 173"/>
                <a:gd name="T9" fmla="*/ 120 h 383"/>
                <a:gd name="T10" fmla="*/ 0 w 173"/>
                <a:gd name="T11" fmla="*/ 81 h 383"/>
                <a:gd name="T12" fmla="*/ 47 w 173"/>
                <a:gd name="T13" fmla="*/ 81 h 383"/>
                <a:gd name="T14" fmla="*/ 47 w 173"/>
                <a:gd name="T15" fmla="*/ 0 h 383"/>
                <a:gd name="T16" fmla="*/ 89 w 173"/>
                <a:gd name="T17" fmla="*/ 0 h 383"/>
                <a:gd name="T18" fmla="*/ 89 w 173"/>
                <a:gd name="T19" fmla="*/ 81 h 383"/>
                <a:gd name="T20" fmla="*/ 162 w 173"/>
                <a:gd name="T21" fmla="*/ 81 h 383"/>
                <a:gd name="T22" fmla="*/ 162 w 173"/>
                <a:gd name="T23" fmla="*/ 120 h 383"/>
                <a:gd name="T24" fmla="*/ 89 w 173"/>
                <a:gd name="T25" fmla="*/ 120 h 383"/>
                <a:gd name="T26" fmla="*/ 89 w 173"/>
                <a:gd name="T27" fmla="*/ 308 h 383"/>
                <a:gd name="T28" fmla="*/ 121 w 173"/>
                <a:gd name="T29" fmla="*/ 345 h 383"/>
                <a:gd name="T30" fmla="*/ 152 w 173"/>
                <a:gd name="T31" fmla="*/ 333 h 383"/>
                <a:gd name="T32" fmla="*/ 173 w 173"/>
                <a:gd name="T33" fmla="*/ 36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383">
                  <a:moveTo>
                    <a:pt x="173" y="365"/>
                  </a:moveTo>
                  <a:cubicBezTo>
                    <a:pt x="158" y="377"/>
                    <a:pt x="139" y="383"/>
                    <a:pt x="119" y="383"/>
                  </a:cubicBezTo>
                  <a:cubicBezTo>
                    <a:pt x="76" y="383"/>
                    <a:pt x="47" y="352"/>
                    <a:pt x="47" y="308"/>
                  </a:cubicBezTo>
                  <a:cubicBezTo>
                    <a:pt x="47" y="120"/>
                    <a:pt x="47" y="120"/>
                    <a:pt x="47" y="120"/>
                  </a:cubicBezTo>
                  <a:cubicBezTo>
                    <a:pt x="0" y="120"/>
                    <a:pt x="0" y="120"/>
                    <a:pt x="0" y="120"/>
                  </a:cubicBezTo>
                  <a:cubicBezTo>
                    <a:pt x="0" y="81"/>
                    <a:pt x="0" y="81"/>
                    <a:pt x="0" y="81"/>
                  </a:cubicBezTo>
                  <a:cubicBezTo>
                    <a:pt x="47" y="81"/>
                    <a:pt x="47" y="81"/>
                    <a:pt x="47" y="81"/>
                  </a:cubicBezTo>
                  <a:cubicBezTo>
                    <a:pt x="47" y="0"/>
                    <a:pt x="47" y="0"/>
                    <a:pt x="47" y="0"/>
                  </a:cubicBezTo>
                  <a:cubicBezTo>
                    <a:pt x="89" y="0"/>
                    <a:pt x="89" y="0"/>
                    <a:pt x="89" y="0"/>
                  </a:cubicBezTo>
                  <a:cubicBezTo>
                    <a:pt x="89" y="81"/>
                    <a:pt x="89" y="81"/>
                    <a:pt x="89" y="81"/>
                  </a:cubicBezTo>
                  <a:cubicBezTo>
                    <a:pt x="162" y="81"/>
                    <a:pt x="162" y="81"/>
                    <a:pt x="162" y="81"/>
                  </a:cubicBezTo>
                  <a:cubicBezTo>
                    <a:pt x="162" y="120"/>
                    <a:pt x="162" y="120"/>
                    <a:pt x="162" y="120"/>
                  </a:cubicBezTo>
                  <a:cubicBezTo>
                    <a:pt x="89" y="120"/>
                    <a:pt x="89" y="120"/>
                    <a:pt x="89" y="120"/>
                  </a:cubicBezTo>
                  <a:cubicBezTo>
                    <a:pt x="89" y="308"/>
                    <a:pt x="89" y="308"/>
                    <a:pt x="89" y="308"/>
                  </a:cubicBezTo>
                  <a:cubicBezTo>
                    <a:pt x="89" y="330"/>
                    <a:pt x="104" y="345"/>
                    <a:pt x="121" y="345"/>
                  </a:cubicBezTo>
                  <a:cubicBezTo>
                    <a:pt x="135" y="345"/>
                    <a:pt x="146" y="340"/>
                    <a:pt x="152" y="333"/>
                  </a:cubicBezTo>
                  <a:lnTo>
                    <a:pt x="17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a:extLst>
                <a:ext uri="{FF2B5EF4-FFF2-40B4-BE49-F238E27FC236}">
                  <a16:creationId xmlns:a16="http://schemas.microsoft.com/office/drawing/2014/main" id="{C9209808-6696-40D2-BB08-D21DE71C53D8}"/>
                </a:ext>
              </a:extLst>
            </p:cNvPr>
            <p:cNvSpPr>
              <a:spLocks/>
            </p:cNvSpPr>
            <p:nvPr/>
          </p:nvSpPr>
          <p:spPr bwMode="black">
            <a:xfrm>
              <a:off x="4463" y="1982"/>
              <a:ext cx="192" cy="363"/>
            </a:xfrm>
            <a:custGeom>
              <a:avLst/>
              <a:gdLst>
                <a:gd name="T0" fmla="*/ 157 w 157"/>
                <a:gd name="T1" fmla="*/ 0 h 302"/>
                <a:gd name="T2" fmla="*/ 157 w 157"/>
                <a:gd name="T3" fmla="*/ 38 h 302"/>
                <a:gd name="T4" fmla="*/ 43 w 157"/>
                <a:gd name="T5" fmla="*/ 137 h 302"/>
                <a:gd name="T6" fmla="*/ 43 w 157"/>
                <a:gd name="T7" fmla="*/ 302 h 302"/>
                <a:gd name="T8" fmla="*/ 0 w 157"/>
                <a:gd name="T9" fmla="*/ 302 h 302"/>
                <a:gd name="T10" fmla="*/ 0 w 157"/>
                <a:gd name="T11" fmla="*/ 6 h 302"/>
                <a:gd name="T12" fmla="*/ 43 w 157"/>
                <a:gd name="T13" fmla="*/ 6 h 302"/>
                <a:gd name="T14" fmla="*/ 43 w 157"/>
                <a:gd name="T15" fmla="*/ 64 h 302"/>
                <a:gd name="T16" fmla="*/ 157 w 157"/>
                <a:gd name="T1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02">
                  <a:moveTo>
                    <a:pt x="157" y="0"/>
                  </a:moveTo>
                  <a:cubicBezTo>
                    <a:pt x="157" y="38"/>
                    <a:pt x="157" y="38"/>
                    <a:pt x="157" y="38"/>
                  </a:cubicBezTo>
                  <a:cubicBezTo>
                    <a:pt x="90" y="38"/>
                    <a:pt x="43" y="79"/>
                    <a:pt x="43" y="137"/>
                  </a:cubicBezTo>
                  <a:cubicBezTo>
                    <a:pt x="43" y="302"/>
                    <a:pt x="43" y="302"/>
                    <a:pt x="43" y="302"/>
                  </a:cubicBezTo>
                  <a:cubicBezTo>
                    <a:pt x="0" y="302"/>
                    <a:pt x="0" y="302"/>
                    <a:pt x="0" y="302"/>
                  </a:cubicBezTo>
                  <a:cubicBezTo>
                    <a:pt x="0" y="6"/>
                    <a:pt x="0" y="6"/>
                    <a:pt x="0" y="6"/>
                  </a:cubicBezTo>
                  <a:cubicBezTo>
                    <a:pt x="43" y="6"/>
                    <a:pt x="43" y="6"/>
                    <a:pt x="43" y="6"/>
                  </a:cubicBezTo>
                  <a:cubicBezTo>
                    <a:pt x="43" y="64"/>
                    <a:pt x="43" y="64"/>
                    <a:pt x="43" y="64"/>
                  </a:cubicBezTo>
                  <a:cubicBezTo>
                    <a:pt x="60" y="25"/>
                    <a:pt x="103" y="0"/>
                    <a:pt x="1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a:extLst>
                <a:ext uri="{FF2B5EF4-FFF2-40B4-BE49-F238E27FC236}">
                  <a16:creationId xmlns:a16="http://schemas.microsoft.com/office/drawing/2014/main" id="{1D3B2A8C-316B-4B50-9091-1B4AC66484A5}"/>
                </a:ext>
              </a:extLst>
            </p:cNvPr>
            <p:cNvSpPr>
              <a:spLocks noEditPoints="1"/>
            </p:cNvSpPr>
            <p:nvPr/>
          </p:nvSpPr>
          <p:spPr bwMode="black">
            <a:xfrm>
              <a:off x="4695" y="1982"/>
              <a:ext cx="374" cy="370"/>
            </a:xfrm>
            <a:custGeom>
              <a:avLst/>
              <a:gdLst>
                <a:gd name="T0" fmla="*/ 0 w 306"/>
                <a:gd name="T1" fmla="*/ 154 h 308"/>
                <a:gd name="T2" fmla="*/ 153 w 306"/>
                <a:gd name="T3" fmla="*/ 0 h 308"/>
                <a:gd name="T4" fmla="*/ 306 w 306"/>
                <a:gd name="T5" fmla="*/ 154 h 308"/>
                <a:gd name="T6" fmla="*/ 153 w 306"/>
                <a:gd name="T7" fmla="*/ 308 h 308"/>
                <a:gd name="T8" fmla="*/ 0 w 306"/>
                <a:gd name="T9" fmla="*/ 154 h 308"/>
                <a:gd name="T10" fmla="*/ 261 w 306"/>
                <a:gd name="T11" fmla="*/ 154 h 308"/>
                <a:gd name="T12" fmla="*/ 153 w 306"/>
                <a:gd name="T13" fmla="*/ 38 h 308"/>
                <a:gd name="T14" fmla="*/ 46 w 306"/>
                <a:gd name="T15" fmla="*/ 154 h 308"/>
                <a:gd name="T16" fmla="*/ 153 w 306"/>
                <a:gd name="T17" fmla="*/ 270 h 308"/>
                <a:gd name="T18" fmla="*/ 261 w 306"/>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8">
                  <a:moveTo>
                    <a:pt x="0" y="154"/>
                  </a:moveTo>
                  <a:cubicBezTo>
                    <a:pt x="0" y="70"/>
                    <a:pt x="71" y="0"/>
                    <a:pt x="153" y="0"/>
                  </a:cubicBezTo>
                  <a:cubicBezTo>
                    <a:pt x="236" y="0"/>
                    <a:pt x="306" y="70"/>
                    <a:pt x="306" y="154"/>
                  </a:cubicBezTo>
                  <a:cubicBezTo>
                    <a:pt x="306" y="238"/>
                    <a:pt x="236" y="308"/>
                    <a:pt x="153" y="308"/>
                  </a:cubicBezTo>
                  <a:cubicBezTo>
                    <a:pt x="71" y="308"/>
                    <a:pt x="0" y="238"/>
                    <a:pt x="0" y="154"/>
                  </a:cubicBezTo>
                  <a:close/>
                  <a:moveTo>
                    <a:pt x="261" y="154"/>
                  </a:moveTo>
                  <a:cubicBezTo>
                    <a:pt x="261" y="91"/>
                    <a:pt x="212" y="38"/>
                    <a:pt x="153" y="38"/>
                  </a:cubicBezTo>
                  <a:cubicBezTo>
                    <a:pt x="95" y="38"/>
                    <a:pt x="46" y="91"/>
                    <a:pt x="46" y="154"/>
                  </a:cubicBezTo>
                  <a:cubicBezTo>
                    <a:pt x="46" y="217"/>
                    <a:pt x="95" y="270"/>
                    <a:pt x="153" y="270"/>
                  </a:cubicBezTo>
                  <a:cubicBezTo>
                    <a:pt x="212" y="270"/>
                    <a:pt x="261" y="217"/>
                    <a:pt x="26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15C78FBB-9428-49FA-A406-331F81A8781F}"/>
                </a:ext>
              </a:extLst>
            </p:cNvPr>
            <p:cNvSpPr>
              <a:spLocks noEditPoints="1"/>
            </p:cNvSpPr>
            <p:nvPr/>
          </p:nvSpPr>
          <p:spPr bwMode="black">
            <a:xfrm>
              <a:off x="5161" y="1982"/>
              <a:ext cx="350" cy="481"/>
            </a:xfrm>
            <a:custGeom>
              <a:avLst/>
              <a:gdLst>
                <a:gd name="T0" fmla="*/ 286 w 286"/>
                <a:gd name="T1" fmla="*/ 154 h 400"/>
                <a:gd name="T2" fmla="*/ 150 w 286"/>
                <a:gd name="T3" fmla="*/ 308 h 400"/>
                <a:gd name="T4" fmla="*/ 42 w 286"/>
                <a:gd name="T5" fmla="*/ 246 h 400"/>
                <a:gd name="T6" fmla="*/ 42 w 286"/>
                <a:gd name="T7" fmla="*/ 400 h 400"/>
                <a:gd name="T8" fmla="*/ 0 w 286"/>
                <a:gd name="T9" fmla="*/ 400 h 400"/>
                <a:gd name="T10" fmla="*/ 0 w 286"/>
                <a:gd name="T11" fmla="*/ 6 h 400"/>
                <a:gd name="T12" fmla="*/ 42 w 286"/>
                <a:gd name="T13" fmla="*/ 6 h 400"/>
                <a:gd name="T14" fmla="*/ 42 w 286"/>
                <a:gd name="T15" fmla="*/ 62 h 400"/>
                <a:gd name="T16" fmla="*/ 150 w 286"/>
                <a:gd name="T17" fmla="*/ 0 h 400"/>
                <a:gd name="T18" fmla="*/ 286 w 286"/>
                <a:gd name="T19" fmla="*/ 154 h 400"/>
                <a:gd name="T20" fmla="*/ 240 w 286"/>
                <a:gd name="T21" fmla="*/ 154 h 400"/>
                <a:gd name="T22" fmla="*/ 142 w 286"/>
                <a:gd name="T23" fmla="*/ 38 h 400"/>
                <a:gd name="T24" fmla="*/ 42 w 286"/>
                <a:gd name="T25" fmla="*/ 154 h 400"/>
                <a:gd name="T26" fmla="*/ 142 w 286"/>
                <a:gd name="T27" fmla="*/ 270 h 400"/>
                <a:gd name="T28" fmla="*/ 240 w 286"/>
                <a:gd name="T29" fmla="*/ 15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 h="400">
                  <a:moveTo>
                    <a:pt x="286" y="154"/>
                  </a:moveTo>
                  <a:cubicBezTo>
                    <a:pt x="286" y="244"/>
                    <a:pt x="227" y="308"/>
                    <a:pt x="150" y="308"/>
                  </a:cubicBezTo>
                  <a:cubicBezTo>
                    <a:pt x="102" y="308"/>
                    <a:pt x="65" y="285"/>
                    <a:pt x="42" y="246"/>
                  </a:cubicBezTo>
                  <a:cubicBezTo>
                    <a:pt x="42" y="400"/>
                    <a:pt x="42" y="400"/>
                    <a:pt x="42" y="400"/>
                  </a:cubicBezTo>
                  <a:cubicBezTo>
                    <a:pt x="0" y="400"/>
                    <a:pt x="0" y="400"/>
                    <a:pt x="0" y="400"/>
                  </a:cubicBezTo>
                  <a:cubicBezTo>
                    <a:pt x="0" y="6"/>
                    <a:pt x="0" y="6"/>
                    <a:pt x="0" y="6"/>
                  </a:cubicBezTo>
                  <a:cubicBezTo>
                    <a:pt x="42" y="6"/>
                    <a:pt x="42" y="6"/>
                    <a:pt x="42" y="6"/>
                  </a:cubicBezTo>
                  <a:cubicBezTo>
                    <a:pt x="42" y="62"/>
                    <a:pt x="42" y="62"/>
                    <a:pt x="42" y="62"/>
                  </a:cubicBezTo>
                  <a:cubicBezTo>
                    <a:pt x="65" y="23"/>
                    <a:pt x="102" y="0"/>
                    <a:pt x="150" y="0"/>
                  </a:cubicBezTo>
                  <a:cubicBezTo>
                    <a:pt x="227" y="0"/>
                    <a:pt x="286" y="64"/>
                    <a:pt x="286" y="154"/>
                  </a:cubicBezTo>
                  <a:close/>
                  <a:moveTo>
                    <a:pt x="240" y="154"/>
                  </a:moveTo>
                  <a:cubicBezTo>
                    <a:pt x="240" y="86"/>
                    <a:pt x="199" y="38"/>
                    <a:pt x="142" y="38"/>
                  </a:cubicBezTo>
                  <a:cubicBezTo>
                    <a:pt x="83" y="38"/>
                    <a:pt x="42" y="86"/>
                    <a:pt x="42" y="154"/>
                  </a:cubicBezTo>
                  <a:cubicBezTo>
                    <a:pt x="42" y="222"/>
                    <a:pt x="83" y="270"/>
                    <a:pt x="142" y="270"/>
                  </a:cubicBezTo>
                  <a:cubicBezTo>
                    <a:pt x="199" y="270"/>
                    <a:pt x="240" y="222"/>
                    <a:pt x="24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a:extLst>
                <a:ext uri="{FF2B5EF4-FFF2-40B4-BE49-F238E27FC236}">
                  <a16:creationId xmlns:a16="http://schemas.microsoft.com/office/drawing/2014/main" id="{C1B41AC2-DF88-418C-89A8-77AE1C13487A}"/>
                </a:ext>
              </a:extLst>
            </p:cNvPr>
            <p:cNvSpPr>
              <a:spLocks noEditPoints="1"/>
            </p:cNvSpPr>
            <p:nvPr/>
          </p:nvSpPr>
          <p:spPr bwMode="black">
            <a:xfrm>
              <a:off x="5582" y="1982"/>
              <a:ext cx="373" cy="370"/>
            </a:xfrm>
            <a:custGeom>
              <a:avLst/>
              <a:gdLst>
                <a:gd name="T0" fmla="*/ 0 w 305"/>
                <a:gd name="T1" fmla="*/ 154 h 308"/>
                <a:gd name="T2" fmla="*/ 153 w 305"/>
                <a:gd name="T3" fmla="*/ 0 h 308"/>
                <a:gd name="T4" fmla="*/ 305 w 305"/>
                <a:gd name="T5" fmla="*/ 154 h 308"/>
                <a:gd name="T6" fmla="*/ 153 w 305"/>
                <a:gd name="T7" fmla="*/ 308 h 308"/>
                <a:gd name="T8" fmla="*/ 0 w 305"/>
                <a:gd name="T9" fmla="*/ 154 h 308"/>
                <a:gd name="T10" fmla="*/ 260 w 305"/>
                <a:gd name="T11" fmla="*/ 154 h 308"/>
                <a:gd name="T12" fmla="*/ 153 w 305"/>
                <a:gd name="T13" fmla="*/ 38 h 308"/>
                <a:gd name="T14" fmla="*/ 45 w 305"/>
                <a:gd name="T15" fmla="*/ 154 h 308"/>
                <a:gd name="T16" fmla="*/ 153 w 305"/>
                <a:gd name="T17" fmla="*/ 270 h 308"/>
                <a:gd name="T18" fmla="*/ 260 w 305"/>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308">
                  <a:moveTo>
                    <a:pt x="0" y="154"/>
                  </a:moveTo>
                  <a:cubicBezTo>
                    <a:pt x="0" y="70"/>
                    <a:pt x="70" y="0"/>
                    <a:pt x="153" y="0"/>
                  </a:cubicBezTo>
                  <a:cubicBezTo>
                    <a:pt x="235" y="0"/>
                    <a:pt x="305" y="70"/>
                    <a:pt x="305" y="154"/>
                  </a:cubicBezTo>
                  <a:cubicBezTo>
                    <a:pt x="305" y="238"/>
                    <a:pt x="235" y="308"/>
                    <a:pt x="153" y="308"/>
                  </a:cubicBezTo>
                  <a:cubicBezTo>
                    <a:pt x="70" y="308"/>
                    <a:pt x="0" y="238"/>
                    <a:pt x="0" y="154"/>
                  </a:cubicBezTo>
                  <a:close/>
                  <a:moveTo>
                    <a:pt x="260" y="154"/>
                  </a:moveTo>
                  <a:cubicBezTo>
                    <a:pt x="260" y="91"/>
                    <a:pt x="211" y="38"/>
                    <a:pt x="153" y="38"/>
                  </a:cubicBezTo>
                  <a:cubicBezTo>
                    <a:pt x="94" y="38"/>
                    <a:pt x="45" y="91"/>
                    <a:pt x="45" y="154"/>
                  </a:cubicBezTo>
                  <a:cubicBezTo>
                    <a:pt x="45" y="217"/>
                    <a:pt x="94" y="270"/>
                    <a:pt x="153" y="270"/>
                  </a:cubicBezTo>
                  <a:cubicBezTo>
                    <a:pt x="211" y="270"/>
                    <a:pt x="260" y="217"/>
                    <a:pt x="26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8">
              <a:extLst>
                <a:ext uri="{FF2B5EF4-FFF2-40B4-BE49-F238E27FC236}">
                  <a16:creationId xmlns:a16="http://schemas.microsoft.com/office/drawing/2014/main" id="{8A52667A-7197-4718-A7CC-9DB76FD15044}"/>
                </a:ext>
              </a:extLst>
            </p:cNvPr>
            <p:cNvSpPr>
              <a:spLocks noChangeArrowheads="1"/>
            </p:cNvSpPr>
            <p:nvPr/>
          </p:nvSpPr>
          <p:spPr bwMode="black">
            <a:xfrm>
              <a:off x="6042" y="1865"/>
              <a:ext cx="52" cy="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a:extLst>
                <a:ext uri="{FF2B5EF4-FFF2-40B4-BE49-F238E27FC236}">
                  <a16:creationId xmlns:a16="http://schemas.microsoft.com/office/drawing/2014/main" id="{6E7E8DE2-C426-4707-B205-0D5D93A76152}"/>
                </a:ext>
              </a:extLst>
            </p:cNvPr>
            <p:cNvSpPr>
              <a:spLocks noEditPoints="1"/>
            </p:cNvSpPr>
            <p:nvPr/>
          </p:nvSpPr>
          <p:spPr bwMode="black">
            <a:xfrm>
              <a:off x="6191" y="1857"/>
              <a:ext cx="68" cy="488"/>
            </a:xfrm>
            <a:custGeom>
              <a:avLst/>
              <a:gdLst>
                <a:gd name="T0" fmla="*/ 0 w 56"/>
                <a:gd name="T1" fmla="*/ 28 h 406"/>
                <a:gd name="T2" fmla="*/ 29 w 56"/>
                <a:gd name="T3" fmla="*/ 0 h 406"/>
                <a:gd name="T4" fmla="*/ 56 w 56"/>
                <a:gd name="T5" fmla="*/ 28 h 406"/>
                <a:gd name="T6" fmla="*/ 29 w 56"/>
                <a:gd name="T7" fmla="*/ 57 h 406"/>
                <a:gd name="T8" fmla="*/ 0 w 56"/>
                <a:gd name="T9" fmla="*/ 28 h 406"/>
                <a:gd name="T10" fmla="*/ 7 w 56"/>
                <a:gd name="T11" fmla="*/ 110 h 406"/>
                <a:gd name="T12" fmla="*/ 50 w 56"/>
                <a:gd name="T13" fmla="*/ 110 h 406"/>
                <a:gd name="T14" fmla="*/ 50 w 56"/>
                <a:gd name="T15" fmla="*/ 406 h 406"/>
                <a:gd name="T16" fmla="*/ 7 w 56"/>
                <a:gd name="T17" fmla="*/ 406 h 406"/>
                <a:gd name="T18" fmla="*/ 7 w 56"/>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06">
                  <a:moveTo>
                    <a:pt x="0" y="28"/>
                  </a:moveTo>
                  <a:cubicBezTo>
                    <a:pt x="0" y="13"/>
                    <a:pt x="13" y="0"/>
                    <a:pt x="29" y="0"/>
                  </a:cubicBezTo>
                  <a:cubicBezTo>
                    <a:pt x="44" y="0"/>
                    <a:pt x="56" y="13"/>
                    <a:pt x="56" y="28"/>
                  </a:cubicBezTo>
                  <a:cubicBezTo>
                    <a:pt x="56"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a:extLst>
                <a:ext uri="{FF2B5EF4-FFF2-40B4-BE49-F238E27FC236}">
                  <a16:creationId xmlns:a16="http://schemas.microsoft.com/office/drawing/2014/main" id="{D3B127C7-22FD-48BC-9B8E-27EBE146499C}"/>
                </a:ext>
              </a:extLst>
            </p:cNvPr>
            <p:cNvSpPr>
              <a:spLocks/>
            </p:cNvSpPr>
            <p:nvPr/>
          </p:nvSpPr>
          <p:spPr bwMode="black">
            <a:xfrm>
              <a:off x="6335" y="1982"/>
              <a:ext cx="282" cy="370"/>
            </a:xfrm>
            <a:custGeom>
              <a:avLst/>
              <a:gdLst>
                <a:gd name="T0" fmla="*/ 0 w 230"/>
                <a:gd name="T1" fmla="*/ 264 h 308"/>
                <a:gd name="T2" fmla="*/ 22 w 230"/>
                <a:gd name="T3" fmla="*/ 233 h 308"/>
                <a:gd name="T4" fmla="*/ 122 w 230"/>
                <a:gd name="T5" fmla="*/ 270 h 308"/>
                <a:gd name="T6" fmla="*/ 187 w 230"/>
                <a:gd name="T7" fmla="*/ 224 h 308"/>
                <a:gd name="T8" fmla="*/ 113 w 230"/>
                <a:gd name="T9" fmla="*/ 170 h 308"/>
                <a:gd name="T10" fmla="*/ 14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2" y="233"/>
                    <a:pt x="22" y="233"/>
                    <a:pt x="22" y="233"/>
                  </a:cubicBezTo>
                  <a:cubicBezTo>
                    <a:pt x="56" y="258"/>
                    <a:pt x="90" y="270"/>
                    <a:pt x="122" y="270"/>
                  </a:cubicBezTo>
                  <a:cubicBezTo>
                    <a:pt x="161" y="270"/>
                    <a:pt x="187" y="252"/>
                    <a:pt x="187" y="224"/>
                  </a:cubicBezTo>
                  <a:cubicBezTo>
                    <a:pt x="187" y="192"/>
                    <a:pt x="153" y="182"/>
                    <a:pt x="113" y="170"/>
                  </a:cubicBezTo>
                  <a:cubicBezTo>
                    <a:pt x="42" y="150"/>
                    <a:pt x="14" y="129"/>
                    <a:pt x="14" y="86"/>
                  </a:cubicBezTo>
                  <a:cubicBezTo>
                    <a:pt x="14"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3"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This is 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accent4">
                    <a:lumMod val="75000"/>
                  </a:schemeClr>
                </a:solidFill>
              </a:rPr>
              <a:t>Do the fonts in these two sentences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364"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263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374289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324753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2" y="330200"/>
            <a:ext cx="10969943" cy="8128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EE533487-C09C-4160-AF66-D3DB08B140F5}" type="slidenum">
              <a:rPr lang="en-GB" smtClean="0"/>
              <a:t>‹#›</a:t>
            </a:fld>
            <a:endParaRPr lang="en-GB"/>
          </a:p>
        </p:txBody>
      </p:sp>
      <p:sp>
        <p:nvSpPr>
          <p:cNvPr id="7" name="Footer Placeholder 4"/>
          <p:cNvSpPr>
            <a:spLocks noGrp="1"/>
          </p:cNvSpPr>
          <p:nvPr>
            <p:ph type="ftr" sz="quarter" idx="3"/>
          </p:nvPr>
        </p:nvSpPr>
        <p:spPr>
          <a:xfrm>
            <a:off x="7577139" y="6360471"/>
            <a:ext cx="2818847" cy="365125"/>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GB"/>
          </a:p>
        </p:txBody>
      </p:sp>
    </p:spTree>
    <p:extLst>
      <p:ext uri="{BB962C8B-B14F-4D97-AF65-F5344CB8AC3E}">
        <p14:creationId xmlns:p14="http://schemas.microsoft.com/office/powerpoint/2010/main" val="38666495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371600"/>
            <a:ext cx="5241195" cy="4648200"/>
          </a:xfrm>
        </p:spPr>
        <p:txBody>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190" y="1371600"/>
            <a:ext cx="5241195" cy="4648200"/>
          </a:xfrm>
        </p:spPr>
        <p:txBody>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10585956" y="6559647"/>
            <a:ext cx="1117309" cy="133350"/>
          </a:xfrm>
          <a:prstGeom prst="rect">
            <a:avLst/>
          </a:prstGeom>
        </p:spPr>
        <p:txBody>
          <a:bodyPr/>
          <a:lstStyle/>
          <a:p>
            <a:fld id="{4DA4AE36-1E95-405C-AB63-ACF1183B5774}" type="datetimeFigureOut">
              <a:rPr lang="en-GB" smtClean="0"/>
              <a:t>27/02/2018</a:t>
            </a:fld>
            <a:endParaRPr lang="en-GB"/>
          </a:p>
        </p:txBody>
      </p:sp>
      <p:sp>
        <p:nvSpPr>
          <p:cNvPr id="7" name="Slide Number Placeholder 6"/>
          <p:cNvSpPr>
            <a:spLocks noGrp="1"/>
          </p:cNvSpPr>
          <p:nvPr>
            <p:ph type="sldNum" sz="quarter" idx="12"/>
          </p:nvPr>
        </p:nvSpPr>
        <p:spPr/>
        <p:txBody>
          <a:bodyPr/>
          <a:lstStyle/>
          <a:p>
            <a:fld id="{7A71151C-580E-45A9-BBF9-853D0F68B0E3}" type="slidenum">
              <a:rPr lang="en-GB" smtClean="0"/>
              <a:t>‹#›</a:t>
            </a:fld>
            <a:endParaRPr lang="en-GB"/>
          </a:p>
        </p:txBody>
      </p:sp>
    </p:spTree>
    <p:extLst>
      <p:ext uri="{BB962C8B-B14F-4D97-AF65-F5344CB8AC3E}">
        <p14:creationId xmlns:p14="http://schemas.microsoft.com/office/powerpoint/2010/main" val="32522492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7A71151C-580E-45A9-BBF9-853D0F68B0E3}" type="slidenum">
              <a:rPr lang="en-GB" smtClean="0"/>
              <a:t>‹#›</a:t>
            </a:fld>
            <a:endParaRPr lang="en-GB"/>
          </a:p>
        </p:txBody>
      </p:sp>
    </p:spTree>
    <p:extLst>
      <p:ext uri="{BB962C8B-B14F-4D97-AF65-F5344CB8AC3E}">
        <p14:creationId xmlns:p14="http://schemas.microsoft.com/office/powerpoint/2010/main" val="2154975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378" y="3450868"/>
            <a:ext cx="5961236" cy="1229360"/>
          </a:xfrm>
        </p:spPr>
        <p:txBody>
          <a:bodyPr wrap="square" anchor="b"/>
          <a:lstStyle>
            <a:lvl1pPr algn="l">
              <a:defRPr sz="3600" b="0" cap="none" baseline="0">
                <a:solidFill>
                  <a:schemeClr val="bg1"/>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4768725"/>
            <a:ext cx="6863048" cy="700882"/>
          </a:xfr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6" name="Group 65">
            <a:extLst>
              <a:ext uri="{FF2B5EF4-FFF2-40B4-BE49-F238E27FC236}">
                <a16:creationId xmlns:a16="http://schemas.microsoft.com/office/drawing/2014/main" id="{97E09E63-24A8-49D3-9685-8578A82AA161}"/>
              </a:ext>
            </a:extLst>
          </p:cNvPr>
          <p:cNvGrpSpPr/>
          <p:nvPr userDrawn="1"/>
        </p:nvGrpSpPr>
        <p:grpSpPr bwMode="white">
          <a:xfrm>
            <a:off x="617878" y="6446044"/>
            <a:ext cx="1099793" cy="173355"/>
            <a:chOff x="-84138" y="5622925"/>
            <a:chExt cx="4330701" cy="682626"/>
          </a:xfrm>
          <a:solidFill>
            <a:schemeClr val="bg1"/>
          </a:solidFill>
        </p:grpSpPr>
        <p:sp>
          <p:nvSpPr>
            <p:cNvPr id="67" name="Freeform 6">
              <a:extLst>
                <a:ext uri="{FF2B5EF4-FFF2-40B4-BE49-F238E27FC236}">
                  <a16:creationId xmlns:a16="http://schemas.microsoft.com/office/drawing/2014/main" id="{82AA2D8E-2CF2-47AE-8BA1-22AA0DC8C719}"/>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68" name="Freeform 7">
              <a:extLst>
                <a:ext uri="{FF2B5EF4-FFF2-40B4-BE49-F238E27FC236}">
                  <a16:creationId xmlns:a16="http://schemas.microsoft.com/office/drawing/2014/main" id="{DB231781-0913-4FEB-A765-B02F9675E9A8}"/>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69" name="Freeform 8">
              <a:extLst>
                <a:ext uri="{FF2B5EF4-FFF2-40B4-BE49-F238E27FC236}">
                  <a16:creationId xmlns:a16="http://schemas.microsoft.com/office/drawing/2014/main" id="{3ABF11FB-C738-4E99-9D81-B317B3B4FFF4}"/>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0" name="Freeform 9">
              <a:extLst>
                <a:ext uri="{FF2B5EF4-FFF2-40B4-BE49-F238E27FC236}">
                  <a16:creationId xmlns:a16="http://schemas.microsoft.com/office/drawing/2014/main" id="{21F9AEA1-3F12-4EE4-9B0A-11F6FC2F34FF}"/>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1" name="Freeform 10">
              <a:extLst>
                <a:ext uri="{FF2B5EF4-FFF2-40B4-BE49-F238E27FC236}">
                  <a16:creationId xmlns:a16="http://schemas.microsoft.com/office/drawing/2014/main" id="{87E382A9-F6F4-488E-98B8-A2C07D983E60}"/>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2" name="Freeform 11">
              <a:extLst>
                <a:ext uri="{FF2B5EF4-FFF2-40B4-BE49-F238E27FC236}">
                  <a16:creationId xmlns:a16="http://schemas.microsoft.com/office/drawing/2014/main" id="{862FC631-21BD-4380-B20F-767EC3455CDB}"/>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73" name="Freeform 12">
              <a:extLst>
                <a:ext uri="{FF2B5EF4-FFF2-40B4-BE49-F238E27FC236}">
                  <a16:creationId xmlns:a16="http://schemas.microsoft.com/office/drawing/2014/main" id="{E30874F8-CC58-4DC5-8229-E1032A3E49B3}"/>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16" name="TextBox 15">
            <a:extLst>
              <a:ext uri="{FF2B5EF4-FFF2-40B4-BE49-F238E27FC236}">
                <a16:creationId xmlns:a16="http://schemas.microsoft.com/office/drawing/2014/main" id="{10B40497-F310-48EA-9016-3C0DFE5B848B}"/>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spTree>
    <p:extLst>
      <p:ext uri="{BB962C8B-B14F-4D97-AF65-F5344CB8AC3E}">
        <p14:creationId xmlns:p14="http://schemas.microsoft.com/office/powerpoint/2010/main" val="297947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CFF92-6F45-4F17-811F-04EF3AFB1E0A}"/>
              </a:ext>
            </a:extLst>
          </p:cNvPr>
          <p:cNvPicPr>
            <a:picLocks noChangeAspect="1"/>
          </p:cNvPicPr>
          <p:nvPr userDrawn="1"/>
        </p:nvPicPr>
        <p:blipFill>
          <a:blip r:embed="rId2"/>
          <a:stretch>
            <a:fillRect/>
          </a:stretch>
        </p:blipFill>
        <p:spPr bwMode="ltGray">
          <a:xfrm>
            <a:off x="6465331" y="2011260"/>
            <a:ext cx="5724640" cy="4846740"/>
          </a:xfrm>
          <a:prstGeom prst="rect">
            <a:avLst/>
          </a:prstGeom>
        </p:spPr>
      </p:pic>
      <p:pic>
        <p:nvPicPr>
          <p:cNvPr id="17" name="Picture 16">
            <a:extLst>
              <a:ext uri="{FF2B5EF4-FFF2-40B4-BE49-F238E27FC236}">
                <a16:creationId xmlns:a16="http://schemas.microsoft.com/office/drawing/2014/main" id="{8D79F707-A9A4-48DB-B7A8-862A7F5F3DEF}"/>
              </a:ext>
            </a:extLst>
          </p:cNvPr>
          <p:cNvPicPr>
            <a:picLocks noChangeAspect="1"/>
          </p:cNvPicPr>
          <p:nvPr userDrawn="1"/>
        </p:nvPicPr>
        <p:blipFill>
          <a:blip r:embed="rId3"/>
          <a:stretch>
            <a:fillRect/>
          </a:stretch>
        </p:blipFill>
        <p:spPr bwMode="ltGray">
          <a:xfrm>
            <a:off x="0" y="0"/>
            <a:ext cx="2103302" cy="2121592"/>
          </a:xfrm>
          <a:prstGeom prst="rect">
            <a:avLst/>
          </a:prstGeom>
        </p:spPr>
      </p:pic>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1516688" y="5066406"/>
            <a:ext cx="4577726" cy="249299"/>
          </a:xfrm>
        </p:spPr>
        <p:txBody>
          <a:bodyPr wrap="square">
            <a:spAutoFit/>
          </a:bodyPr>
          <a:lstStyle>
            <a:lvl1pPr marL="0" indent="0">
              <a:spcBef>
                <a:spcPts val="0"/>
              </a:spcBef>
              <a:buClr>
                <a:schemeClr val="tx2"/>
              </a:buClr>
              <a:buSzPct val="100000"/>
              <a:buFont typeface="Metropolis" panose="00000500000000000000" pitchFamily="50" charset="0"/>
              <a:buNone/>
              <a:defRPr sz="1800">
                <a:solidFill>
                  <a:schemeClr val="accent4"/>
                </a:solidFill>
              </a:defRPr>
            </a:lvl1pPr>
            <a:lvl2pPr marL="273050" indent="0">
              <a:buNone/>
              <a:defRPr/>
            </a:lvl2pPr>
          </a:lstStyle>
          <a:p>
            <a:pPr lvl="0"/>
            <a:r>
              <a:rPr lang="en-US" dirty="0"/>
              <a:t>Source Name</a:t>
            </a:r>
          </a:p>
        </p:txBody>
      </p:sp>
      <p:sp>
        <p:nvSpPr>
          <p:cNvPr id="185" name="Picture Placeholder 184">
            <a:extLst>
              <a:ext uri="{FF2B5EF4-FFF2-40B4-BE49-F238E27FC236}">
                <a16:creationId xmlns:a16="http://schemas.microsoft.com/office/drawing/2014/main" id="{378C4D84-AD98-435A-9F11-B3CB29EA3CAA}"/>
              </a:ext>
            </a:extLst>
          </p:cNvPr>
          <p:cNvSpPr>
            <a:spLocks noGrp="1"/>
          </p:cNvSpPr>
          <p:nvPr>
            <p:ph type="pic" sz="quarter" idx="14" hasCustomPrompt="1"/>
          </p:nvPr>
        </p:nvSpPr>
        <p:spPr>
          <a:xfrm>
            <a:off x="8837613" y="457200"/>
            <a:ext cx="2740025" cy="1371600"/>
          </a:xfrm>
          <a:noFill/>
        </p:spPr>
        <p:txBody>
          <a:bodyPr anchor="ctr"/>
          <a:lstStyle>
            <a:lvl1pPr algn="ctr">
              <a:defRPr sz="2400" b="1">
                <a:solidFill>
                  <a:srgbClr val="F8981D"/>
                </a:solidFill>
              </a:defRPr>
            </a:lvl1pPr>
          </a:lstStyle>
          <a:p>
            <a:r>
              <a:rPr lang="en-US"/>
              <a:t>Click to insert logo or delete box if not needed</a:t>
            </a:r>
          </a:p>
        </p:txBody>
      </p:sp>
      <p:grpSp>
        <p:nvGrpSpPr>
          <p:cNvPr id="188" name="Group 187">
            <a:extLst>
              <a:ext uri="{FF2B5EF4-FFF2-40B4-BE49-F238E27FC236}">
                <a16:creationId xmlns:a16="http://schemas.microsoft.com/office/drawing/2014/main" id="{2925BD69-7B55-4D64-8B2C-06E34A6A573B}"/>
              </a:ext>
            </a:extLst>
          </p:cNvPr>
          <p:cNvGrpSpPr/>
          <p:nvPr userDrawn="1"/>
        </p:nvGrpSpPr>
        <p:grpSpPr bwMode="black">
          <a:xfrm>
            <a:off x="617878" y="6446044"/>
            <a:ext cx="1099793" cy="173355"/>
            <a:chOff x="-84138" y="5622925"/>
            <a:chExt cx="4330701" cy="682626"/>
          </a:xfrm>
        </p:grpSpPr>
        <p:sp>
          <p:nvSpPr>
            <p:cNvPr id="189" name="Freeform 6">
              <a:extLst>
                <a:ext uri="{FF2B5EF4-FFF2-40B4-BE49-F238E27FC236}">
                  <a16:creationId xmlns:a16="http://schemas.microsoft.com/office/drawing/2014/main" id="{2A6CDC2F-2239-466B-8A26-51E24B60D2A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0" name="Freeform 7">
              <a:extLst>
                <a:ext uri="{FF2B5EF4-FFF2-40B4-BE49-F238E27FC236}">
                  <a16:creationId xmlns:a16="http://schemas.microsoft.com/office/drawing/2014/main" id="{93E73CA8-B585-405F-9E3D-46EE1893D710}"/>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1" name="Freeform 8">
              <a:extLst>
                <a:ext uri="{FF2B5EF4-FFF2-40B4-BE49-F238E27FC236}">
                  <a16:creationId xmlns:a16="http://schemas.microsoft.com/office/drawing/2014/main" id="{B40B0DE4-0E7F-4DE2-A215-B0E4BCF43755}"/>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2" name="Freeform 9">
              <a:extLst>
                <a:ext uri="{FF2B5EF4-FFF2-40B4-BE49-F238E27FC236}">
                  <a16:creationId xmlns:a16="http://schemas.microsoft.com/office/drawing/2014/main" id="{84A3CC07-CFF3-402C-88A1-0C33B169216C}"/>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3" name="Freeform 10">
              <a:extLst>
                <a:ext uri="{FF2B5EF4-FFF2-40B4-BE49-F238E27FC236}">
                  <a16:creationId xmlns:a16="http://schemas.microsoft.com/office/drawing/2014/main" id="{223CFCE1-BE7A-4664-929A-9AD81CA8045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4" name="Freeform 11">
              <a:extLst>
                <a:ext uri="{FF2B5EF4-FFF2-40B4-BE49-F238E27FC236}">
                  <a16:creationId xmlns:a16="http://schemas.microsoft.com/office/drawing/2014/main" id="{53A2BE8A-BB25-4C20-B0B5-1FA2A33471E1}"/>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5" name="Freeform 12">
              <a:extLst>
                <a:ext uri="{FF2B5EF4-FFF2-40B4-BE49-F238E27FC236}">
                  <a16:creationId xmlns:a16="http://schemas.microsoft.com/office/drawing/2014/main" id="{6ACD31F9-9175-4E3B-B20A-0CBFA479BA6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24" name="TextBox 23">
            <a:extLst>
              <a:ext uri="{FF2B5EF4-FFF2-40B4-BE49-F238E27FC236}">
                <a16:creationId xmlns:a16="http://schemas.microsoft.com/office/drawing/2014/main" id="{4ED51C9E-7CEC-414C-A393-73D352F3496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p:nvPr>
        </p:nvSpPr>
        <p:spPr>
          <a:xfrm>
            <a:off x="1275012" y="1600200"/>
            <a:ext cx="6191001" cy="3200400"/>
          </a:xfrm>
        </p:spPr>
        <p:txBody>
          <a:bodyPr anchor="b"/>
          <a:lstStyle>
            <a:lvl1pPr marL="228600" indent="-228600">
              <a:buClr>
                <a:schemeClr val="tx2"/>
              </a:buClr>
              <a:buSzPct val="100000"/>
              <a:buFont typeface="Metropolis" panose="00000500000000000000" pitchFamily="50" charset="0"/>
              <a:buChar char="“"/>
              <a:defRPr sz="2800"/>
            </a:lvl1pPr>
          </a:lstStyle>
          <a:p>
            <a:pPr lvl="0"/>
            <a:r>
              <a:rPr lang="en-US"/>
              <a:t>Click to edit Master text styles</a:t>
            </a:r>
          </a:p>
        </p:txBody>
      </p:sp>
    </p:spTree>
    <p:extLst>
      <p:ext uri="{BB962C8B-B14F-4D97-AF65-F5344CB8AC3E}">
        <p14:creationId xmlns:p14="http://schemas.microsoft.com/office/powerpoint/2010/main" val="358955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7451601" y="5726367"/>
            <a:ext cx="4126506" cy="276999"/>
          </a:xfrm>
        </p:spPr>
        <p:txBody>
          <a:bodyPr>
            <a:spAutoFit/>
          </a:bodyPr>
          <a:lstStyle>
            <a:lvl1pPr marL="0" indent="0">
              <a:lnSpc>
                <a:spcPct val="100000"/>
              </a:lnSpc>
              <a:spcBef>
                <a:spcPts val="0"/>
              </a:spcBef>
              <a:buClr>
                <a:schemeClr val="tx2"/>
              </a:buClr>
              <a:buSzPct val="100000"/>
              <a:buFont typeface="Metropolis" panose="00000500000000000000" pitchFamily="50" charset="0"/>
              <a:buNone/>
              <a:defRPr sz="1800">
                <a:solidFill>
                  <a:schemeClr val="bg1"/>
                </a:solidFill>
              </a:defRPr>
            </a:lvl1pPr>
            <a:lvl2pPr marL="273050" indent="0">
              <a:buNone/>
              <a:defRPr/>
            </a:lvl2pPr>
          </a:lstStyle>
          <a:p>
            <a:pPr lvl="0"/>
            <a:r>
              <a:rPr lang="en-US" dirty="0"/>
              <a:t>Source Name</a:t>
            </a:r>
          </a:p>
        </p:txBody>
      </p:sp>
      <p:grpSp>
        <p:nvGrpSpPr>
          <p:cNvPr id="6" name="Group 5">
            <a:extLst>
              <a:ext uri="{FF2B5EF4-FFF2-40B4-BE49-F238E27FC236}">
                <a16:creationId xmlns:a16="http://schemas.microsoft.com/office/drawing/2014/main" id="{EBE887AA-466F-4819-9C71-E7A3469F9FED}"/>
              </a:ext>
            </a:extLst>
          </p:cNvPr>
          <p:cNvGrpSpPr/>
          <p:nvPr userDrawn="1"/>
        </p:nvGrpSpPr>
        <p:grpSpPr>
          <a:xfrm>
            <a:off x="617878" y="6446044"/>
            <a:ext cx="1099793" cy="173355"/>
            <a:chOff x="-84138" y="5622925"/>
            <a:chExt cx="4330701" cy="682626"/>
          </a:xfrm>
          <a:solidFill>
            <a:schemeClr val="bg1"/>
          </a:solidFill>
        </p:grpSpPr>
        <p:sp>
          <p:nvSpPr>
            <p:cNvPr id="7" name="Freeform 6">
              <a:extLst>
                <a:ext uri="{FF2B5EF4-FFF2-40B4-BE49-F238E27FC236}">
                  <a16:creationId xmlns:a16="http://schemas.microsoft.com/office/drawing/2014/main" id="{F4067B72-DBFB-4029-8D5B-F1FF1EBE1362}"/>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8" name="Freeform 7">
              <a:extLst>
                <a:ext uri="{FF2B5EF4-FFF2-40B4-BE49-F238E27FC236}">
                  <a16:creationId xmlns:a16="http://schemas.microsoft.com/office/drawing/2014/main" id="{4B12C03C-6596-4EA0-AD8E-20898D0524A4}"/>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9" name="Freeform 8">
              <a:extLst>
                <a:ext uri="{FF2B5EF4-FFF2-40B4-BE49-F238E27FC236}">
                  <a16:creationId xmlns:a16="http://schemas.microsoft.com/office/drawing/2014/main" id="{75EC5438-9CA3-451C-BE1E-32649BA580EB}"/>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0" name="Freeform 9">
              <a:extLst>
                <a:ext uri="{FF2B5EF4-FFF2-40B4-BE49-F238E27FC236}">
                  <a16:creationId xmlns:a16="http://schemas.microsoft.com/office/drawing/2014/main" id="{CC779E55-6092-45FD-A207-F5F87653E646}"/>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1" name="Freeform 10">
              <a:extLst>
                <a:ext uri="{FF2B5EF4-FFF2-40B4-BE49-F238E27FC236}">
                  <a16:creationId xmlns:a16="http://schemas.microsoft.com/office/drawing/2014/main" id="{C46B14FE-24C9-470A-A53B-7F3145207318}"/>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2" name="Freeform 11">
              <a:extLst>
                <a:ext uri="{FF2B5EF4-FFF2-40B4-BE49-F238E27FC236}">
                  <a16:creationId xmlns:a16="http://schemas.microsoft.com/office/drawing/2014/main" id="{9E375347-E880-4672-992A-C5D936A9A8B3}"/>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3" name="Freeform 12">
              <a:extLst>
                <a:ext uri="{FF2B5EF4-FFF2-40B4-BE49-F238E27FC236}">
                  <a16:creationId xmlns:a16="http://schemas.microsoft.com/office/drawing/2014/main" id="{73103450-85A9-4D5B-A458-2662F6E6A1B8}"/>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14" name="TextBox 13">
            <a:extLst>
              <a:ext uri="{FF2B5EF4-FFF2-40B4-BE49-F238E27FC236}">
                <a16:creationId xmlns:a16="http://schemas.microsoft.com/office/drawing/2014/main" id="{1509C4AD-2E3F-4500-A723-1F51B4906D51}"/>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sp>
        <p:nvSpPr>
          <p:cNvPr id="16" name="TextBox 15">
            <a:extLst>
              <a:ext uri="{FF2B5EF4-FFF2-40B4-BE49-F238E27FC236}">
                <a16:creationId xmlns:a16="http://schemas.microsoft.com/office/drawing/2014/main" id="{967669F2-DB92-4920-A8A8-826B25591FE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3" name="Text Placeholder 2">
            <a:extLst>
              <a:ext uri="{FF2B5EF4-FFF2-40B4-BE49-F238E27FC236}">
                <a16:creationId xmlns:a16="http://schemas.microsoft.com/office/drawing/2014/main" id="{7DB57474-E36F-40E3-9802-188CF74382D7}"/>
              </a:ext>
            </a:extLst>
          </p:cNvPr>
          <p:cNvSpPr>
            <a:spLocks noGrp="1"/>
          </p:cNvSpPr>
          <p:nvPr>
            <p:ph type="body" sz="quarter" idx="14" hasCustomPrompt="1"/>
          </p:nvPr>
        </p:nvSpPr>
        <p:spPr>
          <a:xfrm>
            <a:off x="7213600" y="3886200"/>
            <a:ext cx="4364038" cy="1670050"/>
          </a:xfrm>
        </p:spPr>
        <p:txBody>
          <a:bodyPr anchor="b"/>
          <a:lstStyle>
            <a:lvl1pPr marL="228600" indent="-228600">
              <a:buClr>
                <a:schemeClr val="bg1"/>
              </a:buClr>
              <a:buSzPct val="100000"/>
              <a:buFont typeface="Metropolis" panose="00000500000000000000" pitchFamily="50" charset="0"/>
              <a:buChar char="“"/>
              <a:defRPr sz="2800">
                <a:solidFill>
                  <a:schemeClr val="bg1"/>
                </a:solidFill>
              </a:defRPr>
            </a:lvl1pPr>
            <a:lvl2pPr marL="27305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a:t>
            </a:r>
            <a:r>
              <a:rPr lang="en-US" dirty="0"/>
              <a:t>text styles</a:t>
            </a:r>
          </a:p>
        </p:txBody>
      </p:sp>
    </p:spTree>
    <p:extLst>
      <p:ext uri="{BB962C8B-B14F-4D97-AF65-F5344CB8AC3E}">
        <p14:creationId xmlns:p14="http://schemas.microsoft.com/office/powerpoint/2010/main" val="204052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2" name="TextBox 11">
            <a:extLst>
              <a:ext uri="{FF2B5EF4-FFF2-40B4-BE49-F238E27FC236}">
                <a16:creationId xmlns:a16="http://schemas.microsoft.com/office/drawing/2014/main" id="{2A38E960-BC30-41E5-821A-130489A6F14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A9985EB2-1092-4CE8-9D04-7D84E433A1FE}"/>
              </a:ext>
            </a:extLst>
          </p:cNvPr>
          <p:cNvSpPr>
            <a:spLocks noGrp="1"/>
          </p:cNvSpPr>
          <p:nvPr>
            <p:ph type="title"/>
          </p:nvPr>
        </p:nvSpPr>
        <p:spPr>
          <a:xfrm>
            <a:off x="579809" y="412751"/>
            <a:ext cx="11001004" cy="384048"/>
          </a:xfrm>
        </p:spPr>
        <p:txBody>
          <a:bodyPr wrap="none"/>
          <a:lstStyle/>
          <a:p>
            <a:r>
              <a:rPr lang="en-US"/>
              <a:t>Click to edit Master title style</a:t>
            </a:r>
            <a:endParaRPr lang="en-US" dirty="0"/>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p:nvPr>
        </p:nvSpPr>
        <p:spPr>
          <a:xfrm>
            <a:off x="592866" y="811830"/>
            <a:ext cx="1098794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7804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2" name="TextBox 11">
            <a:extLst>
              <a:ext uri="{FF2B5EF4-FFF2-40B4-BE49-F238E27FC236}">
                <a16:creationId xmlns:a16="http://schemas.microsoft.com/office/drawing/2014/main" id="{043FF99D-8522-4698-BE65-7CC8406878E4}"/>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6" name="Title 5">
            <a:extLst>
              <a:ext uri="{FF2B5EF4-FFF2-40B4-BE49-F238E27FC236}">
                <a16:creationId xmlns:a16="http://schemas.microsoft.com/office/drawing/2014/main" id="{2E333358-58C9-4949-98D5-BC5D4A3168CB}"/>
              </a:ext>
            </a:extLst>
          </p:cNvPr>
          <p:cNvSpPr>
            <a:spLocks noGrp="1"/>
          </p:cNvSpPr>
          <p:nvPr>
            <p:ph type="title"/>
          </p:nvPr>
        </p:nvSpPr>
        <p:spPr/>
        <p:txBody>
          <a:bodyPr wrap="none"/>
          <a:lstStyle/>
          <a:p>
            <a:r>
              <a:rPr lang="en-US"/>
              <a:t>Click to edit Master title style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29059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Photo –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0C1CF85-FDE0-4FD4-AE75-520789FA51B5}"/>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13" name="Group 12">
            <a:extLst>
              <a:ext uri="{FF2B5EF4-FFF2-40B4-BE49-F238E27FC236}">
                <a16:creationId xmlns:a16="http://schemas.microsoft.com/office/drawing/2014/main" id="{F5814392-5D30-411F-9F47-D111CEA5871F}"/>
              </a:ext>
            </a:extLst>
          </p:cNvPr>
          <p:cNvGrpSpPr/>
          <p:nvPr userDrawn="1"/>
        </p:nvGrpSpPr>
        <p:grpSpPr bwMode="white">
          <a:xfrm>
            <a:off x="617878" y="6446044"/>
            <a:ext cx="1099793" cy="173355"/>
            <a:chOff x="-84138" y="5622925"/>
            <a:chExt cx="4330701" cy="682626"/>
          </a:xfrm>
          <a:solidFill>
            <a:schemeClr val="bg1"/>
          </a:solidFill>
        </p:grpSpPr>
        <p:sp>
          <p:nvSpPr>
            <p:cNvPr id="14" name="Freeform 6">
              <a:extLst>
                <a:ext uri="{FF2B5EF4-FFF2-40B4-BE49-F238E27FC236}">
                  <a16:creationId xmlns:a16="http://schemas.microsoft.com/office/drawing/2014/main" id="{3318E63F-0425-4B1D-8187-20EDB5E75016}"/>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5" name="Freeform 7">
              <a:extLst>
                <a:ext uri="{FF2B5EF4-FFF2-40B4-BE49-F238E27FC236}">
                  <a16:creationId xmlns:a16="http://schemas.microsoft.com/office/drawing/2014/main" id="{B30C3582-3060-4E26-8D88-82DE78548B94}"/>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6" name="Freeform 8">
              <a:extLst>
                <a:ext uri="{FF2B5EF4-FFF2-40B4-BE49-F238E27FC236}">
                  <a16:creationId xmlns:a16="http://schemas.microsoft.com/office/drawing/2014/main" id="{6FD21AC7-603F-4EAA-AF33-D10309C573F2}"/>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7" name="Freeform 9">
              <a:extLst>
                <a:ext uri="{FF2B5EF4-FFF2-40B4-BE49-F238E27FC236}">
                  <a16:creationId xmlns:a16="http://schemas.microsoft.com/office/drawing/2014/main" id="{6A3B4F65-A2ED-4298-9FC7-6504E5F1CCBC}"/>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8" name="Freeform 10">
              <a:extLst>
                <a:ext uri="{FF2B5EF4-FFF2-40B4-BE49-F238E27FC236}">
                  <a16:creationId xmlns:a16="http://schemas.microsoft.com/office/drawing/2014/main" id="{1BE9558A-954A-44D3-846A-63CE6DDB4668}"/>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19" name="Freeform 11">
              <a:extLst>
                <a:ext uri="{FF2B5EF4-FFF2-40B4-BE49-F238E27FC236}">
                  <a16:creationId xmlns:a16="http://schemas.microsoft.com/office/drawing/2014/main" id="{582C93C0-E583-4CCD-BC27-D50F826D3444}"/>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0" name="Freeform 12">
              <a:extLst>
                <a:ext uri="{FF2B5EF4-FFF2-40B4-BE49-F238E27FC236}">
                  <a16:creationId xmlns:a16="http://schemas.microsoft.com/office/drawing/2014/main" id="{7ED794B3-88A6-4B48-B758-7FE0C24C9B3D}"/>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21" name="TextBox 20">
            <a:extLst>
              <a:ext uri="{FF2B5EF4-FFF2-40B4-BE49-F238E27FC236}">
                <a16:creationId xmlns:a16="http://schemas.microsoft.com/office/drawing/2014/main" id="{55DB13E0-057F-4E9B-A508-8BCFFDA69B67}"/>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sp>
        <p:nvSpPr>
          <p:cNvPr id="22" name="Title 1">
            <a:extLst>
              <a:ext uri="{FF2B5EF4-FFF2-40B4-BE49-F238E27FC236}">
                <a16:creationId xmlns:a16="http://schemas.microsoft.com/office/drawing/2014/main" id="{0F92D229-820A-4AB4-9D2F-2D79D4C104CF}"/>
              </a:ext>
            </a:extLst>
          </p:cNvPr>
          <p:cNvSpPr>
            <a:spLocks noGrp="1"/>
          </p:cNvSpPr>
          <p:nvPr>
            <p:ph type="title"/>
          </p:nvPr>
        </p:nvSpPr>
        <p:spPr>
          <a:xfrm>
            <a:off x="-1" y="223470"/>
            <a:ext cx="6094413" cy="1034129"/>
          </a:xfrm>
          <a:solidFill>
            <a:schemeClr val="bg1">
              <a:alpha val="90000"/>
            </a:schemeClr>
          </a:solidFill>
        </p:spPr>
        <p:txBody>
          <a:bodyPr wrap="square" lIns="576072" tIns="182880" rIns="457200" bIns="457200">
            <a:spAutoFit/>
          </a:bodyPr>
          <a:lstStyle/>
          <a:p>
            <a:r>
              <a:rPr lang="en-US"/>
              <a:t>Click to edit Master title style</a:t>
            </a:r>
            <a:endParaRPr lang="en-US" dirty="0"/>
          </a:p>
        </p:txBody>
      </p:sp>
      <p:sp>
        <p:nvSpPr>
          <p:cNvPr id="24" name="Subtitle 2">
            <a:extLst>
              <a:ext uri="{FF2B5EF4-FFF2-40B4-BE49-F238E27FC236}">
                <a16:creationId xmlns:a16="http://schemas.microsoft.com/office/drawing/2014/main" id="{D53201EE-D22D-4F4C-BC22-0B071A05CDE1}"/>
              </a:ext>
            </a:extLst>
          </p:cNvPr>
          <p:cNvSpPr>
            <a:spLocks noGrp="1"/>
          </p:cNvSpPr>
          <p:nvPr>
            <p:ph type="subTitle" idx="10"/>
          </p:nvPr>
        </p:nvSpPr>
        <p:spPr>
          <a:xfrm>
            <a:off x="592867" y="811830"/>
            <a:ext cx="5361244"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CF322F76-245F-4F96-A66A-51CFFDFD55BB}"/>
              </a:ext>
            </a:extLst>
          </p:cNvPr>
          <p:cNvSpPr>
            <a:spLocks noGrp="1"/>
          </p:cNvSpPr>
          <p:nvPr>
            <p:ph type="body" sz="quarter" idx="11" hasCustomPrompt="1"/>
          </p:nvPr>
        </p:nvSpPr>
        <p:spPr>
          <a:xfrm>
            <a:off x="0" y="1600200"/>
            <a:ext cx="6094413" cy="4572000"/>
          </a:xfrm>
          <a:gradFill>
            <a:gsLst>
              <a:gs pos="0">
                <a:schemeClr val="accent6">
                  <a:alpha val="90000"/>
                </a:schemeClr>
              </a:gs>
              <a:gs pos="98000">
                <a:schemeClr val="accent6"/>
              </a:gs>
              <a:gs pos="98000">
                <a:schemeClr val="accent5"/>
              </a:gs>
              <a:gs pos="100000">
                <a:schemeClr val="accent5"/>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marL="457200" indent="-173038">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a:p>
            <a:pPr lvl="5"/>
            <a:endParaRPr lang="en-US"/>
          </a:p>
          <a:p>
            <a:pPr lvl="5"/>
            <a:endParaRPr lang="en-US" dirty="0"/>
          </a:p>
        </p:txBody>
      </p:sp>
    </p:spTree>
    <p:extLst>
      <p:ext uri="{BB962C8B-B14F-4D97-AF65-F5344CB8AC3E}">
        <p14:creationId xmlns:p14="http://schemas.microsoft.com/office/powerpoint/2010/main" val="349700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7" name="Rectangle 16">
            <a:extLst>
              <a:ext uri="{FF2B5EF4-FFF2-40B4-BE49-F238E27FC236}">
                <a16:creationId xmlns:a16="http://schemas.microsoft.com/office/drawing/2014/main" id="{BA10A873-392A-4A19-8C2B-DD9BE8754574}"/>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id="{EC1D3E06-3BD4-444D-80CC-06D1EF0FE80E}"/>
              </a:ext>
            </a:extLst>
          </p:cNvPr>
          <p:cNvGrpSpPr/>
          <p:nvPr userDrawn="1"/>
        </p:nvGrpSpPr>
        <p:grpSpPr bwMode="black">
          <a:xfrm>
            <a:off x="617878" y="6446044"/>
            <a:ext cx="1099793" cy="173355"/>
            <a:chOff x="-84138" y="5622925"/>
            <a:chExt cx="4330701" cy="682626"/>
          </a:xfrm>
        </p:grpSpPr>
        <p:sp>
          <p:nvSpPr>
            <p:cNvPr id="20" name="Freeform 6">
              <a:extLst>
                <a:ext uri="{FF2B5EF4-FFF2-40B4-BE49-F238E27FC236}">
                  <a16:creationId xmlns:a16="http://schemas.microsoft.com/office/drawing/2014/main" id="{B65990C3-6A4D-4AAF-8BC8-286DA7478543}"/>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1" name="Freeform 7">
              <a:extLst>
                <a:ext uri="{FF2B5EF4-FFF2-40B4-BE49-F238E27FC236}">
                  <a16:creationId xmlns:a16="http://schemas.microsoft.com/office/drawing/2014/main" id="{1BB1B930-0B72-49D9-807B-10C096968E56}"/>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2" name="Freeform 8">
              <a:extLst>
                <a:ext uri="{FF2B5EF4-FFF2-40B4-BE49-F238E27FC236}">
                  <a16:creationId xmlns:a16="http://schemas.microsoft.com/office/drawing/2014/main" id="{5E1DF962-E59C-4F9C-B967-2BC43B7C3DC4}"/>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3" name="Freeform 9">
              <a:extLst>
                <a:ext uri="{FF2B5EF4-FFF2-40B4-BE49-F238E27FC236}">
                  <a16:creationId xmlns:a16="http://schemas.microsoft.com/office/drawing/2014/main" id="{C586DD09-1AA3-4DE6-9C72-75B08B54381E}"/>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4" name="Freeform 10">
              <a:extLst>
                <a:ext uri="{FF2B5EF4-FFF2-40B4-BE49-F238E27FC236}">
                  <a16:creationId xmlns:a16="http://schemas.microsoft.com/office/drawing/2014/main" id="{84663C30-A17E-456F-8614-312799660BD1}"/>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5" name="Freeform 11">
              <a:extLst>
                <a:ext uri="{FF2B5EF4-FFF2-40B4-BE49-F238E27FC236}">
                  <a16:creationId xmlns:a16="http://schemas.microsoft.com/office/drawing/2014/main" id="{EB05CCD1-E6FF-4DBF-BA36-72637BFA33F2}"/>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sp>
          <p:nvSpPr>
            <p:cNvPr id="26" name="Freeform 12">
              <a:extLst>
                <a:ext uri="{FF2B5EF4-FFF2-40B4-BE49-F238E27FC236}">
                  <a16:creationId xmlns:a16="http://schemas.microsoft.com/office/drawing/2014/main" id="{5918E981-84A6-4893-B532-8EE3239C18E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a:p>
          </p:txBody>
        </p:sp>
      </p:gr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spTree>
    <p:extLst>
      <p:ext uri="{BB962C8B-B14F-4D97-AF65-F5344CB8AC3E}">
        <p14:creationId xmlns:p14="http://schemas.microsoft.com/office/powerpoint/2010/main" val="2949968840"/>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4" r:id="rId23"/>
    <p:sldLayoutId id="2147483895" r:id="rId24"/>
    <p:sldLayoutId id="2147483896" r:id="rId25"/>
    <p:sldLayoutId id="2147483897" r:id="rId26"/>
    <p:sldLayoutId id="2147483898" r:id="rId27"/>
    <p:sldLayoutId id="2147483899" r:id="rId28"/>
    <p:sldLayoutId id="2147483900" r:id="rId29"/>
    <p:sldLayoutId id="2147483901" r:id="rId30"/>
    <p:sldLayoutId id="2147483902" r:id="rId31"/>
    <p:sldLayoutId id="2147483903" r:id="rId32"/>
    <p:sldLayoutId id="2147483904" r:id="rId33"/>
    <p:sldLayoutId id="2147483905" r:id="rId34"/>
    <p:sldLayoutId id="2147483906"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emf"/><Relationship Id="rId18" Type="http://schemas.openxmlformats.org/officeDocument/2006/relationships/image" Target="../media/image31.tiff"/><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jpeg"/><Relationship Id="rId17" Type="http://schemas.openxmlformats.org/officeDocument/2006/relationships/image" Target="../media/image30.png"/><Relationship Id="rId2" Type="http://schemas.openxmlformats.org/officeDocument/2006/relationships/notesSlide" Target="../notesSlides/notesSlide4.xml"/><Relationship Id="rId16" Type="http://schemas.openxmlformats.org/officeDocument/2006/relationships/image" Target="../media/image29.png"/><Relationship Id="rId20" Type="http://schemas.openxmlformats.org/officeDocument/2006/relationships/image" Target="../media/image33.tiff"/><Relationship Id="rId1" Type="http://schemas.openxmlformats.org/officeDocument/2006/relationships/slideLayout" Target="../slideLayouts/slideLayout11.xml"/><Relationship Id="rId6" Type="http://schemas.openxmlformats.org/officeDocument/2006/relationships/image" Target="../media/image19.png"/><Relationship Id="rId11" Type="http://schemas.openxmlformats.org/officeDocument/2006/relationships/image" Target="../media/image24.tiff"/><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tiff"/><Relationship Id="rId19" Type="http://schemas.openxmlformats.org/officeDocument/2006/relationships/image" Target="../media/image32.tiff"/><Relationship Id="rId4" Type="http://schemas.openxmlformats.org/officeDocument/2006/relationships/image" Target="../media/image17.jpeg"/><Relationship Id="rId9" Type="http://schemas.openxmlformats.org/officeDocument/2006/relationships/image" Target="../media/image22.tiff"/><Relationship Id="rId1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tompscanlan/vmware-container-workshop"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33.xml"/><Relationship Id="rId5" Type="http://schemas.openxmlformats.org/officeDocument/2006/relationships/image" Target="../media/image49.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4.xml"/><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4.xml"/><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kubernetes.io/"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3C1E39-47A3-4DE2-94D6-ACF90DA5B75C}"/>
              </a:ext>
            </a:extLst>
          </p:cNvPr>
          <p:cNvSpPr>
            <a:spLocks noGrp="1"/>
          </p:cNvSpPr>
          <p:nvPr>
            <p:ph type="title"/>
          </p:nvPr>
        </p:nvSpPr>
        <p:spPr/>
        <p:txBody>
          <a:bodyPr/>
          <a:lstStyle/>
          <a:p>
            <a:r>
              <a:rPr lang="en-US" dirty="0"/>
              <a:t>VMware Container Workshop</a:t>
            </a:r>
            <a:br>
              <a:rPr lang="en-US" dirty="0"/>
            </a:br>
            <a:endParaRPr lang="en-US" dirty="0"/>
          </a:p>
        </p:txBody>
      </p:sp>
      <p:sp>
        <p:nvSpPr>
          <p:cNvPr id="6" name="Subtitle 5">
            <a:extLst>
              <a:ext uri="{FF2B5EF4-FFF2-40B4-BE49-F238E27FC236}">
                <a16:creationId xmlns:a16="http://schemas.microsoft.com/office/drawing/2014/main" id="{E9F5EA07-8DDC-4D4D-9AB3-BDA3AABD5294}"/>
              </a:ext>
            </a:extLst>
          </p:cNvPr>
          <p:cNvSpPr>
            <a:spLocks noGrp="1"/>
          </p:cNvSpPr>
          <p:nvPr>
            <p:ph type="subTitle" idx="10"/>
          </p:nvPr>
        </p:nvSpPr>
        <p:spPr/>
        <p:txBody>
          <a:bodyPr/>
          <a:lstStyle/>
          <a:p>
            <a:r>
              <a:rPr lang="en-US" dirty="0"/>
              <a:t>Level 1 &amp; 2</a:t>
            </a:r>
          </a:p>
        </p:txBody>
      </p:sp>
      <p:sp>
        <p:nvSpPr>
          <p:cNvPr id="13" name="Text Placeholder 12">
            <a:extLst>
              <a:ext uri="{FF2B5EF4-FFF2-40B4-BE49-F238E27FC236}">
                <a16:creationId xmlns:a16="http://schemas.microsoft.com/office/drawing/2014/main" id="{8F174FA0-7373-4D5E-8546-C62714ABEB2A}"/>
              </a:ext>
            </a:extLst>
          </p:cNvPr>
          <p:cNvSpPr>
            <a:spLocks noGrp="1"/>
          </p:cNvSpPr>
          <p:nvPr>
            <p:ph type="body" sz="quarter" idx="11"/>
          </p:nvPr>
        </p:nvSpPr>
        <p:spPr/>
        <p:txBody>
          <a:bodyPr/>
          <a:lstStyle/>
          <a:p>
            <a:r>
              <a:rPr lang="is-IS" dirty="0"/>
              <a:t>February 2018</a:t>
            </a:r>
            <a:endParaRPr lang="en-US" dirty="0"/>
          </a:p>
        </p:txBody>
      </p:sp>
    </p:spTree>
    <p:extLst>
      <p:ext uri="{BB962C8B-B14F-4D97-AF65-F5344CB8AC3E}">
        <p14:creationId xmlns:p14="http://schemas.microsoft.com/office/powerpoint/2010/main" val="269309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5DD2-076F-9E49-84C7-0055FDE1B567}"/>
              </a:ext>
            </a:extLst>
          </p:cNvPr>
          <p:cNvSpPr>
            <a:spLocks noGrp="1"/>
          </p:cNvSpPr>
          <p:nvPr>
            <p:ph type="title"/>
          </p:nvPr>
        </p:nvSpPr>
        <p:spPr/>
        <p:txBody>
          <a:bodyPr/>
          <a:lstStyle/>
          <a:p>
            <a:r>
              <a:rPr lang="en-US" dirty="0"/>
              <a:t>Docker Introduction</a:t>
            </a:r>
          </a:p>
        </p:txBody>
      </p:sp>
      <p:sp>
        <p:nvSpPr>
          <p:cNvPr id="3" name="Subtitle 2">
            <a:extLst>
              <a:ext uri="{FF2B5EF4-FFF2-40B4-BE49-F238E27FC236}">
                <a16:creationId xmlns:a16="http://schemas.microsoft.com/office/drawing/2014/main" id="{387C0BEC-CD69-A243-985E-A47719BA7954}"/>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1151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F4C552-75B8-9E44-947E-BADDE8E2E704}"/>
              </a:ext>
            </a:extLst>
          </p:cNvPr>
          <p:cNvSpPr>
            <a:spLocks noGrp="1"/>
          </p:cNvSpPr>
          <p:nvPr>
            <p:ph sz="quarter" idx="14"/>
          </p:nvPr>
        </p:nvSpPr>
        <p:spPr/>
        <p:txBody>
          <a:bodyPr/>
          <a:lstStyle/>
          <a:p>
            <a:pPr marL="342900" indent="-342900">
              <a:buFont typeface="Arial" panose="020B0604020202020204" pitchFamily="34" charset="0"/>
              <a:buChar char="•"/>
            </a:pPr>
            <a:r>
              <a:rPr lang="en-US" dirty="0"/>
              <a:t>The process of developing software has improved</a:t>
            </a:r>
          </a:p>
          <a:p>
            <a:pPr marL="342900" indent="-342900">
              <a:buFont typeface="Arial" panose="020B0604020202020204" pitchFamily="34" charset="0"/>
              <a:buChar char="•"/>
            </a:pPr>
            <a:r>
              <a:rPr lang="en-US" dirty="0"/>
              <a:t>From:</a:t>
            </a:r>
          </a:p>
          <a:p>
            <a:pPr marL="800100" lvl="1" indent="-342900"/>
            <a:r>
              <a:rPr lang="en-US" dirty="0"/>
              <a:t>Large Monolithic Applications</a:t>
            </a:r>
          </a:p>
          <a:p>
            <a:pPr marL="800100" lvl="1" indent="-342900"/>
            <a:r>
              <a:rPr lang="en-US" dirty="0"/>
              <a:t>Long Development Cycles, Waterfall Development</a:t>
            </a:r>
          </a:p>
          <a:p>
            <a:pPr marL="800100" lvl="1" indent="-342900"/>
            <a:r>
              <a:rPr lang="en-US" dirty="0"/>
              <a:t>Painful Deployments</a:t>
            </a:r>
          </a:p>
          <a:p>
            <a:pPr marL="800100" lvl="1" indent="-342900"/>
            <a:endParaRPr lang="en-US" dirty="0"/>
          </a:p>
          <a:p>
            <a:pPr marL="342900" indent="-342900">
              <a:buFont typeface="Arial" panose="020B0604020202020204" pitchFamily="34" charset="0"/>
              <a:buChar char="•"/>
            </a:pPr>
            <a:r>
              <a:rPr lang="en-US" dirty="0"/>
              <a:t>To:</a:t>
            </a:r>
          </a:p>
          <a:p>
            <a:pPr marL="800100" lvl="1" indent="-342900"/>
            <a:r>
              <a:rPr lang="en-US" dirty="0"/>
              <a:t>Service Oriented Architectures or </a:t>
            </a:r>
            <a:r>
              <a:rPr lang="en-US" dirty="0" err="1"/>
              <a:t>Microservices</a:t>
            </a:r>
            <a:endParaRPr lang="en-US" dirty="0"/>
          </a:p>
          <a:p>
            <a:pPr marL="800100" lvl="1" indent="-342900"/>
            <a:r>
              <a:rPr lang="en-US" dirty="0"/>
              <a:t>Small Development Cycles, Always Deliverable Product</a:t>
            </a:r>
          </a:p>
          <a:p>
            <a:pPr marL="800100" lvl="1" indent="-342900"/>
            <a:r>
              <a:rPr lang="en-US" dirty="0"/>
              <a:t>Easy Deployments Done Frequently</a:t>
            </a:r>
          </a:p>
          <a:p>
            <a:pPr marL="800100" lvl="1" indent="-342900"/>
            <a:endParaRPr lang="en-US" dirty="0"/>
          </a:p>
          <a:p>
            <a:pPr marL="342900"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64BDE4DF-B364-4A46-BC87-370F54B7EEBD}"/>
              </a:ext>
            </a:extLst>
          </p:cNvPr>
          <p:cNvSpPr>
            <a:spLocks noGrp="1"/>
          </p:cNvSpPr>
          <p:nvPr>
            <p:ph type="title"/>
          </p:nvPr>
        </p:nvSpPr>
        <p:spPr/>
        <p:txBody>
          <a:bodyPr/>
          <a:lstStyle/>
          <a:p>
            <a:r>
              <a:rPr lang="en-US" dirty="0"/>
              <a:t>Why Use Docker?</a:t>
            </a:r>
          </a:p>
        </p:txBody>
      </p:sp>
      <p:sp>
        <p:nvSpPr>
          <p:cNvPr id="4" name="Subtitle 3">
            <a:extLst>
              <a:ext uri="{FF2B5EF4-FFF2-40B4-BE49-F238E27FC236}">
                <a16:creationId xmlns:a16="http://schemas.microsoft.com/office/drawing/2014/main" id="{976AFF74-020D-CA40-87AF-E50CFC63EE29}"/>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95929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6802BC-7BBC-744B-9C7E-A0F7764A7EA7}"/>
              </a:ext>
            </a:extLst>
          </p:cNvPr>
          <p:cNvSpPr>
            <a:spLocks noGrp="1"/>
          </p:cNvSpPr>
          <p:nvPr>
            <p:ph sz="quarter" idx="14"/>
          </p:nvPr>
        </p:nvSpPr>
        <p:spPr/>
        <p:txBody>
          <a:bodyPr/>
          <a:lstStyle/>
          <a:p>
            <a:r>
              <a:rPr lang="en-US" dirty="0"/>
              <a:t>We used to ship</a:t>
            </a:r>
          </a:p>
          <a:p>
            <a:pPr lvl="1"/>
            <a:r>
              <a:rPr lang="en-US" dirty="0" err="1"/>
              <a:t>Tarballs</a:t>
            </a:r>
            <a:endParaRPr lang="en-US" dirty="0"/>
          </a:p>
          <a:p>
            <a:pPr lvl="1"/>
            <a:r>
              <a:rPr lang="en-US" dirty="0"/>
              <a:t>RPM</a:t>
            </a:r>
          </a:p>
          <a:p>
            <a:pPr lvl="1"/>
            <a:r>
              <a:rPr lang="en-US" dirty="0"/>
              <a:t>Jar/War</a:t>
            </a:r>
          </a:p>
          <a:p>
            <a:pPr lvl="1"/>
            <a:r>
              <a:rPr lang="en-US" dirty="0"/>
              <a:t>AMIs</a:t>
            </a:r>
          </a:p>
          <a:p>
            <a:r>
              <a:rPr lang="en-US" dirty="0"/>
              <a:t>And run them in</a:t>
            </a:r>
          </a:p>
          <a:p>
            <a:pPr lvl="1"/>
            <a:r>
              <a:rPr lang="en-US" dirty="0"/>
              <a:t>Laptop</a:t>
            </a:r>
          </a:p>
          <a:p>
            <a:pPr lvl="1"/>
            <a:r>
              <a:rPr lang="en-US" dirty="0"/>
              <a:t>Development Server</a:t>
            </a:r>
          </a:p>
          <a:p>
            <a:pPr lvl="1"/>
            <a:r>
              <a:rPr lang="en-US" dirty="0"/>
              <a:t>Test Server</a:t>
            </a:r>
          </a:p>
          <a:p>
            <a:pPr lvl="1"/>
            <a:r>
              <a:rPr lang="en-US" dirty="0"/>
              <a:t>Production Server</a:t>
            </a:r>
          </a:p>
          <a:p>
            <a:r>
              <a:rPr lang="en-US" dirty="0"/>
              <a:t>Each with it’s own unique configuration.</a:t>
            </a:r>
          </a:p>
          <a:p>
            <a:r>
              <a:rPr lang="en-US" dirty="0"/>
              <a:t>Becomes dependency hell!</a:t>
            </a:r>
          </a:p>
          <a:p>
            <a:pPr lvl="1"/>
            <a:endParaRPr lang="en-US" dirty="0"/>
          </a:p>
          <a:p>
            <a:pPr lvl="1"/>
            <a:endParaRPr lang="en-US" dirty="0"/>
          </a:p>
        </p:txBody>
      </p:sp>
      <p:sp>
        <p:nvSpPr>
          <p:cNvPr id="3" name="Title 2">
            <a:extLst>
              <a:ext uri="{FF2B5EF4-FFF2-40B4-BE49-F238E27FC236}">
                <a16:creationId xmlns:a16="http://schemas.microsoft.com/office/drawing/2014/main" id="{AE951345-0F20-1048-B274-0065D01F7BA8}"/>
              </a:ext>
            </a:extLst>
          </p:cNvPr>
          <p:cNvSpPr>
            <a:spLocks noGrp="1"/>
          </p:cNvSpPr>
          <p:nvPr>
            <p:ph type="title"/>
          </p:nvPr>
        </p:nvSpPr>
        <p:spPr/>
        <p:txBody>
          <a:bodyPr/>
          <a:lstStyle/>
          <a:p>
            <a:r>
              <a:rPr lang="en-US" dirty="0"/>
              <a:t>Why Use Docker?</a:t>
            </a:r>
          </a:p>
        </p:txBody>
      </p:sp>
      <p:sp>
        <p:nvSpPr>
          <p:cNvPr id="4" name="Subtitle 3">
            <a:extLst>
              <a:ext uri="{FF2B5EF4-FFF2-40B4-BE49-F238E27FC236}">
                <a16:creationId xmlns:a16="http://schemas.microsoft.com/office/drawing/2014/main" id="{5AEBE20A-83CC-BA42-A73A-7114DA52086F}"/>
              </a:ext>
            </a:extLst>
          </p:cNvPr>
          <p:cNvSpPr>
            <a:spLocks noGrp="1"/>
          </p:cNvSpPr>
          <p:nvPr>
            <p:ph type="subTitle" idx="10"/>
          </p:nvPr>
        </p:nvSpPr>
        <p:spPr/>
        <p:txBody>
          <a:bodyPr/>
          <a:lstStyle/>
          <a:p>
            <a:r>
              <a:rPr lang="en-US" dirty="0"/>
              <a:t>Software Delivery</a:t>
            </a:r>
          </a:p>
        </p:txBody>
      </p:sp>
    </p:spTree>
    <p:extLst>
      <p:ext uri="{BB962C8B-B14F-4D97-AF65-F5344CB8AC3E}">
        <p14:creationId xmlns:p14="http://schemas.microsoft.com/office/powerpoint/2010/main" val="273353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64BCDA-C3CC-F845-BE94-3E2DF03BB532}"/>
              </a:ext>
            </a:extLst>
          </p:cNvPr>
          <p:cNvSpPr>
            <a:spLocks noGrp="1"/>
          </p:cNvSpPr>
          <p:nvPr>
            <p:ph sz="quarter" idx="14"/>
          </p:nvPr>
        </p:nvSpPr>
        <p:spPr/>
        <p:txBody>
          <a:bodyPr/>
          <a:lstStyle/>
          <a:p>
            <a:r>
              <a:rPr lang="en-US" dirty="0"/>
              <a:t>Docker exposes a unified framework for dealing with that complexity</a:t>
            </a:r>
          </a:p>
          <a:p>
            <a:pPr lvl="1"/>
            <a:r>
              <a:rPr lang="en-US" dirty="0"/>
              <a:t>Bundle the application</a:t>
            </a:r>
          </a:p>
          <a:p>
            <a:pPr lvl="1"/>
            <a:r>
              <a:rPr lang="en-US" dirty="0"/>
              <a:t>Bundle any dependent libraries or binaries, everything but the kernel</a:t>
            </a:r>
          </a:p>
          <a:p>
            <a:pPr lvl="1"/>
            <a:r>
              <a:rPr lang="en-US" dirty="0"/>
              <a:t>Enable efficient delivery of the specific bundles needed</a:t>
            </a:r>
          </a:p>
          <a:p>
            <a:pPr lvl="1"/>
            <a:r>
              <a:rPr lang="en-US" dirty="0"/>
              <a:t>Ensure that that workflow for running the application is</a:t>
            </a:r>
          </a:p>
          <a:p>
            <a:pPr lvl="2"/>
            <a:r>
              <a:rPr lang="en-US" dirty="0"/>
              <a:t>the same everywhere</a:t>
            </a:r>
          </a:p>
          <a:p>
            <a:pPr lvl="2"/>
            <a:r>
              <a:rPr lang="en-US" dirty="0"/>
              <a:t>simple to understand</a:t>
            </a:r>
          </a:p>
          <a:p>
            <a:pPr lvl="1"/>
            <a:endParaRPr lang="en-US" dirty="0"/>
          </a:p>
          <a:p>
            <a:r>
              <a:rPr lang="en-US" dirty="0"/>
              <a:t>No more:</a:t>
            </a:r>
          </a:p>
          <a:p>
            <a:pPr lvl="1"/>
            <a:r>
              <a:rPr lang="en-US" dirty="0"/>
              <a:t>Works On My Box!</a:t>
            </a:r>
          </a:p>
          <a:p>
            <a:pPr lvl="1"/>
            <a:r>
              <a:rPr lang="en-US" dirty="0"/>
              <a:t>Management of multiple versions of various software stacks</a:t>
            </a:r>
          </a:p>
          <a:p>
            <a:pPr lvl="1"/>
            <a:r>
              <a:rPr lang="en-US" dirty="0"/>
              <a:t>Digging through code to figure out how to run the application</a:t>
            </a:r>
          </a:p>
          <a:p>
            <a:pPr marL="273050" lvl="1" indent="0">
              <a:buNone/>
            </a:pPr>
            <a:endParaRPr lang="en-US" dirty="0"/>
          </a:p>
        </p:txBody>
      </p:sp>
      <p:sp>
        <p:nvSpPr>
          <p:cNvPr id="3" name="Title 2">
            <a:extLst>
              <a:ext uri="{FF2B5EF4-FFF2-40B4-BE49-F238E27FC236}">
                <a16:creationId xmlns:a16="http://schemas.microsoft.com/office/drawing/2014/main" id="{76B2F03C-6418-884A-8287-EFC3FCA5A472}"/>
              </a:ext>
            </a:extLst>
          </p:cNvPr>
          <p:cNvSpPr>
            <a:spLocks noGrp="1"/>
          </p:cNvSpPr>
          <p:nvPr>
            <p:ph type="title"/>
          </p:nvPr>
        </p:nvSpPr>
        <p:spPr/>
        <p:txBody>
          <a:bodyPr/>
          <a:lstStyle/>
          <a:p>
            <a:r>
              <a:rPr lang="en-US" dirty="0"/>
              <a:t>Why Use Docker?</a:t>
            </a:r>
          </a:p>
        </p:txBody>
      </p:sp>
      <p:sp>
        <p:nvSpPr>
          <p:cNvPr id="4" name="Subtitle 3">
            <a:extLst>
              <a:ext uri="{FF2B5EF4-FFF2-40B4-BE49-F238E27FC236}">
                <a16:creationId xmlns:a16="http://schemas.microsoft.com/office/drawing/2014/main" id="{4FF4C9FF-329D-C840-B246-C5B5055165A7}"/>
              </a:ext>
            </a:extLst>
          </p:cNvPr>
          <p:cNvSpPr>
            <a:spLocks noGrp="1"/>
          </p:cNvSpPr>
          <p:nvPr>
            <p:ph type="subTitle" idx="10"/>
          </p:nvPr>
        </p:nvSpPr>
        <p:spPr/>
        <p:txBody>
          <a:bodyPr/>
          <a:lstStyle/>
          <a:p>
            <a:r>
              <a:rPr lang="en-US" dirty="0"/>
              <a:t>Standardization</a:t>
            </a:r>
          </a:p>
        </p:txBody>
      </p:sp>
    </p:spTree>
    <p:extLst>
      <p:ext uri="{BB962C8B-B14F-4D97-AF65-F5344CB8AC3E}">
        <p14:creationId xmlns:p14="http://schemas.microsoft.com/office/powerpoint/2010/main" val="134012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CD7670-9FD1-BA4D-96FC-0D6A0D49D64D}"/>
              </a:ext>
            </a:extLst>
          </p:cNvPr>
          <p:cNvSpPr>
            <a:spLocks noGrp="1"/>
          </p:cNvSpPr>
          <p:nvPr>
            <p:ph sz="quarter" idx="14"/>
          </p:nvPr>
        </p:nvSpPr>
        <p:spPr/>
        <p:txBody>
          <a:bodyPr/>
          <a:lstStyle/>
          <a:p>
            <a:r>
              <a:rPr lang="en-US" dirty="0"/>
              <a:t>Avoid Dependency Related Failures </a:t>
            </a:r>
          </a:p>
          <a:p>
            <a:r>
              <a:rPr lang="en-US" dirty="0"/>
              <a:t>Onboard Developers Quickly: no more days long setup</a:t>
            </a:r>
          </a:p>
          <a:p>
            <a:r>
              <a:rPr lang="en-US" dirty="0"/>
              <a:t>Developers Can Switch Projects With Ease</a:t>
            </a:r>
          </a:p>
          <a:p>
            <a:r>
              <a:rPr lang="en-US" dirty="0"/>
              <a:t>Continuous Integration Becomes Easy</a:t>
            </a:r>
          </a:p>
          <a:p>
            <a:r>
              <a:rPr lang="en-US" dirty="0"/>
              <a:t>Delivery Process is the Same Everywhere</a:t>
            </a:r>
          </a:p>
          <a:p>
            <a:endParaRPr lang="en-US" dirty="0"/>
          </a:p>
        </p:txBody>
      </p:sp>
      <p:sp>
        <p:nvSpPr>
          <p:cNvPr id="3" name="Title 2">
            <a:extLst>
              <a:ext uri="{FF2B5EF4-FFF2-40B4-BE49-F238E27FC236}">
                <a16:creationId xmlns:a16="http://schemas.microsoft.com/office/drawing/2014/main" id="{80F86E7E-2510-FD4B-A56F-79629DC4FFEF}"/>
              </a:ext>
            </a:extLst>
          </p:cNvPr>
          <p:cNvSpPr>
            <a:spLocks noGrp="1"/>
          </p:cNvSpPr>
          <p:nvPr>
            <p:ph type="title"/>
          </p:nvPr>
        </p:nvSpPr>
        <p:spPr/>
        <p:txBody>
          <a:bodyPr/>
          <a:lstStyle/>
          <a:p>
            <a:r>
              <a:rPr lang="en-US" dirty="0"/>
              <a:t>After Docker</a:t>
            </a:r>
          </a:p>
        </p:txBody>
      </p:sp>
      <p:sp>
        <p:nvSpPr>
          <p:cNvPr id="4" name="Subtitle 3">
            <a:extLst>
              <a:ext uri="{FF2B5EF4-FFF2-40B4-BE49-F238E27FC236}">
                <a16:creationId xmlns:a16="http://schemas.microsoft.com/office/drawing/2014/main" id="{39C67039-71ED-3744-9013-2C8E2936DEFC}"/>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200720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B1C36F-5C6C-3140-8733-1BA7AAC112AD}"/>
              </a:ext>
            </a:extLst>
          </p:cNvPr>
          <p:cNvSpPr>
            <a:spLocks noGrp="1"/>
          </p:cNvSpPr>
          <p:nvPr>
            <p:ph sz="quarter" idx="14"/>
          </p:nvPr>
        </p:nvSpPr>
        <p:spPr/>
        <p:txBody>
          <a:bodyPr/>
          <a:lstStyle/>
          <a:p>
            <a:r>
              <a:rPr lang="en-US" dirty="0">
                <a:cs typeface="Calibri"/>
              </a:rPr>
              <a:t>Containers have been done before:</a:t>
            </a:r>
          </a:p>
          <a:p>
            <a:pPr lvl="1"/>
            <a:r>
              <a:rPr lang="en-US" dirty="0">
                <a:cs typeface="Calibri"/>
              </a:rPr>
              <a:t>Linux </a:t>
            </a:r>
            <a:r>
              <a:rPr lang="en-US" dirty="0" err="1">
                <a:cs typeface="Calibri"/>
              </a:rPr>
              <a:t>vServer</a:t>
            </a:r>
            <a:endParaRPr lang="en-US" dirty="0">
              <a:cs typeface="Calibri"/>
            </a:endParaRPr>
          </a:p>
          <a:p>
            <a:pPr lvl="1"/>
            <a:r>
              <a:rPr lang="en-US" dirty="0">
                <a:cs typeface="Calibri"/>
              </a:rPr>
              <a:t>Solaris Zones</a:t>
            </a:r>
          </a:p>
          <a:p>
            <a:pPr lvl="1"/>
            <a:r>
              <a:rPr lang="en-US" dirty="0">
                <a:cs typeface="Calibri"/>
              </a:rPr>
              <a:t>FreeBSD Jails</a:t>
            </a:r>
          </a:p>
          <a:p>
            <a:pPr lvl="1"/>
            <a:r>
              <a:rPr lang="en-US" dirty="0" err="1">
                <a:cs typeface="Calibri"/>
              </a:rPr>
              <a:t>Virtuozzo</a:t>
            </a:r>
            <a:r>
              <a:rPr lang="en-US" dirty="0">
                <a:cs typeface="Calibri"/>
              </a:rPr>
              <a:t>/</a:t>
            </a:r>
            <a:r>
              <a:rPr lang="en-US" dirty="0" err="1">
                <a:cs typeface="Calibri"/>
              </a:rPr>
              <a:t>OpenVZ</a:t>
            </a:r>
            <a:endParaRPr lang="en-US" dirty="0">
              <a:cs typeface="Calibri"/>
            </a:endParaRPr>
          </a:p>
          <a:p>
            <a:pPr lvl="1"/>
            <a:r>
              <a:rPr lang="en-US" dirty="0">
                <a:cs typeface="Calibri"/>
              </a:rPr>
              <a:t>LXC (</a:t>
            </a:r>
            <a:r>
              <a:rPr lang="en-US" dirty="0" err="1">
                <a:cs typeface="Calibri"/>
              </a:rPr>
              <a:t>linux</a:t>
            </a:r>
            <a:r>
              <a:rPr lang="en-US" dirty="0">
                <a:cs typeface="Calibri"/>
              </a:rPr>
              <a:t> containers)</a:t>
            </a:r>
          </a:p>
          <a:p>
            <a:r>
              <a:rPr lang="en-US" dirty="0">
                <a:cs typeface="Calibri"/>
              </a:rPr>
              <a:t>Docker just puts all the tools together to make it easy to consume</a:t>
            </a:r>
          </a:p>
          <a:p>
            <a:r>
              <a:rPr lang="en-US" dirty="0">
                <a:cs typeface="Calibri"/>
              </a:rPr>
              <a:t>No more homegrown PAAS solutions translates to faster to market</a:t>
            </a:r>
          </a:p>
        </p:txBody>
      </p:sp>
      <p:sp>
        <p:nvSpPr>
          <p:cNvPr id="3" name="Title 2">
            <a:extLst>
              <a:ext uri="{FF2B5EF4-FFF2-40B4-BE49-F238E27FC236}">
                <a16:creationId xmlns:a16="http://schemas.microsoft.com/office/drawing/2014/main" id="{480C9B0A-FBA6-2B4B-8C03-8AD4D5F30448}"/>
              </a:ext>
            </a:extLst>
          </p:cNvPr>
          <p:cNvSpPr>
            <a:spLocks noGrp="1"/>
          </p:cNvSpPr>
          <p:nvPr>
            <p:ph type="title"/>
          </p:nvPr>
        </p:nvSpPr>
        <p:spPr/>
        <p:txBody>
          <a:bodyPr/>
          <a:lstStyle/>
          <a:p>
            <a:r>
              <a:rPr lang="en-US" dirty="0"/>
              <a:t>Containers Aren’t New</a:t>
            </a:r>
          </a:p>
        </p:txBody>
      </p:sp>
      <p:sp>
        <p:nvSpPr>
          <p:cNvPr id="4" name="Subtitle 3">
            <a:extLst>
              <a:ext uri="{FF2B5EF4-FFF2-40B4-BE49-F238E27FC236}">
                <a16:creationId xmlns:a16="http://schemas.microsoft.com/office/drawing/2014/main" id="{88CA9997-316E-A44F-9E89-EF6FAF32F165}"/>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62087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B3D5DFC-474E-9E45-9591-84ED99F9B773}"/>
              </a:ext>
            </a:extLst>
          </p:cNvPr>
          <p:cNvGrpSpPr/>
          <p:nvPr/>
        </p:nvGrpSpPr>
        <p:grpSpPr>
          <a:xfrm>
            <a:off x="1423903" y="1341748"/>
            <a:ext cx="10439881" cy="5056054"/>
            <a:chOff x="1444223" y="1057268"/>
            <a:chExt cx="10439881" cy="5056054"/>
          </a:xfrm>
        </p:grpSpPr>
        <p:sp>
          <p:nvSpPr>
            <p:cNvPr id="8" name="Rounded Rectangle 7">
              <a:extLst>
                <a:ext uri="{FF2B5EF4-FFF2-40B4-BE49-F238E27FC236}">
                  <a16:creationId xmlns:a16="http://schemas.microsoft.com/office/drawing/2014/main" id="{487DF69E-06C2-C548-83D5-6E011A66F3C2}"/>
                </a:ext>
              </a:extLst>
            </p:cNvPr>
            <p:cNvSpPr/>
            <p:nvPr/>
          </p:nvSpPr>
          <p:spPr>
            <a:xfrm>
              <a:off x="2018774" y="1057268"/>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9" name="TextBox 8">
              <a:extLst>
                <a:ext uri="{FF2B5EF4-FFF2-40B4-BE49-F238E27FC236}">
                  <a16:creationId xmlns:a16="http://schemas.microsoft.com/office/drawing/2014/main" id="{4FA5F463-944B-3749-88A0-2D7C84D1153B}"/>
                </a:ext>
              </a:extLst>
            </p:cNvPr>
            <p:cNvSpPr txBox="1"/>
            <p:nvPr/>
          </p:nvSpPr>
          <p:spPr>
            <a:xfrm>
              <a:off x="2260011" y="1273112"/>
              <a:ext cx="2570848" cy="685621"/>
            </a:xfrm>
            <a:prstGeom prst="rect">
              <a:avLst/>
            </a:prstGeom>
            <a:noFill/>
          </p:spPr>
          <p:txBody>
            <a:bodyPr wrap="square" lIns="0" tIns="0" rIns="0" bIns="0" rtlCol="0">
              <a:noAutofit/>
            </a:bodyPr>
            <a:lstStyle/>
            <a:p>
              <a:pPr>
                <a:lnSpc>
                  <a:spcPct val="90000"/>
                </a:lnSpc>
              </a:pPr>
              <a:r>
                <a:rPr lang="en-US" sz="1799" dirty="0"/>
                <a:t>Layer 6: Application</a:t>
              </a:r>
            </a:p>
          </p:txBody>
        </p:sp>
        <p:sp>
          <p:nvSpPr>
            <p:cNvPr id="10" name="Rounded Rectangle 9">
              <a:extLst>
                <a:ext uri="{FF2B5EF4-FFF2-40B4-BE49-F238E27FC236}">
                  <a16:creationId xmlns:a16="http://schemas.microsoft.com/office/drawing/2014/main" id="{54F94BAE-06B9-584C-B80D-1342383FA636}"/>
                </a:ext>
              </a:extLst>
            </p:cNvPr>
            <p:cNvSpPr/>
            <p:nvPr/>
          </p:nvSpPr>
          <p:spPr>
            <a:xfrm>
              <a:off x="2018774" y="1857160"/>
              <a:ext cx="9865330" cy="977645"/>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1" name="TextBox 10">
              <a:extLst>
                <a:ext uri="{FF2B5EF4-FFF2-40B4-BE49-F238E27FC236}">
                  <a16:creationId xmlns:a16="http://schemas.microsoft.com/office/drawing/2014/main" id="{E62EB736-7AE8-7C4E-AD7F-E85CB28FD95A}"/>
                </a:ext>
              </a:extLst>
            </p:cNvPr>
            <p:cNvSpPr txBox="1"/>
            <p:nvPr/>
          </p:nvSpPr>
          <p:spPr>
            <a:xfrm>
              <a:off x="2260011" y="2120940"/>
              <a:ext cx="2932936" cy="342811"/>
            </a:xfrm>
            <a:prstGeom prst="rect">
              <a:avLst/>
            </a:prstGeom>
            <a:noFill/>
          </p:spPr>
          <p:txBody>
            <a:bodyPr wrap="square" lIns="0" tIns="0" rIns="0" bIns="0" rtlCol="0">
              <a:noAutofit/>
            </a:bodyPr>
            <a:lstStyle/>
            <a:p>
              <a:pPr>
                <a:lnSpc>
                  <a:spcPct val="90000"/>
                </a:lnSpc>
              </a:pPr>
              <a:r>
                <a:rPr lang="en-US" sz="1799" dirty="0"/>
                <a:t>Layer 5: </a:t>
              </a:r>
            </a:p>
            <a:p>
              <a:pPr>
                <a:lnSpc>
                  <a:spcPct val="90000"/>
                </a:lnSpc>
              </a:pPr>
              <a:r>
                <a:rPr lang="en-US" sz="1799" dirty="0"/>
                <a:t>Orchestration / Scheduling</a:t>
              </a:r>
            </a:p>
          </p:txBody>
        </p:sp>
        <p:sp>
          <p:nvSpPr>
            <p:cNvPr id="12" name="Rounded Rectangle 11">
              <a:extLst>
                <a:ext uri="{FF2B5EF4-FFF2-40B4-BE49-F238E27FC236}">
                  <a16:creationId xmlns:a16="http://schemas.microsoft.com/office/drawing/2014/main" id="{7087C8DD-4326-514F-B50B-D0547E926BA7}"/>
                </a:ext>
              </a:extLst>
            </p:cNvPr>
            <p:cNvSpPr/>
            <p:nvPr/>
          </p:nvSpPr>
          <p:spPr>
            <a:xfrm>
              <a:off x="2018774" y="2898289"/>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3" name="TextBox 12">
              <a:extLst>
                <a:ext uri="{FF2B5EF4-FFF2-40B4-BE49-F238E27FC236}">
                  <a16:creationId xmlns:a16="http://schemas.microsoft.com/office/drawing/2014/main" id="{257158C4-0509-6349-A2CA-52E1046D95D6}"/>
                </a:ext>
              </a:extLst>
            </p:cNvPr>
            <p:cNvSpPr txBox="1"/>
            <p:nvPr/>
          </p:nvSpPr>
          <p:spPr>
            <a:xfrm>
              <a:off x="2260011" y="3114132"/>
              <a:ext cx="2856756" cy="342811"/>
            </a:xfrm>
            <a:prstGeom prst="rect">
              <a:avLst/>
            </a:prstGeom>
            <a:noFill/>
          </p:spPr>
          <p:txBody>
            <a:bodyPr wrap="square" lIns="0" tIns="0" rIns="0" bIns="0" rtlCol="0">
              <a:noAutofit/>
            </a:bodyPr>
            <a:lstStyle/>
            <a:p>
              <a:pPr>
                <a:lnSpc>
                  <a:spcPct val="90000"/>
                </a:lnSpc>
              </a:pPr>
              <a:r>
                <a:rPr lang="en-US" sz="1799" dirty="0"/>
                <a:t>Layer 4: Container Engine</a:t>
              </a:r>
            </a:p>
          </p:txBody>
        </p:sp>
        <p:sp>
          <p:nvSpPr>
            <p:cNvPr id="14" name="Rounded Rectangle 13">
              <a:extLst>
                <a:ext uri="{FF2B5EF4-FFF2-40B4-BE49-F238E27FC236}">
                  <a16:creationId xmlns:a16="http://schemas.microsoft.com/office/drawing/2014/main" id="{B501442D-DEC7-5945-A260-A2F10B935C52}"/>
                </a:ext>
              </a:extLst>
            </p:cNvPr>
            <p:cNvSpPr/>
            <p:nvPr/>
          </p:nvSpPr>
          <p:spPr>
            <a:xfrm>
              <a:off x="2018774" y="3703363"/>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5" name="TextBox 14">
              <a:extLst>
                <a:ext uri="{FF2B5EF4-FFF2-40B4-BE49-F238E27FC236}">
                  <a16:creationId xmlns:a16="http://schemas.microsoft.com/office/drawing/2014/main" id="{D543937D-CEF9-234D-B065-0F0A5BC10660}"/>
                </a:ext>
              </a:extLst>
            </p:cNvPr>
            <p:cNvSpPr txBox="1"/>
            <p:nvPr/>
          </p:nvSpPr>
          <p:spPr>
            <a:xfrm>
              <a:off x="2260011" y="3919207"/>
              <a:ext cx="2856756" cy="342811"/>
            </a:xfrm>
            <a:prstGeom prst="rect">
              <a:avLst/>
            </a:prstGeom>
            <a:noFill/>
          </p:spPr>
          <p:txBody>
            <a:bodyPr wrap="square" lIns="0" tIns="0" rIns="0" bIns="0" rtlCol="0">
              <a:noAutofit/>
            </a:bodyPr>
            <a:lstStyle/>
            <a:p>
              <a:pPr>
                <a:lnSpc>
                  <a:spcPct val="90000"/>
                </a:lnSpc>
              </a:pPr>
              <a:r>
                <a:rPr lang="en-US" sz="1799" dirty="0"/>
                <a:t>Layer 3: Operating System</a:t>
              </a:r>
            </a:p>
          </p:txBody>
        </p:sp>
        <p:sp>
          <p:nvSpPr>
            <p:cNvPr id="16" name="Rounded Rectangle 15">
              <a:extLst>
                <a:ext uri="{FF2B5EF4-FFF2-40B4-BE49-F238E27FC236}">
                  <a16:creationId xmlns:a16="http://schemas.microsoft.com/office/drawing/2014/main" id="{F0CD2B19-DA88-6742-A22C-7E94C856E330}"/>
                </a:ext>
              </a:extLst>
            </p:cNvPr>
            <p:cNvSpPr/>
            <p:nvPr/>
          </p:nvSpPr>
          <p:spPr>
            <a:xfrm>
              <a:off x="2018774" y="4508437"/>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7" name="TextBox 16">
              <a:extLst>
                <a:ext uri="{FF2B5EF4-FFF2-40B4-BE49-F238E27FC236}">
                  <a16:creationId xmlns:a16="http://schemas.microsoft.com/office/drawing/2014/main" id="{FFC307FB-875A-C24E-AF86-2CCFD1008AA4}"/>
                </a:ext>
              </a:extLst>
            </p:cNvPr>
            <p:cNvSpPr txBox="1"/>
            <p:nvPr/>
          </p:nvSpPr>
          <p:spPr>
            <a:xfrm>
              <a:off x="2260011" y="4724281"/>
              <a:ext cx="3047206" cy="342811"/>
            </a:xfrm>
            <a:prstGeom prst="rect">
              <a:avLst/>
            </a:prstGeom>
            <a:noFill/>
          </p:spPr>
          <p:txBody>
            <a:bodyPr wrap="square" lIns="0" tIns="0" rIns="0" bIns="0" rtlCol="0">
              <a:noAutofit/>
            </a:bodyPr>
            <a:lstStyle/>
            <a:p>
              <a:pPr>
                <a:lnSpc>
                  <a:spcPct val="90000"/>
                </a:lnSpc>
              </a:pPr>
              <a:r>
                <a:rPr lang="en-US" sz="1799" dirty="0"/>
                <a:t>Layer 2: Virtual Infrastructure</a:t>
              </a:r>
            </a:p>
          </p:txBody>
        </p:sp>
        <p:sp>
          <p:nvSpPr>
            <p:cNvPr id="18" name="Rounded Rectangle 17">
              <a:extLst>
                <a:ext uri="{FF2B5EF4-FFF2-40B4-BE49-F238E27FC236}">
                  <a16:creationId xmlns:a16="http://schemas.microsoft.com/office/drawing/2014/main" id="{EBC1C378-0048-DF4B-B430-B8DE271CDA59}"/>
                </a:ext>
              </a:extLst>
            </p:cNvPr>
            <p:cNvSpPr/>
            <p:nvPr/>
          </p:nvSpPr>
          <p:spPr>
            <a:xfrm>
              <a:off x="2018774" y="5353090"/>
              <a:ext cx="9865330" cy="741591"/>
            </a:xfrm>
            <a:prstGeom prst="roundRect">
              <a:avLst/>
            </a:prstGeom>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9" name="TextBox 18">
              <a:extLst>
                <a:ext uri="{FF2B5EF4-FFF2-40B4-BE49-F238E27FC236}">
                  <a16:creationId xmlns:a16="http://schemas.microsoft.com/office/drawing/2014/main" id="{B0F27BFA-EC3E-7E49-83BD-CF7D8FD1C051}"/>
                </a:ext>
              </a:extLst>
            </p:cNvPr>
            <p:cNvSpPr txBox="1"/>
            <p:nvPr/>
          </p:nvSpPr>
          <p:spPr>
            <a:xfrm>
              <a:off x="2260011" y="5568934"/>
              <a:ext cx="3339230" cy="342811"/>
            </a:xfrm>
            <a:prstGeom prst="rect">
              <a:avLst/>
            </a:prstGeom>
            <a:noFill/>
          </p:spPr>
          <p:txBody>
            <a:bodyPr wrap="square" lIns="0" tIns="0" rIns="0" bIns="0" rtlCol="0">
              <a:noAutofit/>
            </a:bodyPr>
            <a:lstStyle/>
            <a:p>
              <a:pPr>
                <a:lnSpc>
                  <a:spcPct val="90000"/>
                </a:lnSpc>
              </a:pPr>
              <a:r>
                <a:rPr lang="en-US" sz="1799" dirty="0"/>
                <a:t>Layer 1: Physical Infrastructure</a:t>
              </a:r>
            </a:p>
          </p:txBody>
        </p:sp>
        <p:pic>
          <p:nvPicPr>
            <p:cNvPr id="20" name="Picture 19">
              <a:extLst>
                <a:ext uri="{FF2B5EF4-FFF2-40B4-BE49-F238E27FC236}">
                  <a16:creationId xmlns:a16="http://schemas.microsoft.com/office/drawing/2014/main" id="{C3BD6CF9-C5AF-D34C-B8FB-5BD9C169E3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89680" y="3013982"/>
              <a:ext cx="755087" cy="624835"/>
            </a:xfrm>
            <a:prstGeom prst="rect">
              <a:avLst/>
            </a:prstGeom>
          </p:spPr>
        </p:pic>
        <p:pic>
          <p:nvPicPr>
            <p:cNvPr id="21" name="Picture 20" descr="introduction-to-apache-mesos-1-638.jpg">
              <a:extLst>
                <a:ext uri="{FF2B5EF4-FFF2-40B4-BE49-F238E27FC236}">
                  <a16:creationId xmlns:a16="http://schemas.microsoft.com/office/drawing/2014/main" id="{7ECE98D9-ECD1-B140-94E6-54B572F4206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614467" y="2137197"/>
              <a:ext cx="1269669" cy="540731"/>
            </a:xfrm>
            <a:prstGeom prst="rect">
              <a:avLst/>
            </a:prstGeom>
          </p:spPr>
        </p:pic>
        <p:pic>
          <p:nvPicPr>
            <p:cNvPr id="22" name="Picture 2" descr="http://learnclouds.com/wp-content/uploads/2015/08/vmware_vsphere1.png">
              <a:extLst>
                <a:ext uri="{FF2B5EF4-FFF2-40B4-BE49-F238E27FC236}">
                  <a16:creationId xmlns:a16="http://schemas.microsoft.com/office/drawing/2014/main" id="{38BB89EE-70B5-E244-A714-22A89F64A6B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105062" y="4522577"/>
              <a:ext cx="1127953" cy="6679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oton">
              <a:extLst>
                <a:ext uri="{FF2B5EF4-FFF2-40B4-BE49-F238E27FC236}">
                  <a16:creationId xmlns:a16="http://schemas.microsoft.com/office/drawing/2014/main" id="{FF5812F6-9757-BE49-B06B-A58B3B09C3C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743587" y="3908058"/>
              <a:ext cx="1618270" cy="42900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s://upload.wikimedia.org/wikipedia/commons/thumb/8/8c/CoreOS.svg/2000px-CoreOS.svg.png">
              <a:extLst>
                <a:ext uri="{FF2B5EF4-FFF2-40B4-BE49-F238E27FC236}">
                  <a16:creationId xmlns:a16="http://schemas.microsoft.com/office/drawing/2014/main" id="{7D82EA78-6E88-2F47-9745-39E0518FE06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534658" y="3819176"/>
              <a:ext cx="1458021" cy="5620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http://nsx-hands-on-labs.nicira.com/static/training/img/vmw_nsx.png">
              <a:extLst>
                <a:ext uri="{FF2B5EF4-FFF2-40B4-BE49-F238E27FC236}">
                  <a16:creationId xmlns:a16="http://schemas.microsoft.com/office/drawing/2014/main" id="{80B17AFB-FFDF-294E-97FF-2487CFCBAFEB}"/>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291831" y="4584850"/>
              <a:ext cx="974288" cy="5687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D8DCD2EB-7982-D54F-A451-01315961880F}"/>
                </a:ext>
              </a:extLst>
            </p:cNvPr>
            <p:cNvSpPr txBox="1"/>
            <p:nvPr/>
          </p:nvSpPr>
          <p:spPr>
            <a:xfrm>
              <a:off x="10512860" y="4856553"/>
              <a:ext cx="761801" cy="297086"/>
            </a:xfrm>
            <a:prstGeom prst="rect">
              <a:avLst/>
            </a:prstGeom>
            <a:noFill/>
          </p:spPr>
          <p:txBody>
            <a:bodyPr wrap="square" lIns="0" tIns="0" rIns="0" bIns="0" rtlCol="0">
              <a:noAutofit/>
            </a:bodyPr>
            <a:lstStyle/>
            <a:p>
              <a:pPr>
                <a:lnSpc>
                  <a:spcPct val="90000"/>
                </a:lnSpc>
              </a:pPr>
              <a:r>
                <a:rPr lang="en-US" sz="1799" b="1" dirty="0"/>
                <a:t>VSAN</a:t>
              </a:r>
            </a:p>
          </p:txBody>
        </p:sp>
        <p:pic>
          <p:nvPicPr>
            <p:cNvPr id="27" name="Picture 26">
              <a:extLst>
                <a:ext uri="{FF2B5EF4-FFF2-40B4-BE49-F238E27FC236}">
                  <a16:creationId xmlns:a16="http://schemas.microsoft.com/office/drawing/2014/main" id="{8CDEDA2C-55D8-C945-8845-D006AF81A430}"/>
                </a:ext>
              </a:extLst>
            </p:cNvPr>
            <p:cNvPicPr>
              <a:picLocks noChangeAspect="1"/>
            </p:cNvPicPr>
            <p:nvPr/>
          </p:nvPicPr>
          <p:blipFill>
            <a:blip r:embed="rId9"/>
            <a:stretch>
              <a:fillRect/>
            </a:stretch>
          </p:blipFill>
          <p:spPr>
            <a:xfrm>
              <a:off x="8351354" y="5425706"/>
              <a:ext cx="845881" cy="425857"/>
            </a:xfrm>
            <a:prstGeom prst="rect">
              <a:avLst/>
            </a:prstGeom>
          </p:spPr>
        </p:pic>
        <p:pic>
          <p:nvPicPr>
            <p:cNvPr id="28" name="Picture 27">
              <a:extLst>
                <a:ext uri="{FF2B5EF4-FFF2-40B4-BE49-F238E27FC236}">
                  <a16:creationId xmlns:a16="http://schemas.microsoft.com/office/drawing/2014/main" id="{90161C4C-D013-B844-8C5A-475E9B8A4D4C}"/>
                </a:ext>
              </a:extLst>
            </p:cNvPr>
            <p:cNvPicPr>
              <a:picLocks noChangeAspect="1"/>
            </p:cNvPicPr>
            <p:nvPr/>
          </p:nvPicPr>
          <p:blipFill>
            <a:blip r:embed="rId10"/>
            <a:stretch>
              <a:fillRect/>
            </a:stretch>
          </p:blipFill>
          <p:spPr>
            <a:xfrm>
              <a:off x="10512863" y="5406147"/>
              <a:ext cx="482017" cy="450306"/>
            </a:xfrm>
            <a:prstGeom prst="rect">
              <a:avLst/>
            </a:prstGeom>
          </p:spPr>
        </p:pic>
        <p:pic>
          <p:nvPicPr>
            <p:cNvPr id="29" name="Picture 28">
              <a:extLst>
                <a:ext uri="{FF2B5EF4-FFF2-40B4-BE49-F238E27FC236}">
                  <a16:creationId xmlns:a16="http://schemas.microsoft.com/office/drawing/2014/main" id="{E1DC8C51-1210-544D-8CBB-67F6F1586F50}"/>
                </a:ext>
              </a:extLst>
            </p:cNvPr>
            <p:cNvPicPr>
              <a:picLocks noChangeAspect="1"/>
            </p:cNvPicPr>
            <p:nvPr/>
          </p:nvPicPr>
          <p:blipFill>
            <a:blip r:embed="rId11"/>
            <a:stretch>
              <a:fillRect/>
            </a:stretch>
          </p:blipFill>
          <p:spPr>
            <a:xfrm>
              <a:off x="6115606" y="5374454"/>
              <a:ext cx="699906" cy="528360"/>
            </a:xfrm>
            <a:prstGeom prst="rect">
              <a:avLst/>
            </a:prstGeom>
          </p:spPr>
        </p:pic>
        <p:sp>
          <p:nvSpPr>
            <p:cNvPr id="31" name="TextBox 30">
              <a:extLst>
                <a:ext uri="{FF2B5EF4-FFF2-40B4-BE49-F238E27FC236}">
                  <a16:creationId xmlns:a16="http://schemas.microsoft.com/office/drawing/2014/main" id="{B1A57CDA-7EA1-3A40-A7B6-791B27E16470}"/>
                </a:ext>
              </a:extLst>
            </p:cNvPr>
            <p:cNvSpPr txBox="1"/>
            <p:nvPr/>
          </p:nvSpPr>
          <p:spPr>
            <a:xfrm>
              <a:off x="6079135" y="5851563"/>
              <a:ext cx="1233448" cy="261759"/>
            </a:xfrm>
            <a:prstGeom prst="rect">
              <a:avLst/>
            </a:prstGeom>
            <a:noFill/>
          </p:spPr>
          <p:txBody>
            <a:bodyPr wrap="square" lIns="0" tIns="0" rIns="0" bIns="0" rtlCol="0">
              <a:noAutofit/>
            </a:bodyPr>
            <a:lstStyle/>
            <a:p>
              <a:pPr>
                <a:lnSpc>
                  <a:spcPct val="90000"/>
                </a:lnSpc>
              </a:pPr>
              <a:r>
                <a:rPr lang="en-US" sz="1799" dirty="0"/>
                <a:t>Compute</a:t>
              </a:r>
            </a:p>
          </p:txBody>
        </p:sp>
        <p:sp>
          <p:nvSpPr>
            <p:cNvPr id="32" name="TextBox 31">
              <a:extLst>
                <a:ext uri="{FF2B5EF4-FFF2-40B4-BE49-F238E27FC236}">
                  <a16:creationId xmlns:a16="http://schemas.microsoft.com/office/drawing/2014/main" id="{2A0CC844-6398-8E44-BF54-7FBAF07ED3BD}"/>
                </a:ext>
              </a:extLst>
            </p:cNvPr>
            <p:cNvSpPr txBox="1"/>
            <p:nvPr/>
          </p:nvSpPr>
          <p:spPr>
            <a:xfrm>
              <a:off x="8350559" y="5858201"/>
              <a:ext cx="969873" cy="236481"/>
            </a:xfrm>
            <a:prstGeom prst="rect">
              <a:avLst/>
            </a:prstGeom>
            <a:noFill/>
          </p:spPr>
          <p:txBody>
            <a:bodyPr wrap="square" lIns="0" tIns="0" rIns="0" bIns="0" rtlCol="0">
              <a:noAutofit/>
            </a:bodyPr>
            <a:lstStyle/>
            <a:p>
              <a:pPr>
                <a:lnSpc>
                  <a:spcPct val="90000"/>
                </a:lnSpc>
              </a:pPr>
              <a:r>
                <a:rPr lang="en-US" sz="1799"/>
                <a:t>Network</a:t>
              </a:r>
              <a:endParaRPr lang="en-US" sz="1799" dirty="0"/>
            </a:p>
          </p:txBody>
        </p:sp>
        <p:sp>
          <p:nvSpPr>
            <p:cNvPr id="33" name="TextBox 32">
              <a:extLst>
                <a:ext uri="{FF2B5EF4-FFF2-40B4-BE49-F238E27FC236}">
                  <a16:creationId xmlns:a16="http://schemas.microsoft.com/office/drawing/2014/main" id="{64F50388-B678-2645-816F-00B341906E32}"/>
                </a:ext>
              </a:extLst>
            </p:cNvPr>
            <p:cNvSpPr txBox="1"/>
            <p:nvPr/>
          </p:nvSpPr>
          <p:spPr>
            <a:xfrm>
              <a:off x="10358408" y="5841274"/>
              <a:ext cx="969873" cy="236481"/>
            </a:xfrm>
            <a:prstGeom prst="rect">
              <a:avLst/>
            </a:prstGeom>
            <a:noFill/>
          </p:spPr>
          <p:txBody>
            <a:bodyPr wrap="square" lIns="0" tIns="0" rIns="0" bIns="0" rtlCol="0">
              <a:noAutofit/>
            </a:bodyPr>
            <a:lstStyle/>
            <a:p>
              <a:pPr>
                <a:lnSpc>
                  <a:spcPct val="90000"/>
                </a:lnSpc>
              </a:pPr>
              <a:r>
                <a:rPr lang="en-US" sz="1799"/>
                <a:t>Storage</a:t>
              </a:r>
              <a:endParaRPr lang="en-US" sz="1799" dirty="0"/>
            </a:p>
          </p:txBody>
        </p:sp>
        <p:pic>
          <p:nvPicPr>
            <p:cNvPr id="34" name="Picture 33" descr="k8s.png">
              <a:extLst>
                <a:ext uri="{FF2B5EF4-FFF2-40B4-BE49-F238E27FC236}">
                  <a16:creationId xmlns:a16="http://schemas.microsoft.com/office/drawing/2014/main" id="{2BFDE1AE-F07A-EB4F-81AC-739E422ACD5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197234" y="2173035"/>
              <a:ext cx="2121411" cy="514864"/>
            </a:xfrm>
            <a:prstGeom prst="rect">
              <a:avLst/>
            </a:prstGeom>
          </p:spPr>
        </p:pic>
        <p:pic>
          <p:nvPicPr>
            <p:cNvPr id="35" name="Picture 34">
              <a:extLst>
                <a:ext uri="{FF2B5EF4-FFF2-40B4-BE49-F238E27FC236}">
                  <a16:creationId xmlns:a16="http://schemas.microsoft.com/office/drawing/2014/main" id="{9EA3D165-495A-D247-BAAA-86CE4B501395}"/>
                </a:ext>
              </a:extLst>
            </p:cNvPr>
            <p:cNvPicPr>
              <a:picLocks noChangeAspect="1"/>
            </p:cNvPicPr>
            <p:nvPr/>
          </p:nvPicPr>
          <p:blipFill>
            <a:blip r:embed="rId13"/>
            <a:stretch>
              <a:fillRect/>
            </a:stretch>
          </p:blipFill>
          <p:spPr>
            <a:xfrm>
              <a:off x="6263421" y="3749349"/>
              <a:ext cx="761802" cy="190450"/>
            </a:xfrm>
            <a:prstGeom prst="rect">
              <a:avLst/>
            </a:prstGeom>
          </p:spPr>
        </p:pic>
        <p:pic>
          <p:nvPicPr>
            <p:cNvPr id="36" name="Picture 35">
              <a:extLst>
                <a:ext uri="{FF2B5EF4-FFF2-40B4-BE49-F238E27FC236}">
                  <a16:creationId xmlns:a16="http://schemas.microsoft.com/office/drawing/2014/main" id="{61769595-F2D7-E840-A718-6D50EA5262CE}"/>
                </a:ext>
              </a:extLst>
            </p:cNvPr>
            <p:cNvPicPr>
              <a:picLocks noChangeAspect="1"/>
            </p:cNvPicPr>
            <p:nvPr/>
          </p:nvPicPr>
          <p:blipFill>
            <a:blip r:embed="rId13"/>
            <a:stretch>
              <a:fillRect/>
            </a:stretch>
          </p:blipFill>
          <p:spPr>
            <a:xfrm>
              <a:off x="10512861" y="4625525"/>
              <a:ext cx="761802" cy="190450"/>
            </a:xfrm>
            <a:prstGeom prst="rect">
              <a:avLst/>
            </a:prstGeom>
          </p:spPr>
        </p:pic>
        <p:pic>
          <p:nvPicPr>
            <p:cNvPr id="38" name="Picture 37">
              <a:extLst>
                <a:ext uri="{FF2B5EF4-FFF2-40B4-BE49-F238E27FC236}">
                  <a16:creationId xmlns:a16="http://schemas.microsoft.com/office/drawing/2014/main" id="{E73986BA-E3D7-6C4F-B6DA-28221B4CE646}"/>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8884138" y="3059539"/>
              <a:ext cx="1112639" cy="468710"/>
            </a:xfrm>
            <a:prstGeom prst="rect">
              <a:avLst/>
            </a:prstGeom>
          </p:spPr>
        </p:pic>
        <p:sp>
          <p:nvSpPr>
            <p:cNvPr id="41" name="Left Brace 40">
              <a:extLst>
                <a:ext uri="{FF2B5EF4-FFF2-40B4-BE49-F238E27FC236}">
                  <a16:creationId xmlns:a16="http://schemas.microsoft.com/office/drawing/2014/main" id="{38FEA27D-7502-D642-8FA7-BF40BBA4869D}"/>
                </a:ext>
              </a:extLst>
            </p:cNvPr>
            <p:cNvSpPr/>
            <p:nvPr/>
          </p:nvSpPr>
          <p:spPr>
            <a:xfrm>
              <a:off x="1444223" y="1131036"/>
              <a:ext cx="500658" cy="667824"/>
            </a:xfrm>
            <a:prstGeom prst="leftBrace">
              <a:avLst/>
            </a:prstGeom>
            <a:ln w="5080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p>
          </p:txBody>
        </p:sp>
        <p:pic>
          <p:nvPicPr>
            <p:cNvPr id="42" name="Picture 41">
              <a:extLst>
                <a:ext uri="{FF2B5EF4-FFF2-40B4-BE49-F238E27FC236}">
                  <a16:creationId xmlns:a16="http://schemas.microsoft.com/office/drawing/2014/main" id="{578C697F-2EE0-FF48-96FF-051BDD8D78B2}"/>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322857" y="1974680"/>
              <a:ext cx="726151" cy="860127"/>
            </a:xfrm>
            <a:prstGeom prst="rect">
              <a:avLst/>
            </a:prstGeom>
          </p:spPr>
        </p:pic>
        <p:pic>
          <p:nvPicPr>
            <p:cNvPr id="44" name="Picture 43">
              <a:extLst>
                <a:ext uri="{FF2B5EF4-FFF2-40B4-BE49-F238E27FC236}">
                  <a16:creationId xmlns:a16="http://schemas.microsoft.com/office/drawing/2014/main" id="{B0ED9A13-57F7-9E49-9208-C7D61691B053}"/>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0623500" y="3750036"/>
              <a:ext cx="651162" cy="651162"/>
            </a:xfrm>
            <a:prstGeom prst="rect">
              <a:avLst/>
            </a:prstGeom>
          </p:spPr>
        </p:pic>
        <p:pic>
          <p:nvPicPr>
            <p:cNvPr id="45" name="Picture 44">
              <a:extLst>
                <a:ext uri="{FF2B5EF4-FFF2-40B4-BE49-F238E27FC236}">
                  <a16:creationId xmlns:a16="http://schemas.microsoft.com/office/drawing/2014/main" id="{FE58E537-BDD4-FD4C-820F-D5FAD18E4329}"/>
                </a:ext>
              </a:extLst>
            </p:cNvPr>
            <p:cNvPicPr>
              <a:picLocks noChangeAspect="1"/>
            </p:cNvPicPr>
            <p:nvPr/>
          </p:nvPicPr>
          <p:blipFill>
            <a:blip r:embed="rId17"/>
            <a:stretch>
              <a:fillRect/>
            </a:stretch>
          </p:blipFill>
          <p:spPr>
            <a:xfrm>
              <a:off x="9320433" y="3932109"/>
              <a:ext cx="1041129" cy="314134"/>
            </a:xfrm>
            <a:prstGeom prst="rect">
              <a:avLst/>
            </a:prstGeom>
          </p:spPr>
        </p:pic>
        <p:sp>
          <p:nvSpPr>
            <p:cNvPr id="46" name="Left Brace 45">
              <a:extLst>
                <a:ext uri="{FF2B5EF4-FFF2-40B4-BE49-F238E27FC236}">
                  <a16:creationId xmlns:a16="http://schemas.microsoft.com/office/drawing/2014/main" id="{88112F4C-F25E-C74C-8243-D987CA6A897A}"/>
                </a:ext>
              </a:extLst>
            </p:cNvPr>
            <p:cNvSpPr/>
            <p:nvPr/>
          </p:nvSpPr>
          <p:spPr>
            <a:xfrm>
              <a:off x="1444223" y="1905315"/>
              <a:ext cx="500658" cy="4172440"/>
            </a:xfrm>
            <a:prstGeom prst="leftBrace">
              <a:avLst/>
            </a:prstGeom>
            <a:ln w="5080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p>
          </p:txBody>
        </p:sp>
      </p:grpSp>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Layered View</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48" name="TextBox 47">
            <a:extLst>
              <a:ext uri="{FF2B5EF4-FFF2-40B4-BE49-F238E27FC236}">
                <a16:creationId xmlns:a16="http://schemas.microsoft.com/office/drawing/2014/main" id="{898DED57-2D7F-8947-9346-5597C254AB8E}"/>
              </a:ext>
            </a:extLst>
          </p:cNvPr>
          <p:cNvSpPr txBox="1"/>
          <p:nvPr/>
        </p:nvSpPr>
        <p:spPr>
          <a:xfrm>
            <a:off x="244054" y="1609547"/>
            <a:ext cx="1116347" cy="246221"/>
          </a:xfrm>
          <a:prstGeom prst="rect">
            <a:avLst/>
          </a:prstGeom>
        </p:spPr>
        <p:txBody>
          <a:bodyPr wrap="square" lIns="0" tIns="0" rIns="0" bIns="0" rtlCol="0">
            <a:spAutoFit/>
          </a:bodyPr>
          <a:lstStyle/>
          <a:p>
            <a:pPr algn="l">
              <a:spcAft>
                <a:spcPts val="600"/>
              </a:spcAft>
            </a:pPr>
            <a:r>
              <a:rPr lang="en-US" sz="1600" dirty="0">
                <a:solidFill>
                  <a:schemeClr val="tx2"/>
                </a:solidFill>
              </a:rPr>
              <a:t>Developer</a:t>
            </a:r>
          </a:p>
        </p:txBody>
      </p:sp>
      <p:sp>
        <p:nvSpPr>
          <p:cNvPr id="49" name="TextBox 48">
            <a:extLst>
              <a:ext uri="{FF2B5EF4-FFF2-40B4-BE49-F238E27FC236}">
                <a16:creationId xmlns:a16="http://schemas.microsoft.com/office/drawing/2014/main" id="{E1E1B274-BE64-9D44-A623-973F7D21EE49}"/>
              </a:ext>
            </a:extLst>
          </p:cNvPr>
          <p:cNvSpPr txBox="1"/>
          <p:nvPr/>
        </p:nvSpPr>
        <p:spPr>
          <a:xfrm>
            <a:off x="243343" y="4162383"/>
            <a:ext cx="1116347" cy="246221"/>
          </a:xfrm>
          <a:prstGeom prst="rect">
            <a:avLst/>
          </a:prstGeom>
        </p:spPr>
        <p:txBody>
          <a:bodyPr wrap="square" lIns="0" tIns="0" rIns="0" bIns="0" rtlCol="0">
            <a:spAutoFit/>
          </a:bodyPr>
          <a:lstStyle/>
          <a:p>
            <a:pPr algn="l">
              <a:spcAft>
                <a:spcPts val="600"/>
              </a:spcAft>
            </a:pPr>
            <a:r>
              <a:rPr lang="en-US" sz="1600" dirty="0">
                <a:solidFill>
                  <a:schemeClr val="tx2"/>
                </a:solidFill>
              </a:rPr>
              <a:t>Operations</a:t>
            </a:r>
          </a:p>
        </p:txBody>
      </p:sp>
      <p:pic>
        <p:nvPicPr>
          <p:cNvPr id="50" name="Picture 49">
            <a:extLst>
              <a:ext uri="{FF2B5EF4-FFF2-40B4-BE49-F238E27FC236}">
                <a16:creationId xmlns:a16="http://schemas.microsoft.com/office/drawing/2014/main" id="{104E2D29-D81F-C04E-B714-D5B9402B8242}"/>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414110" y="1387785"/>
            <a:ext cx="867832" cy="578555"/>
          </a:xfrm>
          <a:prstGeom prst="rect">
            <a:avLst/>
          </a:prstGeom>
        </p:spPr>
      </p:pic>
      <p:pic>
        <p:nvPicPr>
          <p:cNvPr id="52" name="Picture 51">
            <a:extLst>
              <a:ext uri="{FF2B5EF4-FFF2-40B4-BE49-F238E27FC236}">
                <a16:creationId xmlns:a16="http://schemas.microsoft.com/office/drawing/2014/main" id="{3FBBF903-8A21-CF48-99A7-8D98D4D9C924}"/>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7977811" y="1504505"/>
            <a:ext cx="822715" cy="431722"/>
          </a:xfrm>
          <a:prstGeom prst="rect">
            <a:avLst/>
          </a:prstGeom>
        </p:spPr>
      </p:pic>
      <p:pic>
        <p:nvPicPr>
          <p:cNvPr id="53" name="Picture 52">
            <a:extLst>
              <a:ext uri="{FF2B5EF4-FFF2-40B4-BE49-F238E27FC236}">
                <a16:creationId xmlns:a16="http://schemas.microsoft.com/office/drawing/2014/main" id="{8AF8FB53-48E3-5D40-B334-4A42ECDA2216}"/>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9343401" y="1479565"/>
            <a:ext cx="1585360" cy="533738"/>
          </a:xfrm>
          <a:prstGeom prst="rect">
            <a:avLst/>
          </a:prstGeom>
        </p:spPr>
      </p:pic>
    </p:spTree>
    <p:extLst>
      <p:ext uri="{BB962C8B-B14F-4D97-AF65-F5344CB8AC3E}">
        <p14:creationId xmlns:p14="http://schemas.microsoft.com/office/powerpoint/2010/main" val="102739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318FE3-5C8B-B146-9E4E-ED4CB0DE3D9D}"/>
              </a:ext>
            </a:extLst>
          </p:cNvPr>
          <p:cNvSpPr>
            <a:spLocks noGrp="1"/>
          </p:cNvSpPr>
          <p:nvPr>
            <p:ph sz="quarter" idx="14"/>
          </p:nvPr>
        </p:nvSpPr>
        <p:spPr/>
        <p:txBody>
          <a:bodyPr/>
          <a:lstStyle/>
          <a:p>
            <a:pPr marL="342900" indent="-342900">
              <a:buFont typeface="Arial" panose="020B0604020202020204" pitchFamily="34" charset="0"/>
              <a:buChar char="•"/>
            </a:pPr>
            <a:r>
              <a:rPr lang="en-US" dirty="0"/>
              <a:t>Image</a:t>
            </a:r>
          </a:p>
          <a:p>
            <a:pPr marL="816320" lvl="1" indent="-260673">
              <a:spcBef>
                <a:spcPts val="288"/>
              </a:spcBef>
              <a:buClr>
                <a:srgbClr val="333333"/>
              </a:buClr>
            </a:pPr>
            <a:r>
              <a:rPr lang="en-US" sz="1400" dirty="0"/>
              <a:t>A layered file system that contains all the application code packaged with all dependencies </a:t>
            </a:r>
            <a:r>
              <a:rPr lang="en-US" sz="1400" b="1" i="1" dirty="0"/>
              <a:t>other </a:t>
            </a:r>
            <a:r>
              <a:rPr lang="en-US" sz="1400" dirty="0"/>
              <a:t>than the kernel and kernel drivers</a:t>
            </a:r>
          </a:p>
          <a:p>
            <a:pPr marL="816320" lvl="1" indent="-260673">
              <a:spcBef>
                <a:spcPts val="288"/>
              </a:spcBef>
              <a:buClr>
                <a:srgbClr val="333333"/>
              </a:buClr>
            </a:pPr>
            <a:r>
              <a:rPr lang="en-US" sz="1400" dirty="0"/>
              <a:t>An isolated and controlled version of an application, usually generated as a result of the software development lifecycle</a:t>
            </a:r>
          </a:p>
          <a:p>
            <a:pPr marL="816320" lvl="1" indent="-260673">
              <a:spcBef>
                <a:spcPts val="288"/>
              </a:spcBef>
              <a:buClr>
                <a:srgbClr val="333333"/>
              </a:buClr>
            </a:pPr>
            <a:r>
              <a:rPr lang="en-US" sz="1400" dirty="0"/>
              <a:t>Metadata related to command to run, ports and volumes to use</a:t>
            </a:r>
          </a:p>
          <a:p>
            <a:pPr marL="342900" indent="-342900">
              <a:buFont typeface="Arial" panose="020B0604020202020204" pitchFamily="34" charset="0"/>
              <a:buChar char="•"/>
            </a:pPr>
            <a:r>
              <a:rPr lang="en-US" dirty="0"/>
              <a:t>Container</a:t>
            </a:r>
          </a:p>
          <a:p>
            <a:pPr marL="800100" lvl="1" indent="-342900"/>
            <a:r>
              <a:rPr lang="en-US" sz="1400" dirty="0"/>
              <a:t>An instance of an image, usually pulled from a registry</a:t>
            </a:r>
          </a:p>
          <a:p>
            <a:pPr marL="800100" lvl="1" indent="-342900"/>
            <a:r>
              <a:rPr lang="en-US" sz="1400" dirty="0"/>
              <a:t>Can be used like a process (start, stop, restart, kill…)</a:t>
            </a:r>
          </a:p>
          <a:p>
            <a:pPr marL="800100" lvl="1" indent="-342900"/>
            <a:r>
              <a:rPr lang="en-US" sz="1400" dirty="0"/>
              <a:t>Isolated from other containers at the process level</a:t>
            </a:r>
          </a:p>
          <a:p>
            <a:pPr marL="342900" indent="-342900">
              <a:buFont typeface="Arial" panose="020B0604020202020204" pitchFamily="34" charset="0"/>
              <a:buChar char="•"/>
            </a:pPr>
            <a:r>
              <a:rPr lang="en-US" dirty="0" err="1"/>
              <a:t>Dockerfile</a:t>
            </a:r>
            <a:endParaRPr lang="en-US" dirty="0"/>
          </a:p>
          <a:p>
            <a:pPr marL="800100" lvl="1" indent="-342900"/>
            <a:r>
              <a:rPr lang="en-US" sz="1400" dirty="0"/>
              <a:t>A textual definition of the composition of an image</a:t>
            </a:r>
          </a:p>
          <a:p>
            <a:pPr marL="800100" lvl="1" indent="-342900"/>
            <a:r>
              <a:rPr lang="en-US" sz="1400" dirty="0"/>
              <a:t>Used to build an image</a:t>
            </a:r>
          </a:p>
          <a:p>
            <a:pPr marL="342900" indent="-342900">
              <a:buFont typeface="Arial" panose="020B0604020202020204" pitchFamily="34" charset="0"/>
              <a:buChar char="•"/>
            </a:pPr>
            <a:r>
              <a:rPr lang="en-US" dirty="0"/>
              <a:t>Registry</a:t>
            </a:r>
          </a:p>
          <a:p>
            <a:pPr marL="800100" lvl="1" indent="-342900"/>
            <a:r>
              <a:rPr lang="en-US" sz="1400" dirty="0"/>
              <a:t>A service for storing and downloading layers of desired images</a:t>
            </a:r>
          </a:p>
        </p:txBody>
      </p:sp>
      <p:sp>
        <p:nvSpPr>
          <p:cNvPr id="3" name="Title 2">
            <a:extLst>
              <a:ext uri="{FF2B5EF4-FFF2-40B4-BE49-F238E27FC236}">
                <a16:creationId xmlns:a16="http://schemas.microsoft.com/office/drawing/2014/main" id="{F1719E73-08E2-8341-936D-C45B81934E68}"/>
              </a:ext>
            </a:extLst>
          </p:cNvPr>
          <p:cNvSpPr>
            <a:spLocks noGrp="1"/>
          </p:cNvSpPr>
          <p:nvPr>
            <p:ph type="title"/>
          </p:nvPr>
        </p:nvSpPr>
        <p:spPr/>
        <p:txBody>
          <a:bodyPr/>
          <a:lstStyle/>
          <a:p>
            <a:r>
              <a:rPr lang="en-US" dirty="0"/>
              <a:t>Docker Objects</a:t>
            </a:r>
          </a:p>
        </p:txBody>
      </p:sp>
      <p:sp>
        <p:nvSpPr>
          <p:cNvPr id="4" name="Subtitle 3">
            <a:extLst>
              <a:ext uri="{FF2B5EF4-FFF2-40B4-BE49-F238E27FC236}">
                <a16:creationId xmlns:a16="http://schemas.microsoft.com/office/drawing/2014/main" id="{B2342F82-FA31-E440-A368-683318B94787}"/>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71496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What is an Image?</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56" name="TextBox 55">
            <a:extLst>
              <a:ext uri="{FF2B5EF4-FFF2-40B4-BE49-F238E27FC236}">
                <a16:creationId xmlns:a16="http://schemas.microsoft.com/office/drawing/2014/main" id="{B1ABDCC0-6927-0F47-8748-1E0FC64B622B}"/>
              </a:ext>
            </a:extLst>
          </p:cNvPr>
          <p:cNvSpPr txBox="1"/>
          <p:nvPr/>
        </p:nvSpPr>
        <p:spPr>
          <a:xfrm>
            <a:off x="609596" y="6013173"/>
            <a:ext cx="4585253" cy="184666"/>
          </a:xfrm>
          <a:prstGeom prst="rect">
            <a:avLst/>
          </a:prstGeom>
        </p:spPr>
        <p:txBody>
          <a:bodyPr wrap="square" lIns="0" tIns="0" rIns="0" bIns="0" rtlCol="0">
            <a:spAutoFit/>
          </a:bodyPr>
          <a:lstStyle/>
          <a:p>
            <a:pPr>
              <a:spcAft>
                <a:spcPts val="600"/>
              </a:spcAft>
            </a:pPr>
            <a:r>
              <a:rPr lang="en-US" sz="1200" dirty="0"/>
              <a:t>Image from https://</a:t>
            </a:r>
            <a:r>
              <a:rPr lang="en-US" sz="1200" dirty="0" err="1"/>
              <a:t>www.docker.com</a:t>
            </a:r>
            <a:r>
              <a:rPr lang="en-US" sz="1200" dirty="0"/>
              <a:t>/what-container</a:t>
            </a:r>
          </a:p>
        </p:txBody>
      </p:sp>
      <p:sp>
        <p:nvSpPr>
          <p:cNvPr id="5" name="Content Placeholder 4">
            <a:extLst>
              <a:ext uri="{FF2B5EF4-FFF2-40B4-BE49-F238E27FC236}">
                <a16:creationId xmlns:a16="http://schemas.microsoft.com/office/drawing/2014/main" id="{72227B25-FE01-2D43-9688-4E4F633E70F7}"/>
              </a:ext>
            </a:extLst>
          </p:cNvPr>
          <p:cNvSpPr>
            <a:spLocks noGrp="1"/>
          </p:cNvSpPr>
          <p:nvPr>
            <p:ph sz="quarter" idx="18"/>
          </p:nvPr>
        </p:nvSpPr>
        <p:spPr/>
        <p:txBody>
          <a:bodyPr/>
          <a:lstStyle/>
          <a:p>
            <a:endParaRPr lang="en-US"/>
          </a:p>
        </p:txBody>
      </p:sp>
    </p:spTree>
    <p:extLst>
      <p:ext uri="{BB962C8B-B14F-4D97-AF65-F5344CB8AC3E}">
        <p14:creationId xmlns:p14="http://schemas.microsoft.com/office/powerpoint/2010/main" val="1180092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What is a Container?</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7" name="Content Placeholder 6">
            <a:extLst>
              <a:ext uri="{FF2B5EF4-FFF2-40B4-BE49-F238E27FC236}">
                <a16:creationId xmlns:a16="http://schemas.microsoft.com/office/drawing/2014/main" id="{3DC02C9F-924C-EE42-8D47-69004D485AB5}"/>
              </a:ext>
            </a:extLst>
          </p:cNvPr>
          <p:cNvSpPr>
            <a:spLocks noGrp="1"/>
          </p:cNvSpPr>
          <p:nvPr>
            <p:ph sz="quarter" idx="18"/>
          </p:nvPr>
        </p:nvSpPr>
        <p:spPr/>
        <p:txBody>
          <a:bodyPr/>
          <a:lstStyle/>
          <a:p>
            <a:pPr>
              <a:buNone/>
            </a:pPr>
            <a:r>
              <a:rPr lang="en-US" sz="1600" dirty="0">
                <a:cs typeface="Calibri"/>
              </a:rPr>
              <a:t>What?</a:t>
            </a:r>
          </a:p>
          <a:p>
            <a:pPr lvl="1"/>
            <a:r>
              <a:rPr lang="en-US" sz="1400" dirty="0">
                <a:cs typeface="Calibri"/>
              </a:rPr>
              <a:t>Lightweight packaging of applications</a:t>
            </a:r>
          </a:p>
          <a:p>
            <a:pPr lvl="1"/>
            <a:r>
              <a:rPr lang="en-US" sz="1400" dirty="0">
                <a:cs typeface="Calibri"/>
              </a:rPr>
              <a:t>Stand-alone bundle that includes an application, all libraries, tools, and settings needed to run it</a:t>
            </a:r>
          </a:p>
          <a:p>
            <a:pPr lvl="1"/>
            <a:r>
              <a:rPr lang="en-US" sz="1400" dirty="0">
                <a:cs typeface="Calibri"/>
              </a:rPr>
              <a:t>Enables Windows or Linux Application Stacks</a:t>
            </a:r>
          </a:p>
          <a:p>
            <a:pPr lvl="1"/>
            <a:r>
              <a:rPr lang="en-US" sz="1400" dirty="0">
                <a:cs typeface="Calibri"/>
              </a:rPr>
              <a:t>OS-level Isolation</a:t>
            </a:r>
          </a:p>
          <a:p>
            <a:pPr lvl="2"/>
            <a:r>
              <a:rPr lang="en-US" sz="1000" dirty="0">
                <a:cs typeface="Calibri"/>
              </a:rPr>
              <a:t>Isolation at individual kernel subsystem level (e.g. filesystem, process table, </a:t>
            </a:r>
            <a:r>
              <a:rPr lang="en-US" sz="1000" dirty="0" err="1">
                <a:cs typeface="Calibri"/>
              </a:rPr>
              <a:t>etc</a:t>
            </a:r>
            <a:r>
              <a:rPr lang="en-US" sz="1000" dirty="0">
                <a:cs typeface="Calibri"/>
              </a:rPr>
              <a:t>)</a:t>
            </a:r>
          </a:p>
          <a:p>
            <a:pPr lvl="2"/>
            <a:r>
              <a:rPr lang="en-US" sz="1000" dirty="0">
                <a:cs typeface="Calibri"/>
              </a:rPr>
              <a:t>User-level process (LXC, </a:t>
            </a:r>
            <a:r>
              <a:rPr lang="en-US" sz="1000" dirty="0" err="1">
                <a:cs typeface="Calibri"/>
              </a:rPr>
              <a:t>libcontainer</a:t>
            </a:r>
            <a:r>
              <a:rPr lang="en-US" sz="1000" dirty="0">
                <a:cs typeface="Calibri"/>
              </a:rPr>
              <a:t>) orchestrates these subsystems to create a container</a:t>
            </a:r>
          </a:p>
          <a:p>
            <a:pPr lvl="1"/>
            <a:r>
              <a:rPr lang="en-US" sz="1400" dirty="0">
                <a:cs typeface="Calibri"/>
              </a:rPr>
              <a:t>Existed for Many Years</a:t>
            </a:r>
          </a:p>
          <a:p>
            <a:pPr lvl="2"/>
            <a:r>
              <a:rPr lang="en-US" sz="800" dirty="0">
                <a:cs typeface="Calibri"/>
              </a:rPr>
              <a:t>Linux </a:t>
            </a:r>
            <a:r>
              <a:rPr lang="en-US" sz="800" dirty="0" err="1">
                <a:cs typeface="Calibri"/>
              </a:rPr>
              <a:t>vServer</a:t>
            </a:r>
            <a:r>
              <a:rPr lang="en-US" sz="800" dirty="0">
                <a:cs typeface="Calibri"/>
              </a:rPr>
              <a:t>, Solaris Zones, FreeBSD Jails, </a:t>
            </a:r>
            <a:r>
              <a:rPr lang="en-US" sz="800" dirty="0" err="1">
                <a:cs typeface="Calibri"/>
              </a:rPr>
              <a:t>Virtuozzo</a:t>
            </a:r>
            <a:r>
              <a:rPr lang="en-US" sz="800" dirty="0">
                <a:cs typeface="Calibri"/>
              </a:rPr>
              <a:t>/</a:t>
            </a:r>
            <a:r>
              <a:rPr lang="en-US" sz="800" dirty="0" err="1">
                <a:cs typeface="Calibri"/>
              </a:rPr>
              <a:t>OpenVZ</a:t>
            </a:r>
            <a:r>
              <a:rPr lang="en-US" sz="800" dirty="0">
                <a:cs typeface="Calibri"/>
              </a:rPr>
              <a:t>, AIX 6.1 WPARs, HPUX SRP, LXC, VMware </a:t>
            </a:r>
            <a:r>
              <a:rPr lang="en-US" sz="800" dirty="0" err="1">
                <a:cs typeface="Calibri"/>
              </a:rPr>
              <a:t>ThinApps</a:t>
            </a:r>
            <a:r>
              <a:rPr lang="en-US" sz="800" dirty="0">
                <a:cs typeface="Calibri"/>
              </a:rPr>
              <a:t>, etc.</a:t>
            </a:r>
          </a:p>
          <a:p>
            <a:pPr>
              <a:buNone/>
            </a:pPr>
            <a:r>
              <a:rPr lang="en-US" sz="1600" dirty="0">
                <a:cs typeface="Calibri"/>
              </a:rPr>
              <a:t>Why?</a:t>
            </a:r>
          </a:p>
          <a:p>
            <a:pPr lvl="1"/>
            <a:r>
              <a:rPr lang="en-US" sz="1200" dirty="0">
                <a:cs typeface="Calibri"/>
              </a:rPr>
              <a:t>Process isolation</a:t>
            </a:r>
          </a:p>
          <a:p>
            <a:pPr lvl="1"/>
            <a:r>
              <a:rPr lang="en-US" sz="1200" dirty="0">
                <a:cs typeface="Calibri"/>
              </a:rPr>
              <a:t>Lightweight</a:t>
            </a:r>
          </a:p>
          <a:p>
            <a:pPr lvl="1"/>
            <a:r>
              <a:rPr lang="en-US" sz="1200" dirty="0">
                <a:cs typeface="Calibri"/>
              </a:rPr>
              <a:t>Reproducible environment</a:t>
            </a:r>
          </a:p>
          <a:p>
            <a:pPr lvl="1"/>
            <a:r>
              <a:rPr lang="en-US" sz="1200" dirty="0">
                <a:cs typeface="Calibri"/>
              </a:rPr>
              <a:t>Enables management at scale</a:t>
            </a:r>
          </a:p>
          <a:p>
            <a:pPr lvl="1"/>
            <a:r>
              <a:rPr lang="en-US" sz="1200" dirty="0">
                <a:cs typeface="Calibri"/>
              </a:rPr>
              <a:t>Better development and deployment workflow</a:t>
            </a:r>
          </a:p>
        </p:txBody>
      </p:sp>
      <p:sp>
        <p:nvSpPr>
          <p:cNvPr id="56" name="TextBox 55">
            <a:extLst>
              <a:ext uri="{FF2B5EF4-FFF2-40B4-BE49-F238E27FC236}">
                <a16:creationId xmlns:a16="http://schemas.microsoft.com/office/drawing/2014/main" id="{B1ABDCC0-6927-0F47-8748-1E0FC64B622B}"/>
              </a:ext>
            </a:extLst>
          </p:cNvPr>
          <p:cNvSpPr txBox="1"/>
          <p:nvPr/>
        </p:nvSpPr>
        <p:spPr>
          <a:xfrm>
            <a:off x="609596" y="6013173"/>
            <a:ext cx="4585253" cy="184666"/>
          </a:xfrm>
          <a:prstGeom prst="rect">
            <a:avLst/>
          </a:prstGeom>
        </p:spPr>
        <p:txBody>
          <a:bodyPr wrap="square" lIns="0" tIns="0" rIns="0" bIns="0" rtlCol="0">
            <a:spAutoFit/>
          </a:bodyPr>
          <a:lstStyle/>
          <a:p>
            <a:pPr>
              <a:spcAft>
                <a:spcPts val="600"/>
              </a:spcAft>
            </a:pPr>
            <a:r>
              <a:rPr lang="en-US" sz="1200" dirty="0"/>
              <a:t>Image from https://</a:t>
            </a:r>
            <a:r>
              <a:rPr lang="en-US" sz="1200" dirty="0" err="1"/>
              <a:t>www.docker.com</a:t>
            </a:r>
            <a:r>
              <a:rPr lang="en-US" sz="1200" dirty="0"/>
              <a:t>/what-container</a:t>
            </a:r>
          </a:p>
        </p:txBody>
      </p:sp>
      <p:pic>
        <p:nvPicPr>
          <p:cNvPr id="57" name="Picture 56">
            <a:extLst>
              <a:ext uri="{FF2B5EF4-FFF2-40B4-BE49-F238E27FC236}">
                <a16:creationId xmlns:a16="http://schemas.microsoft.com/office/drawing/2014/main" id="{000D3E3E-3888-F44F-9262-65A1CCEDF0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6" y="1600200"/>
            <a:ext cx="5209784" cy="4144648"/>
          </a:xfrm>
          <a:prstGeom prst="rect">
            <a:avLst/>
          </a:prstGeom>
        </p:spPr>
      </p:pic>
    </p:spTree>
    <p:extLst>
      <p:ext uri="{BB962C8B-B14F-4D97-AF65-F5344CB8AC3E}">
        <p14:creationId xmlns:p14="http://schemas.microsoft.com/office/powerpoint/2010/main" val="190401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2F67B2-77D2-BD46-883C-FBEAE185813C}"/>
              </a:ext>
            </a:extLst>
          </p:cNvPr>
          <p:cNvSpPr>
            <a:spLocks noGrp="1"/>
          </p:cNvSpPr>
          <p:nvPr>
            <p:ph type="body" sz="quarter" idx="23"/>
          </p:nvPr>
        </p:nvSpPr>
        <p:spPr/>
        <p:txBody>
          <a:bodyPr>
            <a:normAutofit fontScale="85000" lnSpcReduction="20000"/>
          </a:bodyPr>
          <a:lstStyle/>
          <a:p>
            <a:pPr>
              <a:buNone/>
            </a:pPr>
            <a:r>
              <a:rPr lang="en-US" dirty="0"/>
              <a:t>Day 1</a:t>
            </a:r>
            <a:br>
              <a:rPr lang="en-US" dirty="0"/>
            </a:br>
            <a:r>
              <a:rPr lang="en-US" dirty="0"/>
              <a:t>Meet Greet, Current State Interview</a:t>
            </a:r>
            <a:br>
              <a:rPr lang="en-US" dirty="0"/>
            </a:br>
            <a:r>
              <a:rPr lang="en-US" dirty="0"/>
              <a:t>​Why Use Docker?</a:t>
            </a:r>
            <a:br>
              <a:rPr lang="en-US" dirty="0"/>
            </a:br>
            <a:r>
              <a:rPr lang="en-US" dirty="0"/>
              <a:t>​Docker Objects</a:t>
            </a:r>
            <a:br>
              <a:rPr lang="en-US" dirty="0"/>
            </a:br>
            <a:r>
              <a:rPr lang="en-US" dirty="0"/>
              <a:t>​Install Docker Locally</a:t>
            </a:r>
            <a:br>
              <a:rPr lang="en-US" dirty="0"/>
            </a:br>
            <a:r>
              <a:rPr lang="en-US" dirty="0"/>
              <a:t>​Building Images, Running Containers</a:t>
            </a:r>
          </a:p>
          <a:p>
            <a:r>
              <a:rPr lang="en-US" dirty="0"/>
              <a:t>Day 2</a:t>
            </a:r>
            <a:br>
              <a:rPr lang="en-US" dirty="0"/>
            </a:br>
            <a:r>
              <a:rPr lang="en-US" dirty="0"/>
              <a:t>​Operating Containers</a:t>
            </a:r>
            <a:br>
              <a:rPr lang="en-US" dirty="0"/>
            </a:br>
            <a:r>
              <a:rPr lang="en-US" dirty="0"/>
              <a:t>​Container Storage</a:t>
            </a:r>
            <a:br>
              <a:rPr lang="en-US" dirty="0"/>
            </a:br>
            <a:r>
              <a:rPr lang="en-US" dirty="0"/>
              <a:t>​Container Security</a:t>
            </a:r>
          </a:p>
          <a:p>
            <a:r>
              <a:rPr lang="en-US" dirty="0"/>
              <a:t>Day 3</a:t>
            </a:r>
            <a:br>
              <a:rPr lang="en-US" dirty="0"/>
            </a:br>
            <a:r>
              <a:rPr lang="en-US" dirty="0"/>
              <a:t>Developer Workflow</a:t>
            </a:r>
            <a:br>
              <a:rPr lang="en-US" dirty="0"/>
            </a:br>
            <a:r>
              <a:rPr lang="en-US" dirty="0"/>
              <a:t>​CI/CD Using Docker</a:t>
            </a:r>
          </a:p>
          <a:p>
            <a:r>
              <a:rPr lang="en-US" dirty="0"/>
              <a:t>Day 4</a:t>
            </a:r>
            <a:br>
              <a:rPr lang="en-US" dirty="0"/>
            </a:br>
            <a:r>
              <a:rPr lang="en-US" dirty="0"/>
              <a:t>​Brief Swarm Coverage</a:t>
            </a:r>
            <a:br>
              <a:rPr lang="en-US" dirty="0"/>
            </a:br>
            <a:r>
              <a:rPr lang="en-US" dirty="0"/>
              <a:t>​Brief Kubernetes Coverage</a:t>
            </a:r>
            <a:br>
              <a:rPr lang="en-US" dirty="0"/>
            </a:br>
            <a:r>
              <a:rPr lang="en-US" dirty="0"/>
              <a:t>Request Session Feedback</a:t>
            </a:r>
          </a:p>
        </p:txBody>
      </p:sp>
    </p:spTree>
    <p:extLst>
      <p:ext uri="{BB962C8B-B14F-4D97-AF65-F5344CB8AC3E}">
        <p14:creationId xmlns:p14="http://schemas.microsoft.com/office/powerpoint/2010/main" val="234720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What is a </a:t>
            </a:r>
            <a:r>
              <a:rPr lang="en-US" dirty="0" err="1"/>
              <a:t>Dockerfile</a:t>
            </a:r>
            <a:r>
              <a:rPr lang="en-US" dirty="0"/>
              <a:t>?</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56" name="TextBox 55">
            <a:extLst>
              <a:ext uri="{FF2B5EF4-FFF2-40B4-BE49-F238E27FC236}">
                <a16:creationId xmlns:a16="http://schemas.microsoft.com/office/drawing/2014/main" id="{B1ABDCC0-6927-0F47-8748-1E0FC64B622B}"/>
              </a:ext>
            </a:extLst>
          </p:cNvPr>
          <p:cNvSpPr txBox="1"/>
          <p:nvPr/>
        </p:nvSpPr>
        <p:spPr>
          <a:xfrm>
            <a:off x="609596" y="6013173"/>
            <a:ext cx="4585253" cy="184666"/>
          </a:xfrm>
          <a:prstGeom prst="rect">
            <a:avLst/>
          </a:prstGeom>
        </p:spPr>
        <p:txBody>
          <a:bodyPr wrap="square" lIns="0" tIns="0" rIns="0" bIns="0" rtlCol="0">
            <a:spAutoFit/>
          </a:bodyPr>
          <a:lstStyle/>
          <a:p>
            <a:pPr>
              <a:spcAft>
                <a:spcPts val="600"/>
              </a:spcAft>
            </a:pPr>
            <a:r>
              <a:rPr lang="en-US" sz="1200" dirty="0"/>
              <a:t>Image from https://</a:t>
            </a:r>
            <a:r>
              <a:rPr lang="en-US" sz="1200" dirty="0" err="1"/>
              <a:t>www.docker.com</a:t>
            </a:r>
            <a:r>
              <a:rPr lang="en-US" sz="1200" dirty="0"/>
              <a:t>/what-container</a:t>
            </a:r>
          </a:p>
        </p:txBody>
      </p:sp>
      <p:sp>
        <p:nvSpPr>
          <p:cNvPr id="5" name="Content Placeholder 4">
            <a:extLst>
              <a:ext uri="{FF2B5EF4-FFF2-40B4-BE49-F238E27FC236}">
                <a16:creationId xmlns:a16="http://schemas.microsoft.com/office/drawing/2014/main" id="{72227B25-FE01-2D43-9688-4E4F633E70F7}"/>
              </a:ext>
            </a:extLst>
          </p:cNvPr>
          <p:cNvSpPr>
            <a:spLocks noGrp="1"/>
          </p:cNvSpPr>
          <p:nvPr>
            <p:ph sz="quarter" idx="18"/>
          </p:nvPr>
        </p:nvSpPr>
        <p:spPr/>
        <p:txBody>
          <a:bodyPr/>
          <a:lstStyle/>
          <a:p>
            <a:endParaRPr lang="en-US"/>
          </a:p>
        </p:txBody>
      </p:sp>
    </p:spTree>
    <p:extLst>
      <p:ext uri="{BB962C8B-B14F-4D97-AF65-F5344CB8AC3E}">
        <p14:creationId xmlns:p14="http://schemas.microsoft.com/office/powerpoint/2010/main" val="201479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What is a Registry?</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a:p>
        </p:txBody>
      </p:sp>
      <p:sp>
        <p:nvSpPr>
          <p:cNvPr id="56" name="TextBox 55">
            <a:extLst>
              <a:ext uri="{FF2B5EF4-FFF2-40B4-BE49-F238E27FC236}">
                <a16:creationId xmlns:a16="http://schemas.microsoft.com/office/drawing/2014/main" id="{B1ABDCC0-6927-0F47-8748-1E0FC64B622B}"/>
              </a:ext>
            </a:extLst>
          </p:cNvPr>
          <p:cNvSpPr txBox="1"/>
          <p:nvPr/>
        </p:nvSpPr>
        <p:spPr>
          <a:xfrm>
            <a:off x="609596" y="6013173"/>
            <a:ext cx="4585253" cy="184666"/>
          </a:xfrm>
          <a:prstGeom prst="rect">
            <a:avLst/>
          </a:prstGeom>
        </p:spPr>
        <p:txBody>
          <a:bodyPr wrap="square" lIns="0" tIns="0" rIns="0" bIns="0" rtlCol="0">
            <a:spAutoFit/>
          </a:bodyPr>
          <a:lstStyle/>
          <a:p>
            <a:pPr>
              <a:spcAft>
                <a:spcPts val="600"/>
              </a:spcAft>
            </a:pPr>
            <a:r>
              <a:rPr lang="en-US" sz="1200" dirty="0"/>
              <a:t>Image from https://</a:t>
            </a:r>
            <a:r>
              <a:rPr lang="en-US" sz="1200" dirty="0" err="1"/>
              <a:t>www.docker.com</a:t>
            </a:r>
            <a:r>
              <a:rPr lang="en-US" sz="1200" dirty="0"/>
              <a:t>/what-container</a:t>
            </a:r>
          </a:p>
        </p:txBody>
      </p:sp>
      <p:sp>
        <p:nvSpPr>
          <p:cNvPr id="5" name="Content Placeholder 4">
            <a:extLst>
              <a:ext uri="{FF2B5EF4-FFF2-40B4-BE49-F238E27FC236}">
                <a16:creationId xmlns:a16="http://schemas.microsoft.com/office/drawing/2014/main" id="{72227B25-FE01-2D43-9688-4E4F633E70F7}"/>
              </a:ext>
            </a:extLst>
          </p:cNvPr>
          <p:cNvSpPr>
            <a:spLocks noGrp="1"/>
          </p:cNvSpPr>
          <p:nvPr>
            <p:ph sz="quarter" idx="18"/>
          </p:nvPr>
        </p:nvSpPr>
        <p:spPr/>
        <p:txBody>
          <a:bodyPr/>
          <a:lstStyle/>
          <a:p>
            <a:endParaRPr lang="en-US"/>
          </a:p>
        </p:txBody>
      </p:sp>
    </p:spTree>
    <p:extLst>
      <p:ext uri="{BB962C8B-B14F-4D97-AF65-F5344CB8AC3E}">
        <p14:creationId xmlns:p14="http://schemas.microsoft.com/office/powerpoint/2010/main" val="114809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8B6E6A-117F-B144-BEC7-5E528991B69C}"/>
              </a:ext>
            </a:extLst>
          </p:cNvPr>
          <p:cNvSpPr>
            <a:spLocks noGrp="1"/>
          </p:cNvSpPr>
          <p:nvPr>
            <p:ph sz="quarter" idx="14"/>
          </p:nvPr>
        </p:nvSpPr>
        <p:spPr/>
        <p:txBody>
          <a:bodyPr/>
          <a:lstStyle/>
          <a:p>
            <a:r>
              <a:rPr lang="en-US" dirty="0"/>
              <a:t>https://</a:t>
            </a:r>
            <a:r>
              <a:rPr lang="en-US" dirty="0" err="1"/>
              <a:t>docs.docker.com</a:t>
            </a:r>
            <a:r>
              <a:rPr lang="en-US" dirty="0"/>
              <a:t>/engine/</a:t>
            </a:r>
            <a:r>
              <a:rPr lang="en-US" dirty="0" err="1"/>
              <a:t>docker</a:t>
            </a:r>
            <a:r>
              <a:rPr lang="en-US" dirty="0"/>
              <a:t>-overview/#the-</a:t>
            </a:r>
            <a:r>
              <a:rPr lang="en-US" dirty="0" err="1"/>
              <a:t>docker</a:t>
            </a:r>
            <a:r>
              <a:rPr lang="en-US" dirty="0"/>
              <a:t>-platform</a:t>
            </a:r>
          </a:p>
        </p:txBody>
      </p:sp>
      <p:sp>
        <p:nvSpPr>
          <p:cNvPr id="3" name="Title 2">
            <a:extLst>
              <a:ext uri="{FF2B5EF4-FFF2-40B4-BE49-F238E27FC236}">
                <a16:creationId xmlns:a16="http://schemas.microsoft.com/office/drawing/2014/main" id="{784C7C0F-F52F-9840-AC41-B2B2071C621C}"/>
              </a:ext>
            </a:extLst>
          </p:cNvPr>
          <p:cNvSpPr>
            <a:spLocks noGrp="1"/>
          </p:cNvSpPr>
          <p:nvPr>
            <p:ph type="title"/>
          </p:nvPr>
        </p:nvSpPr>
        <p:spPr/>
        <p:txBody>
          <a:bodyPr/>
          <a:lstStyle/>
          <a:p>
            <a:r>
              <a:rPr lang="en-US" dirty="0"/>
              <a:t>Docker Components</a:t>
            </a:r>
          </a:p>
        </p:txBody>
      </p:sp>
      <p:sp>
        <p:nvSpPr>
          <p:cNvPr id="4" name="Subtitle 3">
            <a:extLst>
              <a:ext uri="{FF2B5EF4-FFF2-40B4-BE49-F238E27FC236}">
                <a16:creationId xmlns:a16="http://schemas.microsoft.com/office/drawing/2014/main" id="{7DDB8109-5612-AE42-8F52-8DD20CFBA4BE}"/>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93020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5DD2-076F-9E49-84C7-0055FDE1B567}"/>
              </a:ext>
            </a:extLst>
          </p:cNvPr>
          <p:cNvSpPr>
            <a:spLocks noGrp="1"/>
          </p:cNvSpPr>
          <p:nvPr>
            <p:ph type="title"/>
          </p:nvPr>
        </p:nvSpPr>
        <p:spPr/>
        <p:txBody>
          <a:bodyPr/>
          <a:lstStyle/>
          <a:p>
            <a:r>
              <a:rPr lang="en-US" dirty="0"/>
              <a:t>Running, Building and Using Images</a:t>
            </a:r>
          </a:p>
        </p:txBody>
      </p:sp>
      <p:sp>
        <p:nvSpPr>
          <p:cNvPr id="3" name="Subtitle 2">
            <a:extLst>
              <a:ext uri="{FF2B5EF4-FFF2-40B4-BE49-F238E27FC236}">
                <a16:creationId xmlns:a16="http://schemas.microsoft.com/office/drawing/2014/main" id="{387C0BEC-CD69-A243-985E-A47719BA7954}"/>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4772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9FB1E-57CE-0847-8595-29E6202D7278}"/>
              </a:ext>
            </a:extLst>
          </p:cNvPr>
          <p:cNvSpPr>
            <a:spLocks noGrp="1"/>
          </p:cNvSpPr>
          <p:nvPr>
            <p:ph sz="quarter" idx="14"/>
          </p:nvPr>
        </p:nvSpPr>
        <p:spPr/>
        <p:txBody>
          <a:bodyPr/>
          <a:lstStyle/>
          <a:p>
            <a:r>
              <a:rPr lang="en-US" dirty="0" err="1">
                <a:latin typeface="Courier" pitchFamily="2" charset="0"/>
              </a:rPr>
              <a:t>docker</a:t>
            </a:r>
            <a:r>
              <a:rPr lang="en-US" dirty="0">
                <a:latin typeface="Courier" pitchFamily="2" charset="0"/>
              </a:rPr>
              <a:t> run hello-world</a:t>
            </a:r>
          </a:p>
        </p:txBody>
      </p:sp>
      <p:sp>
        <p:nvSpPr>
          <p:cNvPr id="3" name="Title 2">
            <a:extLst>
              <a:ext uri="{FF2B5EF4-FFF2-40B4-BE49-F238E27FC236}">
                <a16:creationId xmlns:a16="http://schemas.microsoft.com/office/drawing/2014/main" id="{B9908091-CE53-7745-8758-8DA831CFDB29}"/>
              </a:ext>
            </a:extLst>
          </p:cNvPr>
          <p:cNvSpPr>
            <a:spLocks noGrp="1"/>
          </p:cNvSpPr>
          <p:nvPr>
            <p:ph type="title"/>
          </p:nvPr>
        </p:nvSpPr>
        <p:spPr/>
        <p:txBody>
          <a:bodyPr/>
          <a:lstStyle/>
          <a:p>
            <a:r>
              <a:rPr lang="en-US" dirty="0"/>
              <a:t>Running Basic Containers</a:t>
            </a:r>
          </a:p>
        </p:txBody>
      </p:sp>
      <p:sp>
        <p:nvSpPr>
          <p:cNvPr id="4" name="Subtitle 3">
            <a:extLst>
              <a:ext uri="{FF2B5EF4-FFF2-40B4-BE49-F238E27FC236}">
                <a16:creationId xmlns:a16="http://schemas.microsoft.com/office/drawing/2014/main" id="{43495789-540C-4F44-88D1-DA81F6A6987C}"/>
              </a:ext>
            </a:extLst>
          </p:cNvPr>
          <p:cNvSpPr>
            <a:spLocks noGrp="1"/>
          </p:cNvSpPr>
          <p:nvPr>
            <p:ph type="subTitle" idx="10"/>
          </p:nvPr>
        </p:nvSpPr>
        <p:spPr/>
        <p:txBody>
          <a:bodyPr/>
          <a:lstStyle/>
          <a:p>
            <a:endParaRPr lang="en-US"/>
          </a:p>
        </p:txBody>
      </p:sp>
      <p:pic>
        <p:nvPicPr>
          <p:cNvPr id="6" name="Picture 5">
            <a:extLst>
              <a:ext uri="{FF2B5EF4-FFF2-40B4-BE49-F238E27FC236}">
                <a16:creationId xmlns:a16="http://schemas.microsoft.com/office/drawing/2014/main" id="{0098D825-F696-384A-844F-179313D4EF03}"/>
              </a:ext>
            </a:extLst>
          </p:cNvPr>
          <p:cNvPicPr>
            <a:picLocks noChangeAspect="1"/>
          </p:cNvPicPr>
          <p:nvPr/>
        </p:nvPicPr>
        <p:blipFill>
          <a:blip r:embed="rId2"/>
          <a:stretch>
            <a:fillRect/>
          </a:stretch>
        </p:blipFill>
        <p:spPr>
          <a:xfrm>
            <a:off x="4410967" y="1059573"/>
            <a:ext cx="7777858" cy="5307040"/>
          </a:xfrm>
          <a:prstGeom prst="rect">
            <a:avLst/>
          </a:prstGeom>
        </p:spPr>
      </p:pic>
    </p:spTree>
    <p:extLst>
      <p:ext uri="{BB962C8B-B14F-4D97-AF65-F5344CB8AC3E}">
        <p14:creationId xmlns:p14="http://schemas.microsoft.com/office/powerpoint/2010/main" val="180504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Host and Registry</a:t>
            </a:r>
          </a:p>
        </p:txBody>
      </p:sp>
      <p:sp>
        <p:nvSpPr>
          <p:cNvPr id="3" name="Subtitle 2"/>
          <p:cNvSpPr>
            <a:spLocks noGrp="1"/>
          </p:cNvSpPr>
          <p:nvPr>
            <p:ph type="subTitle" idx="10"/>
          </p:nvPr>
        </p:nvSpPr>
        <p:spPr/>
        <p:txBody>
          <a:bodyPr/>
          <a:lstStyle/>
          <a:p>
            <a:endParaRPr lang="en-US" dirty="0"/>
          </a:p>
        </p:txBody>
      </p:sp>
      <p:grpSp>
        <p:nvGrpSpPr>
          <p:cNvPr id="5" name="Group 4">
            <a:extLst>
              <a:ext uri="{FF2B5EF4-FFF2-40B4-BE49-F238E27FC236}">
                <a16:creationId xmlns:a16="http://schemas.microsoft.com/office/drawing/2014/main" id="{951853C5-CE67-454D-A50D-E19CD9B96F45}"/>
              </a:ext>
            </a:extLst>
          </p:cNvPr>
          <p:cNvGrpSpPr/>
          <p:nvPr/>
        </p:nvGrpSpPr>
        <p:grpSpPr>
          <a:xfrm>
            <a:off x="278259" y="1891254"/>
            <a:ext cx="7079188" cy="3607171"/>
            <a:chOff x="6364964" y="3009239"/>
            <a:chExt cx="7079188" cy="3607171"/>
          </a:xfrm>
        </p:grpSpPr>
        <p:sp>
          <p:nvSpPr>
            <p:cNvPr id="6" name="Rounded Rectangle 5">
              <a:extLst>
                <a:ext uri="{FF2B5EF4-FFF2-40B4-BE49-F238E27FC236}">
                  <a16:creationId xmlns:a16="http://schemas.microsoft.com/office/drawing/2014/main" id="{A3508D01-37E8-DD4B-9F6B-FB38C237C5BE}"/>
                </a:ext>
              </a:extLst>
            </p:cNvPr>
            <p:cNvSpPr/>
            <p:nvPr/>
          </p:nvSpPr>
          <p:spPr>
            <a:xfrm>
              <a:off x="6364964" y="3009239"/>
              <a:ext cx="7079188" cy="3195119"/>
            </a:xfrm>
            <a:prstGeom prst="roundRect">
              <a:avLst/>
            </a:prstGeom>
            <a:ln/>
          </p:spPr>
          <p:style>
            <a:lnRef idx="2">
              <a:schemeClr val="accent3"/>
            </a:lnRef>
            <a:fillRef idx="1">
              <a:schemeClr val="lt1"/>
            </a:fillRef>
            <a:effectRef idx="0">
              <a:schemeClr val="accent3"/>
            </a:effectRef>
            <a:fontRef idx="minor">
              <a:schemeClr val="dk1"/>
            </a:fontRef>
          </p:style>
          <p:txBody>
            <a:bodyPr rtlCol="0" anchor="b"/>
            <a:lstStyle/>
            <a:p>
              <a:pPr algn="ctr"/>
              <a:r>
                <a:rPr lang="en-US" sz="2400">
                  <a:latin typeface="Metropolis" charset="0"/>
                  <a:ea typeface="Metropolis" charset="0"/>
                  <a:cs typeface="Metropolis" charset="0"/>
                </a:rPr>
                <a:t>Linux Kernel				</a:t>
              </a:r>
            </a:p>
          </p:txBody>
        </p:sp>
        <p:sp>
          <p:nvSpPr>
            <p:cNvPr id="7" name="Rectangle 6">
              <a:extLst>
                <a:ext uri="{FF2B5EF4-FFF2-40B4-BE49-F238E27FC236}">
                  <a16:creationId xmlns:a16="http://schemas.microsoft.com/office/drawing/2014/main" id="{AD2AE7C5-435E-1B40-B43B-593B60320A02}"/>
                </a:ext>
              </a:extLst>
            </p:cNvPr>
            <p:cNvSpPr/>
            <p:nvPr/>
          </p:nvSpPr>
          <p:spPr>
            <a:xfrm>
              <a:off x="7509849" y="6247078"/>
              <a:ext cx="2696572" cy="369332"/>
            </a:xfrm>
            <a:prstGeom prst="rect">
              <a:avLst/>
            </a:prstGeom>
          </p:spPr>
          <p:txBody>
            <a:bodyPr wrap="none">
              <a:spAutoFit/>
            </a:bodyPr>
            <a:lstStyle/>
            <a:p>
              <a:r>
                <a:rPr lang="en-US">
                  <a:latin typeface="Metropolis" charset="0"/>
                  <a:ea typeface="Metropolis" charset="0"/>
                  <a:cs typeface="Metropolis" charset="0"/>
                </a:rPr>
                <a:t>Linux “Container” Host</a:t>
              </a:r>
            </a:p>
          </p:txBody>
        </p:sp>
      </p:grpSp>
      <p:sp>
        <p:nvSpPr>
          <p:cNvPr id="8" name="Flowchart: Magnetic Disk 32">
            <a:extLst>
              <a:ext uri="{FF2B5EF4-FFF2-40B4-BE49-F238E27FC236}">
                <a16:creationId xmlns:a16="http://schemas.microsoft.com/office/drawing/2014/main" id="{85C9271A-A3AC-D04E-9CC4-6131D4254566}"/>
              </a:ext>
            </a:extLst>
          </p:cNvPr>
          <p:cNvSpPr/>
          <p:nvPr/>
        </p:nvSpPr>
        <p:spPr>
          <a:xfrm>
            <a:off x="8021099" y="155922"/>
            <a:ext cx="3771900" cy="2560342"/>
          </a:xfrm>
          <a:prstGeom prst="flowChartMagneticDisk">
            <a:avLst/>
          </a:prstGeom>
          <a:ln/>
        </p:spPr>
        <p:style>
          <a:lnRef idx="1">
            <a:schemeClr val="dk1"/>
          </a:lnRef>
          <a:fillRef idx="2">
            <a:schemeClr val="dk1"/>
          </a:fillRef>
          <a:effectRef idx="1">
            <a:schemeClr val="dk1"/>
          </a:effectRef>
          <a:fontRef idx="minor">
            <a:schemeClr val="dk1"/>
          </a:fontRef>
        </p:style>
        <p:txBody>
          <a:bodyPr rtlCol="0" anchor="t"/>
          <a:lstStyle/>
          <a:p>
            <a:pPr algn="ctr"/>
            <a:r>
              <a:rPr lang="en-US" sz="2400">
                <a:latin typeface="Metropolis" charset="0"/>
                <a:ea typeface="Metropolis" charset="0"/>
                <a:cs typeface="Metropolis" charset="0"/>
              </a:rPr>
              <a:t>Docker Hub</a:t>
            </a:r>
          </a:p>
        </p:txBody>
      </p:sp>
      <p:sp>
        <p:nvSpPr>
          <p:cNvPr id="9" name="Round Diagonal Corner Rectangle 8">
            <a:extLst>
              <a:ext uri="{FF2B5EF4-FFF2-40B4-BE49-F238E27FC236}">
                <a16:creationId xmlns:a16="http://schemas.microsoft.com/office/drawing/2014/main" id="{AA65E6BE-19DD-2F4E-A84B-077B5A6AC479}"/>
              </a:ext>
            </a:extLst>
          </p:cNvPr>
          <p:cNvSpPr/>
          <p:nvPr/>
        </p:nvSpPr>
        <p:spPr>
          <a:xfrm>
            <a:off x="10323096" y="1619284"/>
            <a:ext cx="1332933" cy="730875"/>
          </a:xfrm>
          <a:prstGeom prst="round2DiagRect">
            <a:avLst>
              <a:gd name="adj1" fmla="val 16379"/>
              <a:gd name="adj2" fmla="val 0"/>
            </a:avLst>
          </a:prstGeom>
          <a:ln/>
        </p:spPr>
        <p:style>
          <a:lnRef idx="3">
            <a:schemeClr val="lt1"/>
          </a:lnRef>
          <a:fillRef idx="1">
            <a:schemeClr val="dk1"/>
          </a:fillRef>
          <a:effectRef idx="1">
            <a:schemeClr val="dk1"/>
          </a:effectRef>
          <a:fontRef idx="minor">
            <a:schemeClr val="lt1"/>
          </a:fontRef>
        </p:style>
        <p:txBody>
          <a:bodyPr rtlCol="0" anchor="t"/>
          <a:lstStyle/>
          <a:p>
            <a:pPr algn="ctr"/>
            <a:r>
              <a:rPr lang="en-US">
                <a:latin typeface="Metropolis" charset="0"/>
                <a:ea typeface="Metropolis" charset="0"/>
                <a:cs typeface="Metropolis" charset="0"/>
              </a:rPr>
              <a:t>Container</a:t>
            </a:r>
          </a:p>
          <a:p>
            <a:pPr algn="ctr"/>
            <a:r>
              <a:rPr lang="en-US">
                <a:latin typeface="Metropolis" charset="0"/>
                <a:ea typeface="Metropolis" charset="0"/>
                <a:cs typeface="Metropolis" charset="0"/>
              </a:rPr>
              <a:t>IMGn </a:t>
            </a:r>
          </a:p>
        </p:txBody>
      </p:sp>
      <p:pic>
        <p:nvPicPr>
          <p:cNvPr id="10" name="Picture 2" descr="Image result for dockerhub">
            <a:extLst>
              <a:ext uri="{FF2B5EF4-FFF2-40B4-BE49-F238E27FC236}">
                <a16:creationId xmlns:a16="http://schemas.microsoft.com/office/drawing/2014/main" id="{47506417-2793-8848-B722-3255CDEE3A19}"/>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363061" y="88923"/>
            <a:ext cx="1087975" cy="971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5F62C9AC-7DAE-2240-BAB8-0517A0D13B11}"/>
              </a:ext>
            </a:extLst>
          </p:cNvPr>
          <p:cNvGrpSpPr/>
          <p:nvPr/>
        </p:nvGrpSpPr>
        <p:grpSpPr>
          <a:xfrm>
            <a:off x="8084539" y="2974072"/>
            <a:ext cx="3708459" cy="2858749"/>
            <a:chOff x="8084539" y="2974072"/>
            <a:chExt cx="3708459" cy="2858749"/>
          </a:xfrm>
        </p:grpSpPr>
        <p:sp>
          <p:nvSpPr>
            <p:cNvPr id="12" name="Flowchart: Magnetic Disk 33">
              <a:extLst>
                <a:ext uri="{FF2B5EF4-FFF2-40B4-BE49-F238E27FC236}">
                  <a16:creationId xmlns:a16="http://schemas.microsoft.com/office/drawing/2014/main" id="{7B5483A7-B051-7A41-8BD2-7CA0F12ABCA8}"/>
                </a:ext>
              </a:extLst>
            </p:cNvPr>
            <p:cNvSpPr/>
            <p:nvPr/>
          </p:nvSpPr>
          <p:spPr>
            <a:xfrm>
              <a:off x="8084539" y="2974072"/>
              <a:ext cx="3708459" cy="2858749"/>
            </a:xfrm>
            <a:prstGeom prst="flowChartMagneticDisk">
              <a:avLst/>
            </a:prstGeom>
            <a:ln/>
          </p:spPr>
          <p:style>
            <a:lnRef idx="1">
              <a:schemeClr val="accent6"/>
            </a:lnRef>
            <a:fillRef idx="2">
              <a:schemeClr val="accent6"/>
            </a:fillRef>
            <a:effectRef idx="1">
              <a:schemeClr val="accent6"/>
            </a:effectRef>
            <a:fontRef idx="minor">
              <a:schemeClr val="dk1"/>
            </a:fontRef>
          </p:style>
          <p:txBody>
            <a:bodyPr rtlCol="0" anchor="t"/>
            <a:lstStyle/>
            <a:p>
              <a:pPr algn="ctr"/>
              <a:r>
                <a:rPr lang="en-US">
                  <a:latin typeface="Metropolis" charset="0"/>
                  <a:ea typeface="Metropolis" charset="0"/>
                  <a:cs typeface="Metropolis" charset="0"/>
                </a:rPr>
                <a:t>Private Registry</a:t>
              </a:r>
            </a:p>
          </p:txBody>
        </p:sp>
        <p:sp>
          <p:nvSpPr>
            <p:cNvPr id="13" name="Round Diagonal Corner Rectangle 12">
              <a:extLst>
                <a:ext uri="{FF2B5EF4-FFF2-40B4-BE49-F238E27FC236}">
                  <a16:creationId xmlns:a16="http://schemas.microsoft.com/office/drawing/2014/main" id="{FEAAA9B2-BEA3-084E-BADF-FF6470A0CAC8}"/>
                </a:ext>
              </a:extLst>
            </p:cNvPr>
            <p:cNvSpPr/>
            <p:nvPr/>
          </p:nvSpPr>
          <p:spPr>
            <a:xfrm>
              <a:off x="8247074" y="4689823"/>
              <a:ext cx="1332933" cy="730875"/>
            </a:xfrm>
            <a:prstGeom prst="round2DiagRect">
              <a:avLst>
                <a:gd name="adj1" fmla="val 16379"/>
                <a:gd name="adj2" fmla="val 0"/>
              </a:avLst>
            </a:prstGeom>
            <a:ln/>
          </p:spPr>
          <p:style>
            <a:lnRef idx="3">
              <a:schemeClr val="lt1"/>
            </a:lnRef>
            <a:fillRef idx="1">
              <a:schemeClr val="accent6"/>
            </a:fillRef>
            <a:effectRef idx="1">
              <a:schemeClr val="accent6"/>
            </a:effectRef>
            <a:fontRef idx="minor">
              <a:schemeClr val="lt1"/>
            </a:fontRef>
          </p:style>
          <p:txBody>
            <a:bodyPr rtlCol="0" anchor="t"/>
            <a:lstStyle/>
            <a:p>
              <a:pPr algn="ctr"/>
              <a:r>
                <a:rPr lang="en-US">
                  <a:latin typeface="Metropolis" charset="0"/>
                  <a:ea typeface="Metropolis" charset="0"/>
                  <a:cs typeface="Metropolis" charset="0"/>
                </a:rPr>
                <a:t>Container</a:t>
              </a:r>
            </a:p>
            <a:p>
              <a:pPr algn="ctr"/>
              <a:r>
                <a:rPr lang="en-US">
                  <a:latin typeface="Metropolis" charset="0"/>
                  <a:ea typeface="Metropolis" charset="0"/>
                  <a:cs typeface="Metropolis" charset="0"/>
                </a:rPr>
                <a:t>IMG1 </a:t>
              </a:r>
            </a:p>
          </p:txBody>
        </p:sp>
        <p:sp>
          <p:nvSpPr>
            <p:cNvPr id="14" name="Round Diagonal Corner Rectangle 13">
              <a:extLst>
                <a:ext uri="{FF2B5EF4-FFF2-40B4-BE49-F238E27FC236}">
                  <a16:creationId xmlns:a16="http://schemas.microsoft.com/office/drawing/2014/main" id="{85EE6EBA-DB93-CA4B-BD9F-5A453DEA3E6C}"/>
                </a:ext>
              </a:extLst>
            </p:cNvPr>
            <p:cNvSpPr/>
            <p:nvPr/>
          </p:nvSpPr>
          <p:spPr>
            <a:xfrm>
              <a:off x="10307099" y="4689822"/>
              <a:ext cx="1332933" cy="730875"/>
            </a:xfrm>
            <a:prstGeom prst="round2DiagRect">
              <a:avLst>
                <a:gd name="adj1" fmla="val 16379"/>
                <a:gd name="adj2" fmla="val 0"/>
              </a:avLst>
            </a:prstGeom>
            <a:ln/>
          </p:spPr>
          <p:style>
            <a:lnRef idx="3">
              <a:schemeClr val="lt1"/>
            </a:lnRef>
            <a:fillRef idx="1">
              <a:schemeClr val="accent6"/>
            </a:fillRef>
            <a:effectRef idx="1">
              <a:schemeClr val="accent6"/>
            </a:effectRef>
            <a:fontRef idx="minor">
              <a:schemeClr val="lt1"/>
            </a:fontRef>
          </p:style>
          <p:txBody>
            <a:bodyPr rtlCol="0" anchor="t"/>
            <a:lstStyle/>
            <a:p>
              <a:pPr algn="ctr"/>
              <a:r>
                <a:rPr lang="en-US">
                  <a:latin typeface="Metropolis" charset="0"/>
                  <a:ea typeface="Metropolis" charset="0"/>
                  <a:cs typeface="Metropolis" charset="0"/>
                </a:rPr>
                <a:t>Container</a:t>
              </a:r>
            </a:p>
            <a:p>
              <a:pPr algn="ctr"/>
              <a:r>
                <a:rPr lang="en-US">
                  <a:latin typeface="Metropolis" charset="0"/>
                  <a:ea typeface="Metropolis" charset="0"/>
                  <a:cs typeface="Metropolis" charset="0"/>
                </a:rPr>
                <a:t>IMGn </a:t>
              </a:r>
            </a:p>
          </p:txBody>
        </p:sp>
        <p:pic>
          <p:nvPicPr>
            <p:cNvPr id="15" name="Picture 4" descr="Image result for vmware harbor">
              <a:extLst>
                <a:ext uri="{FF2B5EF4-FFF2-40B4-BE49-F238E27FC236}">
                  <a16:creationId xmlns:a16="http://schemas.microsoft.com/office/drawing/2014/main" id="{A0F41E23-7B04-6749-BCA4-1DF4465B195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088164" y="3167345"/>
              <a:ext cx="1701207" cy="5985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
        <p:nvSpPr>
          <p:cNvPr id="16" name="Vertical Scroll 15">
            <a:extLst>
              <a:ext uri="{FF2B5EF4-FFF2-40B4-BE49-F238E27FC236}">
                <a16:creationId xmlns:a16="http://schemas.microsoft.com/office/drawing/2014/main" id="{5D045F9D-7EFA-A24D-A844-E243B2B7988D}"/>
              </a:ext>
            </a:extLst>
          </p:cNvPr>
          <p:cNvSpPr/>
          <p:nvPr/>
        </p:nvSpPr>
        <p:spPr>
          <a:xfrm>
            <a:off x="5056001" y="3587645"/>
            <a:ext cx="2095790" cy="1187651"/>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Docker Hub</a:t>
            </a:r>
          </a:p>
        </p:txBody>
      </p:sp>
      <p:sp>
        <p:nvSpPr>
          <p:cNvPr id="17" name="Flowchart: Magnetic Disk 41">
            <a:extLst>
              <a:ext uri="{FF2B5EF4-FFF2-40B4-BE49-F238E27FC236}">
                <a16:creationId xmlns:a16="http://schemas.microsoft.com/office/drawing/2014/main" id="{C694CA85-7216-9547-A9D4-8D4AAAFD5940}"/>
              </a:ext>
            </a:extLst>
          </p:cNvPr>
          <p:cNvSpPr/>
          <p:nvPr/>
        </p:nvSpPr>
        <p:spPr>
          <a:xfrm>
            <a:off x="5118131" y="2422978"/>
            <a:ext cx="2033660" cy="1046600"/>
          </a:xfrm>
          <a:prstGeom prst="flowChartMagneticDisk">
            <a:avLst/>
          </a:prstGeom>
          <a:ln/>
        </p:spPr>
        <p:style>
          <a:lnRef idx="1">
            <a:schemeClr val="dk1"/>
          </a:lnRef>
          <a:fillRef idx="2">
            <a:schemeClr val="dk1"/>
          </a:fillRef>
          <a:effectRef idx="1">
            <a:schemeClr val="dk1"/>
          </a:effectRef>
          <a:fontRef idx="minor">
            <a:schemeClr val="dk1"/>
          </a:fontRef>
        </p:style>
        <p:txBody>
          <a:bodyPr rtlCol="0" anchor="t"/>
          <a:lstStyle/>
          <a:p>
            <a:pPr algn="ctr"/>
            <a:r>
              <a:rPr lang="en-US" sz="2000">
                <a:latin typeface="Metropolis" charset="0"/>
                <a:ea typeface="Metropolis" charset="0"/>
                <a:cs typeface="Metropolis" charset="0"/>
              </a:rPr>
              <a:t>Local Image Cache</a:t>
            </a:r>
          </a:p>
        </p:txBody>
      </p:sp>
      <p:sp>
        <p:nvSpPr>
          <p:cNvPr id="18" name="Rounded Rectangle 17">
            <a:extLst>
              <a:ext uri="{FF2B5EF4-FFF2-40B4-BE49-F238E27FC236}">
                <a16:creationId xmlns:a16="http://schemas.microsoft.com/office/drawing/2014/main" id="{73F87D2B-2652-3145-9901-BB47852BBA0A}"/>
              </a:ext>
            </a:extLst>
          </p:cNvPr>
          <p:cNvSpPr/>
          <p:nvPr/>
        </p:nvSpPr>
        <p:spPr>
          <a:xfrm>
            <a:off x="4651783" y="1666516"/>
            <a:ext cx="1331014" cy="433037"/>
          </a:xfrm>
          <a:prstGeom prst="roundRect">
            <a:avLst/>
          </a:prstGeom>
          <a:ln/>
          <a:effectLst>
            <a:glow rad="139700">
              <a:schemeClr val="accent5">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a:latin typeface="Metropolis" charset="0"/>
                <a:ea typeface="Metropolis" charset="0"/>
                <a:cs typeface="Metropolis" charset="0"/>
              </a:rPr>
              <a:t>Docker Engine</a:t>
            </a:r>
          </a:p>
        </p:txBody>
      </p:sp>
      <p:grpSp>
        <p:nvGrpSpPr>
          <p:cNvPr id="19" name="Group 18">
            <a:extLst>
              <a:ext uri="{FF2B5EF4-FFF2-40B4-BE49-F238E27FC236}">
                <a16:creationId xmlns:a16="http://schemas.microsoft.com/office/drawing/2014/main" id="{07953608-890D-9748-939A-0908A6AB9E6F}"/>
              </a:ext>
            </a:extLst>
          </p:cNvPr>
          <p:cNvGrpSpPr/>
          <p:nvPr/>
        </p:nvGrpSpPr>
        <p:grpSpPr>
          <a:xfrm>
            <a:off x="437838" y="1233480"/>
            <a:ext cx="4879452" cy="433036"/>
            <a:chOff x="437838" y="1233480"/>
            <a:chExt cx="4879452" cy="433036"/>
          </a:xfrm>
        </p:grpSpPr>
        <p:sp>
          <p:nvSpPr>
            <p:cNvPr id="20" name="Rectangle 19">
              <a:extLst>
                <a:ext uri="{FF2B5EF4-FFF2-40B4-BE49-F238E27FC236}">
                  <a16:creationId xmlns:a16="http://schemas.microsoft.com/office/drawing/2014/main" id="{914A9DAC-6A29-7F40-BEAF-4F479F5815A7}"/>
                </a:ext>
              </a:extLst>
            </p:cNvPr>
            <p:cNvSpPr/>
            <p:nvPr/>
          </p:nvSpPr>
          <p:spPr>
            <a:xfrm>
              <a:off x="437838" y="1233480"/>
              <a:ext cx="3942074" cy="338554"/>
            </a:xfrm>
            <a:prstGeom prst="rect">
              <a:avLst/>
            </a:prstGeom>
            <a:solidFill>
              <a:schemeClr val="tx2"/>
            </a:solidFill>
          </p:spPr>
          <p:style>
            <a:lnRef idx="2">
              <a:schemeClr val="dk1"/>
            </a:lnRef>
            <a:fillRef idx="1">
              <a:schemeClr val="lt1"/>
            </a:fillRef>
            <a:effectRef idx="0">
              <a:schemeClr val="dk1"/>
            </a:effectRef>
            <a:fontRef idx="minor">
              <a:schemeClr val="dk1"/>
            </a:fontRef>
          </p:style>
          <p:txBody>
            <a:bodyPr wrap="square">
              <a:spAutoFit/>
            </a:bodyPr>
            <a:lstStyle/>
            <a:p>
              <a:r>
                <a:rPr lang="en-US" sz="1600">
                  <a:solidFill>
                    <a:schemeClr val="bg1"/>
                  </a:solidFill>
                  <a:latin typeface="Courier New" charset="0"/>
                  <a:ea typeface="Courier New" charset="0"/>
                  <a:cs typeface="Courier New" charset="0"/>
                </a:rPr>
                <a:t>#docker run </a:t>
              </a:r>
              <a:r>
                <a:rPr lang="en-US" sz="1600" b="1">
                  <a:solidFill>
                    <a:schemeClr val="bg1"/>
                  </a:solidFill>
                  <a:latin typeface="Courier New" charset="0"/>
                  <a:ea typeface="Courier New" charset="0"/>
                  <a:cs typeface="Courier New" charset="0"/>
                </a:rPr>
                <a:t>containerimage1</a:t>
              </a:r>
            </a:p>
          </p:txBody>
        </p:sp>
        <p:cxnSp>
          <p:nvCxnSpPr>
            <p:cNvPr id="21" name="Elbow Connector 20">
              <a:extLst>
                <a:ext uri="{FF2B5EF4-FFF2-40B4-BE49-F238E27FC236}">
                  <a16:creationId xmlns:a16="http://schemas.microsoft.com/office/drawing/2014/main" id="{155454DB-63E1-1442-9EDC-4B0C6AD68C75}"/>
                </a:ext>
              </a:extLst>
            </p:cNvPr>
            <p:cNvCxnSpPr/>
            <p:nvPr/>
          </p:nvCxnSpPr>
          <p:spPr>
            <a:xfrm>
              <a:off x="4379912" y="1402757"/>
              <a:ext cx="937378" cy="263759"/>
            </a:xfrm>
            <a:prstGeom prst="bentConnector2">
              <a:avLst/>
            </a:prstGeom>
            <a:ln>
              <a:headEnd type="none" w="med" len="med"/>
              <a:tailEnd type="triangle"/>
            </a:ln>
          </p:spPr>
          <p:style>
            <a:lnRef idx="3">
              <a:schemeClr val="dk1"/>
            </a:lnRef>
            <a:fillRef idx="0">
              <a:schemeClr val="dk1"/>
            </a:fillRef>
            <a:effectRef idx="2">
              <a:schemeClr val="dk1"/>
            </a:effectRef>
            <a:fontRef idx="minor">
              <a:schemeClr val="tx1"/>
            </a:fontRef>
          </p:style>
        </p:cxnSp>
      </p:grpSp>
      <p:cxnSp>
        <p:nvCxnSpPr>
          <p:cNvPr id="22" name="Elbow Connector 21">
            <a:extLst>
              <a:ext uri="{FF2B5EF4-FFF2-40B4-BE49-F238E27FC236}">
                <a16:creationId xmlns:a16="http://schemas.microsoft.com/office/drawing/2014/main" id="{0C8F6389-1859-8747-B76B-E540AD82F7A7}"/>
              </a:ext>
            </a:extLst>
          </p:cNvPr>
          <p:cNvCxnSpPr>
            <a:stCxn id="45" idx="2"/>
            <a:endCxn id="42" idx="1"/>
          </p:cNvCxnSpPr>
          <p:nvPr/>
        </p:nvCxnSpPr>
        <p:spPr>
          <a:xfrm rot="10800000" flipH="1" flipV="1">
            <a:off x="5118131" y="2946277"/>
            <a:ext cx="86326" cy="1235193"/>
          </a:xfrm>
          <a:prstGeom prst="bentConnector5">
            <a:avLst>
              <a:gd name="adj1" fmla="val -264810"/>
              <a:gd name="adj2" fmla="val -309"/>
              <a:gd name="adj3" fmla="val -463571"/>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23" name="Elbow Connector 22">
            <a:extLst>
              <a:ext uri="{FF2B5EF4-FFF2-40B4-BE49-F238E27FC236}">
                <a16:creationId xmlns:a16="http://schemas.microsoft.com/office/drawing/2014/main" id="{673FA69D-A90C-A544-86F3-E16328F4BADF}"/>
              </a:ext>
            </a:extLst>
          </p:cNvPr>
          <p:cNvCxnSpPr>
            <a:stCxn id="42" idx="3"/>
          </p:cNvCxnSpPr>
          <p:nvPr/>
        </p:nvCxnSpPr>
        <p:spPr>
          <a:xfrm rot="10800000" flipH="1">
            <a:off x="7003335" y="574699"/>
            <a:ext cx="2359726" cy="3606773"/>
          </a:xfrm>
          <a:prstGeom prst="bentConnector3">
            <a:avLst>
              <a:gd name="adj1" fmla="val 26079"/>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4" name="Vertical Scroll 23">
            <a:extLst>
              <a:ext uri="{FF2B5EF4-FFF2-40B4-BE49-F238E27FC236}">
                <a16:creationId xmlns:a16="http://schemas.microsoft.com/office/drawing/2014/main" id="{65F23AD6-82E2-8F42-A97D-0845763EF48C}"/>
              </a:ext>
            </a:extLst>
          </p:cNvPr>
          <p:cNvSpPr/>
          <p:nvPr/>
        </p:nvSpPr>
        <p:spPr>
          <a:xfrm>
            <a:off x="5063772" y="3587478"/>
            <a:ext cx="2095790" cy="1187651"/>
          </a:xfrm>
          <a:prstGeom prst="verticalScroll">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Habor.local</a:t>
            </a:r>
          </a:p>
        </p:txBody>
      </p:sp>
      <p:cxnSp>
        <p:nvCxnSpPr>
          <p:cNvPr id="25" name="Elbow Connector 24">
            <a:extLst>
              <a:ext uri="{FF2B5EF4-FFF2-40B4-BE49-F238E27FC236}">
                <a16:creationId xmlns:a16="http://schemas.microsoft.com/office/drawing/2014/main" id="{50485AB4-0CCE-1C44-ACC0-E29A3FD458EF}"/>
              </a:ext>
            </a:extLst>
          </p:cNvPr>
          <p:cNvCxnSpPr/>
          <p:nvPr/>
        </p:nvCxnSpPr>
        <p:spPr>
          <a:xfrm rot="16200000" flipH="1">
            <a:off x="5452857" y="1963985"/>
            <a:ext cx="523243" cy="794377"/>
          </a:xfrm>
          <a:prstGeom prst="bentConnector3">
            <a:avLst>
              <a:gd name="adj1" fmla="val 22525"/>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6" name="Round Diagonal Corner Rectangle 25">
            <a:extLst>
              <a:ext uri="{FF2B5EF4-FFF2-40B4-BE49-F238E27FC236}">
                <a16:creationId xmlns:a16="http://schemas.microsoft.com/office/drawing/2014/main" id="{8B9B7804-5A1D-234B-836F-51F74F38C2EA}"/>
              </a:ext>
            </a:extLst>
          </p:cNvPr>
          <p:cNvSpPr/>
          <p:nvPr/>
        </p:nvSpPr>
        <p:spPr>
          <a:xfrm>
            <a:off x="5791627" y="2257036"/>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27" name="Group 26">
            <a:extLst>
              <a:ext uri="{FF2B5EF4-FFF2-40B4-BE49-F238E27FC236}">
                <a16:creationId xmlns:a16="http://schemas.microsoft.com/office/drawing/2014/main" id="{85D5888F-0731-B748-87CB-64C804A9DC2C}"/>
              </a:ext>
            </a:extLst>
          </p:cNvPr>
          <p:cNvGrpSpPr/>
          <p:nvPr/>
        </p:nvGrpSpPr>
        <p:grpSpPr>
          <a:xfrm>
            <a:off x="468788" y="1991551"/>
            <a:ext cx="1600200" cy="2514600"/>
            <a:chOff x="468788" y="1991551"/>
            <a:chExt cx="1600200" cy="2514600"/>
          </a:xfrm>
        </p:grpSpPr>
        <p:sp>
          <p:nvSpPr>
            <p:cNvPr id="28" name="Round Diagonal Corner Rectangle 27">
              <a:extLst>
                <a:ext uri="{FF2B5EF4-FFF2-40B4-BE49-F238E27FC236}">
                  <a16:creationId xmlns:a16="http://schemas.microsoft.com/office/drawing/2014/main" id="{F41B731B-3F02-844F-A112-062DA87D0CE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1n</a:t>
              </a:r>
            </a:p>
          </p:txBody>
        </p:sp>
        <p:grpSp>
          <p:nvGrpSpPr>
            <p:cNvPr id="29" name="Group 28">
              <a:extLst>
                <a:ext uri="{FF2B5EF4-FFF2-40B4-BE49-F238E27FC236}">
                  <a16:creationId xmlns:a16="http://schemas.microsoft.com/office/drawing/2014/main" id="{45D6632C-41C8-944F-A14D-212C8B9EC8AA}"/>
                </a:ext>
              </a:extLst>
            </p:cNvPr>
            <p:cNvGrpSpPr/>
            <p:nvPr/>
          </p:nvGrpSpPr>
          <p:grpSpPr>
            <a:xfrm>
              <a:off x="586861" y="3332995"/>
              <a:ext cx="1331014" cy="1144643"/>
              <a:chOff x="6669765" y="4421603"/>
              <a:chExt cx="1331014" cy="1144643"/>
            </a:xfrm>
          </p:grpSpPr>
          <p:sp>
            <p:nvSpPr>
              <p:cNvPr id="32" name="Rounded Rectangle 31">
                <a:extLst>
                  <a:ext uri="{FF2B5EF4-FFF2-40B4-BE49-F238E27FC236}">
                    <a16:creationId xmlns:a16="http://schemas.microsoft.com/office/drawing/2014/main" id="{9BCC644A-0AC1-A340-94F6-4482D6436FC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33" name="Picture 4" descr="Image result for ubuntu gif">
                <a:extLst>
                  <a:ext uri="{FF2B5EF4-FFF2-40B4-BE49-F238E27FC236}">
                    <a16:creationId xmlns:a16="http://schemas.microsoft.com/office/drawing/2014/main" id="{9C288529-0E65-F242-9547-C1638DB4078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Flowchart: Punched Tape 20">
              <a:extLst>
                <a:ext uri="{FF2B5EF4-FFF2-40B4-BE49-F238E27FC236}">
                  <a16:creationId xmlns:a16="http://schemas.microsoft.com/office/drawing/2014/main" id="{C42F9BCC-8A4F-3749-BA11-131621C3890F}"/>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31" name="Picture 5" descr="Related image">
              <a:extLst>
                <a:ext uri="{FF2B5EF4-FFF2-40B4-BE49-F238E27FC236}">
                  <a16:creationId xmlns:a16="http://schemas.microsoft.com/office/drawing/2014/main" id="{79CCC960-C389-FC48-B11E-D8174594DBF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Round Diagonal Corner Rectangle 33">
            <a:extLst>
              <a:ext uri="{FF2B5EF4-FFF2-40B4-BE49-F238E27FC236}">
                <a16:creationId xmlns:a16="http://schemas.microsoft.com/office/drawing/2014/main" id="{8DAB56F8-5FCE-8540-9167-0D55CFC71751}"/>
              </a:ext>
            </a:extLst>
          </p:cNvPr>
          <p:cNvSpPr/>
          <p:nvPr/>
        </p:nvSpPr>
        <p:spPr>
          <a:xfrm>
            <a:off x="8263071" y="1619285"/>
            <a:ext cx="1332933" cy="730875"/>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a:latin typeface="Metropolis" charset="0"/>
                <a:ea typeface="Metropolis" charset="0"/>
                <a:cs typeface="Metropolis" charset="0"/>
              </a:rPr>
              <a:t>Container</a:t>
            </a:r>
          </a:p>
          <a:p>
            <a:pPr algn="ctr"/>
            <a:r>
              <a:rPr lang="en-US">
                <a:latin typeface="Metropolis" charset="0"/>
                <a:ea typeface="Metropolis" charset="0"/>
                <a:cs typeface="Metropolis" charset="0"/>
              </a:rPr>
              <a:t>IMG1 </a:t>
            </a:r>
          </a:p>
        </p:txBody>
      </p:sp>
      <p:sp>
        <p:nvSpPr>
          <p:cNvPr id="35" name="Round Diagonal Corner Rectangle 34">
            <a:extLst>
              <a:ext uri="{FF2B5EF4-FFF2-40B4-BE49-F238E27FC236}">
                <a16:creationId xmlns:a16="http://schemas.microsoft.com/office/drawing/2014/main" id="{B49546FF-DB24-BD46-88E2-1858F5A97E5C}"/>
              </a:ext>
            </a:extLst>
          </p:cNvPr>
          <p:cNvSpPr/>
          <p:nvPr/>
        </p:nvSpPr>
        <p:spPr>
          <a:xfrm>
            <a:off x="5783856" y="2248124"/>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36" name="Group 35">
            <a:extLst>
              <a:ext uri="{FF2B5EF4-FFF2-40B4-BE49-F238E27FC236}">
                <a16:creationId xmlns:a16="http://schemas.microsoft.com/office/drawing/2014/main" id="{6B6C12AE-BE10-2642-86B3-AFF841F0FC6C}"/>
              </a:ext>
            </a:extLst>
          </p:cNvPr>
          <p:cNvGrpSpPr/>
          <p:nvPr/>
        </p:nvGrpSpPr>
        <p:grpSpPr>
          <a:xfrm>
            <a:off x="2353601" y="1984721"/>
            <a:ext cx="1600200" cy="2514600"/>
            <a:chOff x="468788" y="1991551"/>
            <a:chExt cx="1600200" cy="2514600"/>
          </a:xfrm>
        </p:grpSpPr>
        <p:sp>
          <p:nvSpPr>
            <p:cNvPr id="37" name="Round Diagonal Corner Rectangle 36">
              <a:extLst>
                <a:ext uri="{FF2B5EF4-FFF2-40B4-BE49-F238E27FC236}">
                  <a16:creationId xmlns:a16="http://schemas.microsoft.com/office/drawing/2014/main" id="{13D9E813-4A4A-5C4F-A867-C86F34CDF92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1m</a:t>
              </a:r>
            </a:p>
          </p:txBody>
        </p:sp>
        <p:grpSp>
          <p:nvGrpSpPr>
            <p:cNvPr id="38" name="Group 37">
              <a:extLst>
                <a:ext uri="{FF2B5EF4-FFF2-40B4-BE49-F238E27FC236}">
                  <a16:creationId xmlns:a16="http://schemas.microsoft.com/office/drawing/2014/main" id="{F48B9566-8125-ED43-BAEB-B1D1FCF3645B}"/>
                </a:ext>
              </a:extLst>
            </p:cNvPr>
            <p:cNvGrpSpPr/>
            <p:nvPr/>
          </p:nvGrpSpPr>
          <p:grpSpPr>
            <a:xfrm>
              <a:off x="586861" y="3332995"/>
              <a:ext cx="1331014" cy="1144643"/>
              <a:chOff x="6669765" y="4421603"/>
              <a:chExt cx="1331014" cy="1144643"/>
            </a:xfrm>
          </p:grpSpPr>
          <p:sp>
            <p:nvSpPr>
              <p:cNvPr id="41" name="Rounded Rectangle 40">
                <a:extLst>
                  <a:ext uri="{FF2B5EF4-FFF2-40B4-BE49-F238E27FC236}">
                    <a16:creationId xmlns:a16="http://schemas.microsoft.com/office/drawing/2014/main" id="{3DBEFCB2-D2A8-A74E-97B2-0871EFD9705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42" name="Picture 4" descr="Image result for ubuntu gif">
                <a:extLst>
                  <a:ext uri="{FF2B5EF4-FFF2-40B4-BE49-F238E27FC236}">
                    <a16:creationId xmlns:a16="http://schemas.microsoft.com/office/drawing/2014/main" id="{9BBF71D0-A8D8-1B46-8209-B8A3495AEE1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Flowchart: Punched Tape 71">
              <a:extLst>
                <a:ext uri="{FF2B5EF4-FFF2-40B4-BE49-F238E27FC236}">
                  <a16:creationId xmlns:a16="http://schemas.microsoft.com/office/drawing/2014/main" id="{E0F9A675-0542-B348-80D0-B379728E1E61}"/>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40" name="Picture 5" descr="Related image">
              <a:extLst>
                <a:ext uri="{FF2B5EF4-FFF2-40B4-BE49-F238E27FC236}">
                  <a16:creationId xmlns:a16="http://schemas.microsoft.com/office/drawing/2014/main" id="{A848A8C0-5D39-6D4F-A754-340B1E324FD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3" name="Elbow Connector 42">
            <a:extLst>
              <a:ext uri="{FF2B5EF4-FFF2-40B4-BE49-F238E27FC236}">
                <a16:creationId xmlns:a16="http://schemas.microsoft.com/office/drawing/2014/main" id="{1C2396B9-6D5A-F54F-9B44-E6ADA19A6CD2}"/>
              </a:ext>
            </a:extLst>
          </p:cNvPr>
          <p:cNvCxnSpPr/>
          <p:nvPr/>
        </p:nvCxnSpPr>
        <p:spPr>
          <a:xfrm rot="10800000" flipH="1">
            <a:off x="7011106" y="3466632"/>
            <a:ext cx="2077058" cy="714672"/>
          </a:xfrm>
          <a:prstGeom prst="bentConnector3">
            <a:avLst>
              <a:gd name="adj1" fmla="val 43531"/>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44" name="Rounded Rectangle 43">
            <a:extLst>
              <a:ext uri="{FF2B5EF4-FFF2-40B4-BE49-F238E27FC236}">
                <a16:creationId xmlns:a16="http://schemas.microsoft.com/office/drawing/2014/main" id="{1E50F390-A07E-A642-AB74-017F5046B07D}"/>
              </a:ext>
            </a:extLst>
          </p:cNvPr>
          <p:cNvSpPr/>
          <p:nvPr/>
        </p:nvSpPr>
        <p:spPr>
          <a:xfrm>
            <a:off x="882348" y="5791986"/>
            <a:ext cx="5212064" cy="433037"/>
          </a:xfrm>
          <a:prstGeom prst="roundRect">
            <a:avLst/>
          </a:prstGeom>
          <a:ln/>
          <a:effectLst>
            <a:glow rad="228600">
              <a:schemeClr val="accent5">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a:latin typeface="Metropolis" charset="0"/>
                <a:ea typeface="Metropolis" charset="0"/>
                <a:cs typeface="Metropolis" charset="0"/>
              </a:rPr>
              <a:t>Harbor is included with </a:t>
            </a:r>
            <a:r>
              <a:rPr lang="en-US" sz="2000" b="1">
                <a:latin typeface="Metropolis" charset="0"/>
                <a:ea typeface="Metropolis" charset="0"/>
                <a:cs typeface="Metropolis" charset="0"/>
              </a:rPr>
              <a:t>VIC</a:t>
            </a:r>
            <a:r>
              <a:rPr lang="en-US" sz="2000">
                <a:latin typeface="Metropolis" charset="0"/>
                <a:ea typeface="Metropolis" charset="0"/>
                <a:cs typeface="Metropolis" charset="0"/>
              </a:rPr>
              <a:t> &amp; </a:t>
            </a:r>
            <a:r>
              <a:rPr lang="en-US" sz="2000" b="1">
                <a:latin typeface="Metropolis" charset="0"/>
                <a:ea typeface="Metropolis" charset="0"/>
                <a:cs typeface="Metropolis" charset="0"/>
              </a:rPr>
              <a:t>PKS</a:t>
            </a:r>
          </a:p>
        </p:txBody>
      </p:sp>
      <p:cxnSp>
        <p:nvCxnSpPr>
          <p:cNvPr id="45" name="Straight Arrow Connector 44">
            <a:extLst>
              <a:ext uri="{FF2B5EF4-FFF2-40B4-BE49-F238E27FC236}">
                <a16:creationId xmlns:a16="http://schemas.microsoft.com/office/drawing/2014/main" id="{63B039B9-855D-CC4B-A68E-C868C77EA200}"/>
              </a:ext>
            </a:extLst>
          </p:cNvPr>
          <p:cNvCxnSpPr/>
          <p:nvPr/>
        </p:nvCxnSpPr>
        <p:spPr>
          <a:xfrm flipV="1">
            <a:off x="6094412" y="3466632"/>
            <a:ext cx="2993752" cy="2541873"/>
          </a:xfrm>
          <a:prstGeom prst="straightConnector1">
            <a:avLst/>
          </a:prstGeom>
          <a:ln>
            <a:headEnd type="none" w="med" len="med"/>
            <a:tailEnd type="triangle"/>
          </a:ln>
          <a:effectLst>
            <a:glow rad="228600">
              <a:schemeClr val="accent5">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63577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par>
                          <p:cTn id="12" fill="hold">
                            <p:stCondLst>
                              <p:cond delay="1500"/>
                            </p:stCondLst>
                            <p:childTnLst>
                              <p:par>
                                <p:cTn id="13" presetID="42"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500"/>
                                        <p:tgtEl>
                                          <p:spTgt spid="2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childTnLst>
                          </p:cTn>
                        </p:par>
                        <p:par>
                          <p:cTn id="31" fill="hold">
                            <p:stCondLst>
                              <p:cond delay="1500"/>
                            </p:stCondLst>
                            <p:childTnLst>
                              <p:par>
                                <p:cTn id="32" presetID="10" presetClass="entr" presetSubtype="0" fill="hold" grpId="2"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0" nodeType="clickEffect">
                                  <p:stCondLst>
                                    <p:cond delay="0"/>
                                  </p:stCondLst>
                                  <p:childTnLst>
                                    <p:animMotion origin="layout" path="M -2.65955E-6 -1.85185E-6 L -0.23495 0.0669 " pathEditMode="relative" rAng="0" ptsTypes="AA">
                                      <p:cBhvr>
                                        <p:cTn id="47" dur="2000" fill="hold"/>
                                        <p:tgtEl>
                                          <p:spTgt spid="34"/>
                                        </p:tgtEl>
                                        <p:attrNameLst>
                                          <p:attrName>ppt_x</p:attrName>
                                          <p:attrName>ppt_y</p:attrName>
                                        </p:attrNameLst>
                                      </p:cBhvr>
                                      <p:rCtr x="-11748" y="3333"/>
                                    </p:animMotion>
                                  </p:childTnLst>
                                </p:cTn>
                              </p:par>
                              <p:par>
                                <p:cTn id="48" presetID="6" presetClass="emph" presetSubtype="0" fill="hold" grpId="1" nodeType="withEffect">
                                  <p:stCondLst>
                                    <p:cond delay="0"/>
                                  </p:stCondLst>
                                  <p:childTnLst>
                                    <p:animScale>
                                      <p:cBhvr>
                                        <p:cTn id="49" dur="2000" fill="hold"/>
                                        <p:tgtEl>
                                          <p:spTgt spid="34"/>
                                        </p:tgtEl>
                                      </p:cBhvr>
                                      <p:by x="50000" y="50000"/>
                                    </p:animScale>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par>
                          <p:cTn id="54" fill="hold">
                            <p:stCondLst>
                              <p:cond delay="2500"/>
                            </p:stCondLst>
                            <p:childTnLst>
                              <p:par>
                                <p:cTn id="55" presetID="42" presetClass="path" presetSubtype="0" accel="50000" decel="50000" fill="hold" grpId="1" nodeType="afterEffect">
                                  <p:stCondLst>
                                    <p:cond delay="0"/>
                                  </p:stCondLst>
                                  <p:childTnLst>
                                    <p:animMotion origin="layout" path="M -2.42251E-6 2.96296E-6 L -0.39515 0.11782 " pathEditMode="relative" rAng="0" ptsTypes="AA">
                                      <p:cBhvr>
                                        <p:cTn id="56" dur="2000" fill="hold"/>
                                        <p:tgtEl>
                                          <p:spTgt spid="26"/>
                                        </p:tgtEl>
                                        <p:attrNameLst>
                                          <p:attrName>ppt_x</p:attrName>
                                          <p:attrName>ppt_y</p:attrName>
                                        </p:attrNameLst>
                                      </p:cBhvr>
                                      <p:rCtr x="-19758" y="5880"/>
                                    </p:animMotion>
                                  </p:childTnLst>
                                </p:cTn>
                              </p:par>
                            </p:childTnLst>
                          </p:cTn>
                        </p:par>
                        <p:par>
                          <p:cTn id="57" fill="hold">
                            <p:stCondLst>
                              <p:cond delay="4500"/>
                            </p:stCondLst>
                            <p:childTnLst>
                              <p:par>
                                <p:cTn id="58" presetID="10" presetClass="entr" presetSubtype="0" fill="hold"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par>
                                <p:cTn id="61" presetID="10" presetClass="exit" presetSubtype="0" fill="hold" nodeType="withEffect">
                                  <p:stCondLst>
                                    <p:cond delay="0"/>
                                  </p:stCondLst>
                                  <p:childTnLst>
                                    <p:animEffect transition="out" filter="fade">
                                      <p:cBhvr>
                                        <p:cTn id="62" dur="500"/>
                                        <p:tgtEl>
                                          <p:spTgt spid="19"/>
                                        </p:tgtEl>
                                      </p:cBhvr>
                                    </p:animEffect>
                                    <p:set>
                                      <p:cBhvr>
                                        <p:cTn id="63" dur="1" fill="hold">
                                          <p:stCondLst>
                                            <p:cond delay="499"/>
                                          </p:stCondLst>
                                        </p:cTn>
                                        <p:tgtEl>
                                          <p:spTgt spid="19"/>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2000"/>
                                        <p:tgtEl>
                                          <p:spTgt spid="19"/>
                                        </p:tgtEl>
                                      </p:cBhvr>
                                    </p:animEffect>
                                  </p:childTnLst>
                                </p:cTn>
                              </p:par>
                            </p:childTnLst>
                          </p:cTn>
                        </p:par>
                        <p:par>
                          <p:cTn id="69" fill="hold">
                            <p:stCondLst>
                              <p:cond delay="2000"/>
                            </p:stCondLst>
                            <p:childTnLst>
                              <p:par>
                                <p:cTn id="70" presetID="10" presetClass="entr" presetSubtype="0" fill="hold" grpId="0" nodeType="after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childTnLst>
                          </p:cTn>
                        </p:par>
                        <p:par>
                          <p:cTn id="73" fill="hold">
                            <p:stCondLst>
                              <p:cond delay="2500"/>
                            </p:stCondLst>
                            <p:childTnLst>
                              <p:par>
                                <p:cTn id="74" presetID="42" presetClass="path" presetSubtype="0" accel="50000" decel="50000" fill="hold" grpId="1" nodeType="afterEffect">
                                  <p:stCondLst>
                                    <p:cond delay="0"/>
                                  </p:stCondLst>
                                  <p:childTnLst>
                                    <p:animMotion origin="layout" path="M -1.4535E-6 1.85185E-6 L -0.24746 0.11296 " pathEditMode="relative" rAng="0" ptsTypes="AA">
                                      <p:cBhvr>
                                        <p:cTn id="75" dur="2000" fill="hold"/>
                                        <p:tgtEl>
                                          <p:spTgt spid="35"/>
                                        </p:tgtEl>
                                        <p:attrNameLst>
                                          <p:attrName>ppt_x</p:attrName>
                                          <p:attrName>ppt_y</p:attrName>
                                        </p:attrNameLst>
                                      </p:cBhvr>
                                      <p:rCtr x="-12373" y="5648"/>
                                    </p:animMotion>
                                  </p:childTnLst>
                                </p:cTn>
                              </p:par>
                            </p:childTnLst>
                          </p:cTn>
                        </p:par>
                        <p:par>
                          <p:cTn id="76" fill="hold">
                            <p:stCondLst>
                              <p:cond delay="4500"/>
                            </p:stCondLst>
                            <p:childTnLst>
                              <p:par>
                                <p:cTn id="77" presetID="10" presetClass="entr" presetSubtype="0" fill="hold" nodeType="after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1000"/>
                                        <p:tgtEl>
                                          <p:spTgt spid="11"/>
                                        </p:tgtEl>
                                      </p:cBhvr>
                                    </p:animEffect>
                                    <p:anim calcmode="lin" valueType="num">
                                      <p:cBhvr>
                                        <p:cTn id="85" dur="1000" fill="hold"/>
                                        <p:tgtEl>
                                          <p:spTgt spid="11"/>
                                        </p:tgtEl>
                                        <p:attrNameLst>
                                          <p:attrName>ppt_x</p:attrName>
                                        </p:attrNameLst>
                                      </p:cBhvr>
                                      <p:tavLst>
                                        <p:tav tm="0">
                                          <p:val>
                                            <p:strVal val="#ppt_x"/>
                                          </p:val>
                                        </p:tav>
                                        <p:tav tm="100000">
                                          <p:val>
                                            <p:strVal val="#ppt_x"/>
                                          </p:val>
                                        </p:tav>
                                      </p:tavLst>
                                    </p:anim>
                                    <p:anim calcmode="lin" valueType="num">
                                      <p:cBhvr>
                                        <p:cTn id="86" dur="1000" fill="hold"/>
                                        <p:tgtEl>
                                          <p:spTgt spid="11"/>
                                        </p:tgtEl>
                                        <p:attrNameLst>
                                          <p:attrName>ppt_y</p:attrName>
                                        </p:attrNameLst>
                                      </p:cBhvr>
                                      <p:tavLst>
                                        <p:tav tm="0">
                                          <p:val>
                                            <p:strVal val="#ppt_y+.1"/>
                                          </p:val>
                                        </p:tav>
                                        <p:tav tm="100000">
                                          <p:val>
                                            <p:strVal val="#ppt_y"/>
                                          </p:val>
                                        </p:tav>
                                      </p:tavLst>
                                    </p:anim>
                                  </p:childTnLst>
                                </p:cTn>
                              </p:par>
                              <p:par>
                                <p:cTn id="87" presetID="10" presetClass="exit" presetSubtype="0" fill="hold" nodeType="withEffect">
                                  <p:stCondLst>
                                    <p:cond delay="0"/>
                                  </p:stCondLst>
                                  <p:childTnLst>
                                    <p:animEffect transition="out" filter="fade">
                                      <p:cBhvr>
                                        <p:cTn id="88" dur="500"/>
                                        <p:tgtEl>
                                          <p:spTgt spid="23"/>
                                        </p:tgtEl>
                                      </p:cBhvr>
                                    </p:animEffect>
                                    <p:set>
                                      <p:cBhvr>
                                        <p:cTn id="89" dur="1" fill="hold">
                                          <p:stCondLst>
                                            <p:cond delay="499"/>
                                          </p:stCondLst>
                                        </p:cTn>
                                        <p:tgtEl>
                                          <p:spTgt spid="23"/>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fade">
                                      <p:cBhvr>
                                        <p:cTn id="94" dur="500"/>
                                        <p:tgtEl>
                                          <p:spTgt spid="24"/>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wipe(left)">
                                      <p:cBhvr>
                                        <p:cTn id="98" dur="500"/>
                                        <p:tgtEl>
                                          <p:spTgt spid="4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44"/>
                                        </p:tgtEl>
                                        <p:attrNameLst>
                                          <p:attrName>style.visibility</p:attrName>
                                        </p:attrNameLst>
                                      </p:cBhvr>
                                      <p:to>
                                        <p:strVal val="visible"/>
                                      </p:to>
                                    </p:set>
                                    <p:animEffect transition="in" filter="wipe(left)">
                                      <p:cBhvr>
                                        <p:cTn id="103" dur="500"/>
                                        <p:tgtEl>
                                          <p:spTgt spid="44"/>
                                        </p:tgtEl>
                                      </p:cBhvr>
                                    </p:animEffect>
                                  </p:childTnLst>
                                </p:cTn>
                              </p:par>
                            </p:childTnLst>
                          </p:cTn>
                        </p:par>
                        <p:par>
                          <p:cTn id="104" fill="hold">
                            <p:stCondLst>
                              <p:cond delay="500"/>
                            </p:stCondLst>
                            <p:childTnLst>
                              <p:par>
                                <p:cTn id="105" presetID="22" presetClass="entr" presetSubtype="8" fill="hold" nodeType="after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wipe(left)">
                                      <p:cBhvr>
                                        <p:cTn id="10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6" grpId="0" animBg="1"/>
      <p:bldP spid="17" grpId="0" animBg="1"/>
      <p:bldP spid="24" grpId="0" animBg="1"/>
      <p:bldP spid="26" grpId="0" animBg="1"/>
      <p:bldP spid="26" grpId="1" animBg="1"/>
      <p:bldP spid="34" grpId="0" animBg="1"/>
      <p:bldP spid="34" grpId="1" animBg="1"/>
      <p:bldP spid="34" grpId="2" animBg="1"/>
      <p:bldP spid="35" grpId="0" animBg="1"/>
      <p:bldP spid="35" grpId="1" animBg="1"/>
      <p:bldP spid="4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9FB1E-57CE-0847-8595-29E6202D7278}"/>
              </a:ext>
            </a:extLst>
          </p:cNvPr>
          <p:cNvSpPr>
            <a:spLocks noGrp="1"/>
          </p:cNvSpPr>
          <p:nvPr>
            <p:ph sz="quarter" idx="14"/>
          </p:nvPr>
        </p:nvSpPr>
        <p:spPr/>
        <p:txBody>
          <a:bodyPr/>
          <a:lstStyle/>
          <a:p>
            <a:r>
              <a:rPr lang="en-US" dirty="0"/>
              <a:t>Lets run the hello-world container against our developer environment and operations environment.</a:t>
            </a:r>
          </a:p>
          <a:p>
            <a:r>
              <a:rPr lang="en-US" dirty="0"/>
              <a:t>To do so, we need to alter our environment to point at alternative endpoints</a:t>
            </a:r>
          </a:p>
        </p:txBody>
      </p:sp>
      <p:sp>
        <p:nvSpPr>
          <p:cNvPr id="3" name="Title 2">
            <a:extLst>
              <a:ext uri="{FF2B5EF4-FFF2-40B4-BE49-F238E27FC236}">
                <a16:creationId xmlns:a16="http://schemas.microsoft.com/office/drawing/2014/main" id="{B9908091-CE53-7745-8758-8DA831CFDB29}"/>
              </a:ext>
            </a:extLst>
          </p:cNvPr>
          <p:cNvSpPr>
            <a:spLocks noGrp="1"/>
          </p:cNvSpPr>
          <p:nvPr>
            <p:ph type="title"/>
          </p:nvPr>
        </p:nvSpPr>
        <p:spPr/>
        <p:txBody>
          <a:bodyPr/>
          <a:lstStyle/>
          <a:p>
            <a:r>
              <a:rPr lang="en-US" dirty="0"/>
              <a:t>Running Basic Containers</a:t>
            </a:r>
          </a:p>
        </p:txBody>
      </p:sp>
      <p:sp>
        <p:nvSpPr>
          <p:cNvPr id="4" name="Subtitle 3">
            <a:extLst>
              <a:ext uri="{FF2B5EF4-FFF2-40B4-BE49-F238E27FC236}">
                <a16:creationId xmlns:a16="http://schemas.microsoft.com/office/drawing/2014/main" id="{43495789-540C-4F44-88D1-DA81F6A6987C}"/>
              </a:ext>
            </a:extLst>
          </p:cNvPr>
          <p:cNvSpPr>
            <a:spLocks noGrp="1"/>
          </p:cNvSpPr>
          <p:nvPr>
            <p:ph type="subTitle" idx="10"/>
          </p:nvPr>
        </p:nvSpPr>
        <p:spPr/>
        <p:txBody>
          <a:bodyPr/>
          <a:lstStyle/>
          <a:p>
            <a:endParaRPr lang="en-US"/>
          </a:p>
        </p:txBody>
      </p:sp>
      <p:pic>
        <p:nvPicPr>
          <p:cNvPr id="43" name="Picture 42">
            <a:extLst>
              <a:ext uri="{FF2B5EF4-FFF2-40B4-BE49-F238E27FC236}">
                <a16:creationId xmlns:a16="http://schemas.microsoft.com/office/drawing/2014/main" id="{0FE0F682-BCBC-D146-8F76-0E0DA1C70AC8}"/>
              </a:ext>
            </a:extLst>
          </p:cNvPr>
          <p:cNvPicPr>
            <a:picLocks noChangeAspect="1"/>
          </p:cNvPicPr>
          <p:nvPr/>
        </p:nvPicPr>
        <p:blipFill>
          <a:blip r:embed="rId2"/>
          <a:stretch>
            <a:fillRect/>
          </a:stretch>
        </p:blipFill>
        <p:spPr>
          <a:xfrm>
            <a:off x="616505" y="3789985"/>
            <a:ext cx="4189766" cy="2265092"/>
          </a:xfrm>
          <a:prstGeom prst="rect">
            <a:avLst/>
          </a:prstGeom>
        </p:spPr>
      </p:pic>
      <p:pic>
        <p:nvPicPr>
          <p:cNvPr id="45" name="Picture 44">
            <a:extLst>
              <a:ext uri="{FF2B5EF4-FFF2-40B4-BE49-F238E27FC236}">
                <a16:creationId xmlns:a16="http://schemas.microsoft.com/office/drawing/2014/main" id="{7FF2B13E-B961-0C42-AB22-B6AA573BEF33}"/>
              </a:ext>
            </a:extLst>
          </p:cNvPr>
          <p:cNvPicPr>
            <a:picLocks noChangeAspect="1"/>
          </p:cNvPicPr>
          <p:nvPr/>
        </p:nvPicPr>
        <p:blipFill>
          <a:blip r:embed="rId3"/>
          <a:stretch>
            <a:fillRect/>
          </a:stretch>
        </p:blipFill>
        <p:spPr>
          <a:xfrm>
            <a:off x="6044148" y="3723921"/>
            <a:ext cx="4307280" cy="2331156"/>
          </a:xfrm>
          <a:prstGeom prst="rect">
            <a:avLst/>
          </a:prstGeom>
        </p:spPr>
      </p:pic>
      <p:sp>
        <p:nvSpPr>
          <p:cNvPr id="46" name="Rectangle 45">
            <a:extLst>
              <a:ext uri="{FF2B5EF4-FFF2-40B4-BE49-F238E27FC236}">
                <a16:creationId xmlns:a16="http://schemas.microsoft.com/office/drawing/2014/main" id="{5EA23130-DD90-F74D-91AD-4F7F567E852C}"/>
              </a:ext>
            </a:extLst>
          </p:cNvPr>
          <p:cNvSpPr/>
          <p:nvPr/>
        </p:nvSpPr>
        <p:spPr>
          <a:xfrm>
            <a:off x="3819595" y="2920519"/>
            <a:ext cx="3217547" cy="369332"/>
          </a:xfrm>
          <a:prstGeom prst="rect">
            <a:avLst/>
          </a:prstGeom>
        </p:spPr>
        <p:txBody>
          <a:bodyPr wrap="none">
            <a:spAutoFit/>
          </a:bodyPr>
          <a:lstStyle/>
          <a:p>
            <a:pPr>
              <a:buNone/>
            </a:pPr>
            <a:r>
              <a:rPr lang="en-US" dirty="0" err="1">
                <a:latin typeface="Courier" pitchFamily="2" charset="0"/>
              </a:rPr>
              <a:t>docker</a:t>
            </a:r>
            <a:r>
              <a:rPr lang="en-US" dirty="0">
                <a:latin typeface="Courier" pitchFamily="2" charset="0"/>
              </a:rPr>
              <a:t> run hello-world</a:t>
            </a:r>
          </a:p>
        </p:txBody>
      </p:sp>
      <p:cxnSp>
        <p:nvCxnSpPr>
          <p:cNvPr id="48" name="Straight Arrow Connector 47">
            <a:extLst>
              <a:ext uri="{FF2B5EF4-FFF2-40B4-BE49-F238E27FC236}">
                <a16:creationId xmlns:a16="http://schemas.microsoft.com/office/drawing/2014/main" id="{F065BE1B-2E5B-2743-AFAE-BB767C4F8462}"/>
              </a:ext>
            </a:extLst>
          </p:cNvPr>
          <p:cNvCxnSpPr>
            <a:stCxn id="46" idx="1"/>
            <a:endCxn id="43" idx="0"/>
          </p:cNvCxnSpPr>
          <p:nvPr/>
        </p:nvCxnSpPr>
        <p:spPr bwMode="gray">
          <a:xfrm flipH="1">
            <a:off x="2711388" y="3105185"/>
            <a:ext cx="1108207" cy="68480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DA0E3BD-4908-AE49-96FF-3D08DBF304FD}"/>
              </a:ext>
            </a:extLst>
          </p:cNvPr>
          <p:cNvCxnSpPr>
            <a:stCxn id="46" idx="3"/>
            <a:endCxn id="45" idx="0"/>
          </p:cNvCxnSpPr>
          <p:nvPr/>
        </p:nvCxnSpPr>
        <p:spPr bwMode="gray">
          <a:xfrm>
            <a:off x="7037142" y="3105185"/>
            <a:ext cx="1160646" cy="61873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589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Registry</a:t>
            </a:r>
          </a:p>
        </p:txBody>
      </p:sp>
      <p:sp>
        <p:nvSpPr>
          <p:cNvPr id="3" name="Subtitle 2"/>
          <p:cNvSpPr>
            <a:spLocks noGrp="1"/>
          </p:cNvSpPr>
          <p:nvPr>
            <p:ph type="subTitle" idx="10"/>
          </p:nvPr>
        </p:nvSpPr>
        <p:spPr/>
        <p:txBody>
          <a:bodyPr/>
          <a:lstStyle/>
          <a:p>
            <a:endParaRPr lang="en-US" dirty="0"/>
          </a:p>
        </p:txBody>
      </p:sp>
      <p:grpSp>
        <p:nvGrpSpPr>
          <p:cNvPr id="5" name="Group 4">
            <a:extLst>
              <a:ext uri="{FF2B5EF4-FFF2-40B4-BE49-F238E27FC236}">
                <a16:creationId xmlns:a16="http://schemas.microsoft.com/office/drawing/2014/main" id="{951853C5-CE67-454D-A50D-E19CD9B96F45}"/>
              </a:ext>
            </a:extLst>
          </p:cNvPr>
          <p:cNvGrpSpPr/>
          <p:nvPr/>
        </p:nvGrpSpPr>
        <p:grpSpPr>
          <a:xfrm>
            <a:off x="278259" y="1891254"/>
            <a:ext cx="7079188" cy="3607171"/>
            <a:chOff x="6364964" y="3009239"/>
            <a:chExt cx="7079188" cy="3607171"/>
          </a:xfrm>
        </p:grpSpPr>
        <p:sp>
          <p:nvSpPr>
            <p:cNvPr id="6" name="Rounded Rectangle 5">
              <a:extLst>
                <a:ext uri="{FF2B5EF4-FFF2-40B4-BE49-F238E27FC236}">
                  <a16:creationId xmlns:a16="http://schemas.microsoft.com/office/drawing/2014/main" id="{A3508D01-37E8-DD4B-9F6B-FB38C237C5BE}"/>
                </a:ext>
              </a:extLst>
            </p:cNvPr>
            <p:cNvSpPr/>
            <p:nvPr/>
          </p:nvSpPr>
          <p:spPr>
            <a:xfrm>
              <a:off x="6364964" y="3009239"/>
              <a:ext cx="7079188" cy="3195119"/>
            </a:xfrm>
            <a:prstGeom prst="roundRect">
              <a:avLst/>
            </a:prstGeom>
            <a:ln/>
          </p:spPr>
          <p:style>
            <a:lnRef idx="2">
              <a:schemeClr val="accent3"/>
            </a:lnRef>
            <a:fillRef idx="1">
              <a:schemeClr val="lt1"/>
            </a:fillRef>
            <a:effectRef idx="0">
              <a:schemeClr val="accent3"/>
            </a:effectRef>
            <a:fontRef idx="minor">
              <a:schemeClr val="dk1"/>
            </a:fontRef>
          </p:style>
          <p:txBody>
            <a:bodyPr rtlCol="0" anchor="b"/>
            <a:lstStyle/>
            <a:p>
              <a:pPr algn="ctr"/>
              <a:r>
                <a:rPr lang="en-US" sz="2400">
                  <a:latin typeface="Metropolis" charset="0"/>
                  <a:ea typeface="Metropolis" charset="0"/>
                  <a:cs typeface="Metropolis" charset="0"/>
                </a:rPr>
                <a:t>Linux Kernel				</a:t>
              </a:r>
            </a:p>
          </p:txBody>
        </p:sp>
        <p:sp>
          <p:nvSpPr>
            <p:cNvPr id="7" name="Rectangle 6">
              <a:extLst>
                <a:ext uri="{FF2B5EF4-FFF2-40B4-BE49-F238E27FC236}">
                  <a16:creationId xmlns:a16="http://schemas.microsoft.com/office/drawing/2014/main" id="{AD2AE7C5-435E-1B40-B43B-593B60320A02}"/>
                </a:ext>
              </a:extLst>
            </p:cNvPr>
            <p:cNvSpPr/>
            <p:nvPr/>
          </p:nvSpPr>
          <p:spPr>
            <a:xfrm>
              <a:off x="7509849" y="6247078"/>
              <a:ext cx="3397084" cy="369332"/>
            </a:xfrm>
            <a:prstGeom prst="rect">
              <a:avLst/>
            </a:prstGeom>
          </p:spPr>
          <p:txBody>
            <a:bodyPr wrap="none">
              <a:spAutoFit/>
            </a:bodyPr>
            <a:lstStyle/>
            <a:p>
              <a:r>
                <a:rPr lang="en-US" dirty="0">
                  <a:latin typeface="Metropolis" charset="0"/>
                  <a:ea typeface="Metropolis" charset="0"/>
                  <a:cs typeface="Metropolis" charset="0"/>
                </a:rPr>
                <a:t>Development Container Host</a:t>
              </a:r>
            </a:p>
          </p:txBody>
        </p:sp>
      </p:grpSp>
      <p:sp>
        <p:nvSpPr>
          <p:cNvPr id="16" name="Vertical Scroll 15">
            <a:extLst>
              <a:ext uri="{FF2B5EF4-FFF2-40B4-BE49-F238E27FC236}">
                <a16:creationId xmlns:a16="http://schemas.microsoft.com/office/drawing/2014/main" id="{5D045F9D-7EFA-A24D-A844-E243B2B7988D}"/>
              </a:ext>
            </a:extLst>
          </p:cNvPr>
          <p:cNvSpPr/>
          <p:nvPr/>
        </p:nvSpPr>
        <p:spPr>
          <a:xfrm>
            <a:off x="5056001" y="3587645"/>
            <a:ext cx="2095790" cy="1187651"/>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Docker Hub</a:t>
            </a:r>
          </a:p>
        </p:txBody>
      </p:sp>
      <p:sp>
        <p:nvSpPr>
          <p:cNvPr id="17" name="Flowchart: Magnetic Disk 41">
            <a:extLst>
              <a:ext uri="{FF2B5EF4-FFF2-40B4-BE49-F238E27FC236}">
                <a16:creationId xmlns:a16="http://schemas.microsoft.com/office/drawing/2014/main" id="{C694CA85-7216-9547-A9D4-8D4AAAFD5940}"/>
              </a:ext>
            </a:extLst>
          </p:cNvPr>
          <p:cNvSpPr/>
          <p:nvPr/>
        </p:nvSpPr>
        <p:spPr>
          <a:xfrm>
            <a:off x="5118131" y="2422978"/>
            <a:ext cx="2033660" cy="1046600"/>
          </a:xfrm>
          <a:prstGeom prst="flowChartMagneticDisk">
            <a:avLst/>
          </a:prstGeom>
          <a:ln/>
        </p:spPr>
        <p:style>
          <a:lnRef idx="1">
            <a:schemeClr val="dk1"/>
          </a:lnRef>
          <a:fillRef idx="2">
            <a:schemeClr val="dk1"/>
          </a:fillRef>
          <a:effectRef idx="1">
            <a:schemeClr val="dk1"/>
          </a:effectRef>
          <a:fontRef idx="minor">
            <a:schemeClr val="dk1"/>
          </a:fontRef>
        </p:style>
        <p:txBody>
          <a:bodyPr rtlCol="0" anchor="t"/>
          <a:lstStyle/>
          <a:p>
            <a:pPr algn="ctr"/>
            <a:r>
              <a:rPr lang="en-US" sz="2000">
                <a:latin typeface="Metropolis" charset="0"/>
                <a:ea typeface="Metropolis" charset="0"/>
                <a:cs typeface="Metropolis" charset="0"/>
              </a:rPr>
              <a:t>Local Image Cache</a:t>
            </a:r>
          </a:p>
        </p:txBody>
      </p:sp>
      <p:sp>
        <p:nvSpPr>
          <p:cNvPr id="18" name="Rounded Rectangle 17">
            <a:extLst>
              <a:ext uri="{FF2B5EF4-FFF2-40B4-BE49-F238E27FC236}">
                <a16:creationId xmlns:a16="http://schemas.microsoft.com/office/drawing/2014/main" id="{73F87D2B-2652-3145-9901-BB47852BBA0A}"/>
              </a:ext>
            </a:extLst>
          </p:cNvPr>
          <p:cNvSpPr/>
          <p:nvPr/>
        </p:nvSpPr>
        <p:spPr>
          <a:xfrm>
            <a:off x="4651783" y="1666516"/>
            <a:ext cx="1331014" cy="433037"/>
          </a:xfrm>
          <a:prstGeom prst="roundRect">
            <a:avLst/>
          </a:prstGeom>
          <a:ln/>
          <a:effectLst>
            <a:glow rad="139700">
              <a:schemeClr val="accent5">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a:latin typeface="Metropolis" charset="0"/>
                <a:ea typeface="Metropolis" charset="0"/>
                <a:cs typeface="Metropolis" charset="0"/>
              </a:rPr>
              <a:t>Docker Engine</a:t>
            </a:r>
          </a:p>
        </p:txBody>
      </p:sp>
      <p:cxnSp>
        <p:nvCxnSpPr>
          <p:cNvPr id="22" name="Elbow Connector 21">
            <a:extLst>
              <a:ext uri="{FF2B5EF4-FFF2-40B4-BE49-F238E27FC236}">
                <a16:creationId xmlns:a16="http://schemas.microsoft.com/office/drawing/2014/main" id="{0C8F6389-1859-8747-B76B-E540AD82F7A7}"/>
              </a:ext>
            </a:extLst>
          </p:cNvPr>
          <p:cNvCxnSpPr>
            <a:cxnSpLocks/>
            <a:endCxn id="42" idx="1"/>
          </p:cNvCxnSpPr>
          <p:nvPr/>
        </p:nvCxnSpPr>
        <p:spPr>
          <a:xfrm rot="10800000" flipH="1" flipV="1">
            <a:off x="5118131" y="2946277"/>
            <a:ext cx="86326" cy="1235193"/>
          </a:xfrm>
          <a:prstGeom prst="bentConnector5">
            <a:avLst>
              <a:gd name="adj1" fmla="val -264810"/>
              <a:gd name="adj2" fmla="val -309"/>
              <a:gd name="adj3" fmla="val -463571"/>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4" name="Vertical Scroll 23">
            <a:extLst>
              <a:ext uri="{FF2B5EF4-FFF2-40B4-BE49-F238E27FC236}">
                <a16:creationId xmlns:a16="http://schemas.microsoft.com/office/drawing/2014/main" id="{65F23AD6-82E2-8F42-A97D-0845763EF48C}"/>
              </a:ext>
            </a:extLst>
          </p:cNvPr>
          <p:cNvSpPr/>
          <p:nvPr/>
        </p:nvSpPr>
        <p:spPr>
          <a:xfrm>
            <a:off x="5063772" y="3587478"/>
            <a:ext cx="2095790" cy="1187651"/>
          </a:xfrm>
          <a:prstGeom prst="verticalScroll">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Habor.local</a:t>
            </a:r>
          </a:p>
        </p:txBody>
      </p:sp>
      <p:cxnSp>
        <p:nvCxnSpPr>
          <p:cNvPr id="25" name="Elbow Connector 24">
            <a:extLst>
              <a:ext uri="{FF2B5EF4-FFF2-40B4-BE49-F238E27FC236}">
                <a16:creationId xmlns:a16="http://schemas.microsoft.com/office/drawing/2014/main" id="{50485AB4-0CCE-1C44-ACC0-E29A3FD458EF}"/>
              </a:ext>
            </a:extLst>
          </p:cNvPr>
          <p:cNvCxnSpPr/>
          <p:nvPr/>
        </p:nvCxnSpPr>
        <p:spPr>
          <a:xfrm rot="16200000" flipH="1">
            <a:off x="5452857" y="1963985"/>
            <a:ext cx="523243" cy="794377"/>
          </a:xfrm>
          <a:prstGeom prst="bentConnector3">
            <a:avLst>
              <a:gd name="adj1" fmla="val 22525"/>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6" name="Round Diagonal Corner Rectangle 25">
            <a:extLst>
              <a:ext uri="{FF2B5EF4-FFF2-40B4-BE49-F238E27FC236}">
                <a16:creationId xmlns:a16="http://schemas.microsoft.com/office/drawing/2014/main" id="{8B9B7804-5A1D-234B-836F-51F74F38C2EA}"/>
              </a:ext>
            </a:extLst>
          </p:cNvPr>
          <p:cNvSpPr/>
          <p:nvPr/>
        </p:nvSpPr>
        <p:spPr>
          <a:xfrm>
            <a:off x="5791627" y="2257036"/>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27" name="Group 26">
            <a:extLst>
              <a:ext uri="{FF2B5EF4-FFF2-40B4-BE49-F238E27FC236}">
                <a16:creationId xmlns:a16="http://schemas.microsoft.com/office/drawing/2014/main" id="{85D5888F-0731-B748-87CB-64C804A9DC2C}"/>
              </a:ext>
            </a:extLst>
          </p:cNvPr>
          <p:cNvGrpSpPr/>
          <p:nvPr/>
        </p:nvGrpSpPr>
        <p:grpSpPr>
          <a:xfrm>
            <a:off x="468788" y="1991551"/>
            <a:ext cx="1600200" cy="2514600"/>
            <a:chOff x="468788" y="1991551"/>
            <a:chExt cx="1600200" cy="2514600"/>
          </a:xfrm>
        </p:grpSpPr>
        <p:sp>
          <p:nvSpPr>
            <p:cNvPr id="28" name="Round Diagonal Corner Rectangle 27">
              <a:extLst>
                <a:ext uri="{FF2B5EF4-FFF2-40B4-BE49-F238E27FC236}">
                  <a16:creationId xmlns:a16="http://schemas.microsoft.com/office/drawing/2014/main" id="{F41B731B-3F02-844F-A112-062DA87D0CE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1n</a:t>
              </a:r>
            </a:p>
          </p:txBody>
        </p:sp>
        <p:grpSp>
          <p:nvGrpSpPr>
            <p:cNvPr id="29" name="Group 28">
              <a:extLst>
                <a:ext uri="{FF2B5EF4-FFF2-40B4-BE49-F238E27FC236}">
                  <a16:creationId xmlns:a16="http://schemas.microsoft.com/office/drawing/2014/main" id="{45D6632C-41C8-944F-A14D-212C8B9EC8AA}"/>
                </a:ext>
              </a:extLst>
            </p:cNvPr>
            <p:cNvGrpSpPr/>
            <p:nvPr/>
          </p:nvGrpSpPr>
          <p:grpSpPr>
            <a:xfrm>
              <a:off x="586861" y="3332995"/>
              <a:ext cx="1331014" cy="1144643"/>
              <a:chOff x="6669765" y="4421603"/>
              <a:chExt cx="1331014" cy="1144643"/>
            </a:xfrm>
          </p:grpSpPr>
          <p:sp>
            <p:nvSpPr>
              <p:cNvPr id="32" name="Rounded Rectangle 31">
                <a:extLst>
                  <a:ext uri="{FF2B5EF4-FFF2-40B4-BE49-F238E27FC236}">
                    <a16:creationId xmlns:a16="http://schemas.microsoft.com/office/drawing/2014/main" id="{9BCC644A-0AC1-A340-94F6-4482D6436FC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33" name="Picture 4" descr="Image result for ubuntu gif">
                <a:extLst>
                  <a:ext uri="{FF2B5EF4-FFF2-40B4-BE49-F238E27FC236}">
                    <a16:creationId xmlns:a16="http://schemas.microsoft.com/office/drawing/2014/main" id="{9C288529-0E65-F242-9547-C1638DB4078E}"/>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Flowchart: Punched Tape 20">
              <a:extLst>
                <a:ext uri="{FF2B5EF4-FFF2-40B4-BE49-F238E27FC236}">
                  <a16:creationId xmlns:a16="http://schemas.microsoft.com/office/drawing/2014/main" id="{C42F9BCC-8A4F-3749-BA11-131621C3890F}"/>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31" name="Picture 5" descr="Related image">
              <a:extLst>
                <a:ext uri="{FF2B5EF4-FFF2-40B4-BE49-F238E27FC236}">
                  <a16:creationId xmlns:a16="http://schemas.microsoft.com/office/drawing/2014/main" id="{79CCC960-C389-FC48-B11E-D8174594DBF8}"/>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Round Diagonal Corner Rectangle 34">
            <a:extLst>
              <a:ext uri="{FF2B5EF4-FFF2-40B4-BE49-F238E27FC236}">
                <a16:creationId xmlns:a16="http://schemas.microsoft.com/office/drawing/2014/main" id="{B49546FF-DB24-BD46-88E2-1858F5A97E5C}"/>
              </a:ext>
            </a:extLst>
          </p:cNvPr>
          <p:cNvSpPr/>
          <p:nvPr/>
        </p:nvSpPr>
        <p:spPr>
          <a:xfrm>
            <a:off x="5783856" y="2248124"/>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36" name="Group 35">
            <a:extLst>
              <a:ext uri="{FF2B5EF4-FFF2-40B4-BE49-F238E27FC236}">
                <a16:creationId xmlns:a16="http://schemas.microsoft.com/office/drawing/2014/main" id="{6B6C12AE-BE10-2642-86B3-AFF841F0FC6C}"/>
              </a:ext>
            </a:extLst>
          </p:cNvPr>
          <p:cNvGrpSpPr/>
          <p:nvPr/>
        </p:nvGrpSpPr>
        <p:grpSpPr>
          <a:xfrm>
            <a:off x="2353601" y="1984721"/>
            <a:ext cx="1600200" cy="2514600"/>
            <a:chOff x="468788" y="1991551"/>
            <a:chExt cx="1600200" cy="2514600"/>
          </a:xfrm>
        </p:grpSpPr>
        <p:sp>
          <p:nvSpPr>
            <p:cNvPr id="37" name="Round Diagonal Corner Rectangle 36">
              <a:extLst>
                <a:ext uri="{FF2B5EF4-FFF2-40B4-BE49-F238E27FC236}">
                  <a16:creationId xmlns:a16="http://schemas.microsoft.com/office/drawing/2014/main" id="{13D9E813-4A4A-5C4F-A867-C86F34CDF92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1m</a:t>
              </a:r>
            </a:p>
          </p:txBody>
        </p:sp>
        <p:grpSp>
          <p:nvGrpSpPr>
            <p:cNvPr id="38" name="Group 37">
              <a:extLst>
                <a:ext uri="{FF2B5EF4-FFF2-40B4-BE49-F238E27FC236}">
                  <a16:creationId xmlns:a16="http://schemas.microsoft.com/office/drawing/2014/main" id="{F48B9566-8125-ED43-BAEB-B1D1FCF3645B}"/>
                </a:ext>
              </a:extLst>
            </p:cNvPr>
            <p:cNvGrpSpPr/>
            <p:nvPr/>
          </p:nvGrpSpPr>
          <p:grpSpPr>
            <a:xfrm>
              <a:off x="586861" y="3332995"/>
              <a:ext cx="1331014" cy="1144643"/>
              <a:chOff x="6669765" y="4421603"/>
              <a:chExt cx="1331014" cy="1144643"/>
            </a:xfrm>
          </p:grpSpPr>
          <p:sp>
            <p:nvSpPr>
              <p:cNvPr id="41" name="Rounded Rectangle 40">
                <a:extLst>
                  <a:ext uri="{FF2B5EF4-FFF2-40B4-BE49-F238E27FC236}">
                    <a16:creationId xmlns:a16="http://schemas.microsoft.com/office/drawing/2014/main" id="{3DBEFCB2-D2A8-A74E-97B2-0871EFD9705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42" name="Picture 4" descr="Image result for ubuntu gif">
                <a:extLst>
                  <a:ext uri="{FF2B5EF4-FFF2-40B4-BE49-F238E27FC236}">
                    <a16:creationId xmlns:a16="http://schemas.microsoft.com/office/drawing/2014/main" id="{9BBF71D0-A8D8-1B46-8209-B8A3495AEE18}"/>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Flowchart: Punched Tape 71">
              <a:extLst>
                <a:ext uri="{FF2B5EF4-FFF2-40B4-BE49-F238E27FC236}">
                  <a16:creationId xmlns:a16="http://schemas.microsoft.com/office/drawing/2014/main" id="{E0F9A675-0542-B348-80D0-B379728E1E61}"/>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40" name="Picture 5" descr="Related image">
              <a:extLst>
                <a:ext uri="{FF2B5EF4-FFF2-40B4-BE49-F238E27FC236}">
                  <a16:creationId xmlns:a16="http://schemas.microsoft.com/office/drawing/2014/main" id="{A848A8C0-5D39-6D4F-A754-340B1E324FD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3798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up)">
                                      <p:cBhvr>
                                        <p:cTn id="18" dur="500"/>
                                        <p:tgtEl>
                                          <p:spTgt spid="2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par>
                          <p:cTn id="27" fill="hold">
                            <p:stCondLst>
                              <p:cond delay="1500"/>
                            </p:stCondLst>
                            <p:childTnLst>
                              <p:par>
                                <p:cTn id="28" presetID="42" presetClass="path" presetSubtype="0" accel="50000" decel="50000" fill="hold" grpId="1" nodeType="afterEffect">
                                  <p:stCondLst>
                                    <p:cond delay="0"/>
                                  </p:stCondLst>
                                  <p:childTnLst>
                                    <p:animMotion origin="layout" path="M -2.42251E-6 2.96296E-6 L -0.39515 0.11782 " pathEditMode="relative" rAng="0" ptsTypes="AA">
                                      <p:cBhvr>
                                        <p:cTn id="29" dur="2000" fill="hold"/>
                                        <p:tgtEl>
                                          <p:spTgt spid="26"/>
                                        </p:tgtEl>
                                        <p:attrNameLst>
                                          <p:attrName>ppt_x</p:attrName>
                                          <p:attrName>ppt_y</p:attrName>
                                        </p:attrNameLst>
                                      </p:cBhvr>
                                      <p:rCtr x="-19758" y="5880"/>
                                    </p:animMotion>
                                  </p:childTnLst>
                                </p:cTn>
                              </p:par>
                            </p:childTnLst>
                          </p:cTn>
                        </p:par>
                        <p:par>
                          <p:cTn id="30" fill="hold">
                            <p:stCondLst>
                              <p:cond delay="3500"/>
                            </p:stCondLst>
                            <p:childTnLst>
                              <p:par>
                                <p:cTn id="31" presetID="10" presetClass="entr" presetSubtype="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par>
                          <p:cTn id="38" fill="hold">
                            <p:stCondLst>
                              <p:cond delay="4500"/>
                            </p:stCondLst>
                            <p:childTnLst>
                              <p:par>
                                <p:cTn id="39" presetID="42" presetClass="path" presetSubtype="0" accel="50000" decel="50000" fill="hold" grpId="1" nodeType="afterEffect">
                                  <p:stCondLst>
                                    <p:cond delay="0"/>
                                  </p:stCondLst>
                                  <p:childTnLst>
                                    <p:animMotion origin="layout" path="M -1.4535E-6 1.85185E-6 L -0.24746 0.11296 " pathEditMode="relative" rAng="0" ptsTypes="AA">
                                      <p:cBhvr>
                                        <p:cTn id="40" dur="2000" fill="hold"/>
                                        <p:tgtEl>
                                          <p:spTgt spid="35"/>
                                        </p:tgtEl>
                                        <p:attrNameLst>
                                          <p:attrName>ppt_x</p:attrName>
                                          <p:attrName>ppt_y</p:attrName>
                                        </p:attrNameLst>
                                      </p:cBhvr>
                                      <p:rCtr x="-12373" y="5648"/>
                                    </p:animMotion>
                                  </p:childTnLst>
                                </p:cTn>
                              </p:par>
                            </p:childTnLst>
                          </p:cTn>
                        </p:par>
                        <p:par>
                          <p:cTn id="41" fill="hold">
                            <p:stCondLst>
                              <p:cond delay="6500"/>
                            </p:stCondLst>
                            <p:childTnLst>
                              <p:par>
                                <p:cTn id="42" presetID="10" presetClass="entr" presetSubtype="0"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4" grpId="0" animBg="1"/>
      <p:bldP spid="26" grpId="0" animBg="1"/>
      <p:bldP spid="26" grpId="1" animBg="1"/>
      <p:bldP spid="35" grpId="0" animBg="1"/>
      <p:bldP spid="35" grpId="1"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Registry</a:t>
            </a:r>
          </a:p>
        </p:txBody>
      </p:sp>
      <p:sp>
        <p:nvSpPr>
          <p:cNvPr id="3" name="Subtitle 2"/>
          <p:cNvSpPr>
            <a:spLocks noGrp="1"/>
          </p:cNvSpPr>
          <p:nvPr>
            <p:ph type="subTitle" idx="10"/>
          </p:nvPr>
        </p:nvSpPr>
        <p:spPr/>
        <p:txBody>
          <a:bodyPr/>
          <a:lstStyle/>
          <a:p>
            <a:endParaRPr lang="en-US" dirty="0"/>
          </a:p>
        </p:txBody>
      </p:sp>
      <p:grpSp>
        <p:nvGrpSpPr>
          <p:cNvPr id="5" name="Group 4">
            <a:extLst>
              <a:ext uri="{FF2B5EF4-FFF2-40B4-BE49-F238E27FC236}">
                <a16:creationId xmlns:a16="http://schemas.microsoft.com/office/drawing/2014/main" id="{951853C5-CE67-454D-A50D-E19CD9B96F45}"/>
              </a:ext>
            </a:extLst>
          </p:cNvPr>
          <p:cNvGrpSpPr/>
          <p:nvPr/>
        </p:nvGrpSpPr>
        <p:grpSpPr>
          <a:xfrm>
            <a:off x="278259" y="1891254"/>
            <a:ext cx="7079188" cy="3607171"/>
            <a:chOff x="6364964" y="3009239"/>
            <a:chExt cx="7079188" cy="3607171"/>
          </a:xfrm>
        </p:grpSpPr>
        <p:sp>
          <p:nvSpPr>
            <p:cNvPr id="6" name="Rounded Rectangle 5">
              <a:extLst>
                <a:ext uri="{FF2B5EF4-FFF2-40B4-BE49-F238E27FC236}">
                  <a16:creationId xmlns:a16="http://schemas.microsoft.com/office/drawing/2014/main" id="{A3508D01-37E8-DD4B-9F6B-FB38C237C5BE}"/>
                </a:ext>
              </a:extLst>
            </p:cNvPr>
            <p:cNvSpPr/>
            <p:nvPr/>
          </p:nvSpPr>
          <p:spPr>
            <a:xfrm>
              <a:off x="6364964" y="3009239"/>
              <a:ext cx="7079188" cy="3195119"/>
            </a:xfrm>
            <a:prstGeom prst="roundRect">
              <a:avLst/>
            </a:prstGeom>
            <a:ln/>
          </p:spPr>
          <p:style>
            <a:lnRef idx="2">
              <a:schemeClr val="accent3"/>
            </a:lnRef>
            <a:fillRef idx="1">
              <a:schemeClr val="lt1"/>
            </a:fillRef>
            <a:effectRef idx="0">
              <a:schemeClr val="accent3"/>
            </a:effectRef>
            <a:fontRef idx="minor">
              <a:schemeClr val="dk1"/>
            </a:fontRef>
          </p:style>
          <p:txBody>
            <a:bodyPr rtlCol="0" anchor="b"/>
            <a:lstStyle/>
            <a:p>
              <a:pPr algn="ctr"/>
              <a:r>
                <a:rPr lang="en-US" sz="2400">
                  <a:latin typeface="Metropolis" charset="0"/>
                  <a:ea typeface="Metropolis" charset="0"/>
                  <a:cs typeface="Metropolis" charset="0"/>
                </a:rPr>
                <a:t>Linux Kernel				</a:t>
              </a:r>
            </a:p>
          </p:txBody>
        </p:sp>
        <p:sp>
          <p:nvSpPr>
            <p:cNvPr id="7" name="Rectangle 6">
              <a:extLst>
                <a:ext uri="{FF2B5EF4-FFF2-40B4-BE49-F238E27FC236}">
                  <a16:creationId xmlns:a16="http://schemas.microsoft.com/office/drawing/2014/main" id="{AD2AE7C5-435E-1B40-B43B-593B60320A02}"/>
                </a:ext>
              </a:extLst>
            </p:cNvPr>
            <p:cNvSpPr/>
            <p:nvPr/>
          </p:nvSpPr>
          <p:spPr>
            <a:xfrm>
              <a:off x="7509849" y="6247078"/>
              <a:ext cx="3114955" cy="369332"/>
            </a:xfrm>
            <a:prstGeom prst="rect">
              <a:avLst/>
            </a:prstGeom>
          </p:spPr>
          <p:txBody>
            <a:bodyPr wrap="none">
              <a:spAutoFit/>
            </a:bodyPr>
            <a:lstStyle/>
            <a:p>
              <a:r>
                <a:rPr lang="en-US" dirty="0">
                  <a:latin typeface="Metropolis" charset="0"/>
                  <a:ea typeface="Metropolis" charset="0"/>
                  <a:cs typeface="Metropolis" charset="0"/>
                </a:rPr>
                <a:t>Production Container Host</a:t>
              </a:r>
            </a:p>
          </p:txBody>
        </p:sp>
      </p:grpSp>
      <p:sp>
        <p:nvSpPr>
          <p:cNvPr id="16" name="Vertical Scroll 15">
            <a:extLst>
              <a:ext uri="{FF2B5EF4-FFF2-40B4-BE49-F238E27FC236}">
                <a16:creationId xmlns:a16="http://schemas.microsoft.com/office/drawing/2014/main" id="{5D045F9D-7EFA-A24D-A844-E243B2B7988D}"/>
              </a:ext>
            </a:extLst>
          </p:cNvPr>
          <p:cNvSpPr/>
          <p:nvPr/>
        </p:nvSpPr>
        <p:spPr>
          <a:xfrm>
            <a:off x="5056001" y="3587645"/>
            <a:ext cx="2095790" cy="1187651"/>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Docker Hub</a:t>
            </a:r>
          </a:p>
        </p:txBody>
      </p:sp>
      <p:sp>
        <p:nvSpPr>
          <p:cNvPr id="17" name="Flowchart: Magnetic Disk 41">
            <a:extLst>
              <a:ext uri="{FF2B5EF4-FFF2-40B4-BE49-F238E27FC236}">
                <a16:creationId xmlns:a16="http://schemas.microsoft.com/office/drawing/2014/main" id="{C694CA85-7216-9547-A9D4-8D4AAAFD5940}"/>
              </a:ext>
            </a:extLst>
          </p:cNvPr>
          <p:cNvSpPr/>
          <p:nvPr/>
        </p:nvSpPr>
        <p:spPr>
          <a:xfrm>
            <a:off x="5118131" y="2422978"/>
            <a:ext cx="2033660" cy="1046600"/>
          </a:xfrm>
          <a:prstGeom prst="flowChartMagneticDisk">
            <a:avLst/>
          </a:prstGeom>
          <a:ln/>
        </p:spPr>
        <p:style>
          <a:lnRef idx="1">
            <a:schemeClr val="dk1"/>
          </a:lnRef>
          <a:fillRef idx="2">
            <a:schemeClr val="dk1"/>
          </a:fillRef>
          <a:effectRef idx="1">
            <a:schemeClr val="dk1"/>
          </a:effectRef>
          <a:fontRef idx="minor">
            <a:schemeClr val="dk1"/>
          </a:fontRef>
        </p:style>
        <p:txBody>
          <a:bodyPr rtlCol="0" anchor="t"/>
          <a:lstStyle/>
          <a:p>
            <a:pPr algn="ctr"/>
            <a:r>
              <a:rPr lang="en-US" sz="2000">
                <a:latin typeface="Metropolis" charset="0"/>
                <a:ea typeface="Metropolis" charset="0"/>
                <a:cs typeface="Metropolis" charset="0"/>
              </a:rPr>
              <a:t>Local Image Cache</a:t>
            </a:r>
          </a:p>
        </p:txBody>
      </p:sp>
      <p:sp>
        <p:nvSpPr>
          <p:cNvPr id="18" name="Rounded Rectangle 17">
            <a:extLst>
              <a:ext uri="{FF2B5EF4-FFF2-40B4-BE49-F238E27FC236}">
                <a16:creationId xmlns:a16="http://schemas.microsoft.com/office/drawing/2014/main" id="{73F87D2B-2652-3145-9901-BB47852BBA0A}"/>
              </a:ext>
            </a:extLst>
          </p:cNvPr>
          <p:cNvSpPr/>
          <p:nvPr/>
        </p:nvSpPr>
        <p:spPr>
          <a:xfrm>
            <a:off x="4651783" y="1666516"/>
            <a:ext cx="1331014" cy="433037"/>
          </a:xfrm>
          <a:prstGeom prst="roundRect">
            <a:avLst/>
          </a:prstGeom>
          <a:ln/>
          <a:effectLst>
            <a:glow rad="139700">
              <a:schemeClr val="accent5">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a:latin typeface="Metropolis" charset="0"/>
                <a:ea typeface="Metropolis" charset="0"/>
                <a:cs typeface="Metropolis" charset="0"/>
              </a:rPr>
              <a:t>Docker Engine</a:t>
            </a:r>
          </a:p>
        </p:txBody>
      </p:sp>
      <p:cxnSp>
        <p:nvCxnSpPr>
          <p:cNvPr id="22" name="Elbow Connector 21">
            <a:extLst>
              <a:ext uri="{FF2B5EF4-FFF2-40B4-BE49-F238E27FC236}">
                <a16:creationId xmlns:a16="http://schemas.microsoft.com/office/drawing/2014/main" id="{0C8F6389-1859-8747-B76B-E540AD82F7A7}"/>
              </a:ext>
            </a:extLst>
          </p:cNvPr>
          <p:cNvCxnSpPr>
            <a:cxnSpLocks/>
            <a:endCxn id="42" idx="1"/>
          </p:cNvCxnSpPr>
          <p:nvPr/>
        </p:nvCxnSpPr>
        <p:spPr>
          <a:xfrm rot="10800000" flipH="1" flipV="1">
            <a:off x="5118131" y="2946277"/>
            <a:ext cx="86326" cy="1235193"/>
          </a:xfrm>
          <a:prstGeom prst="bentConnector5">
            <a:avLst>
              <a:gd name="adj1" fmla="val -264810"/>
              <a:gd name="adj2" fmla="val -309"/>
              <a:gd name="adj3" fmla="val -463571"/>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4" name="Vertical Scroll 23">
            <a:extLst>
              <a:ext uri="{FF2B5EF4-FFF2-40B4-BE49-F238E27FC236}">
                <a16:creationId xmlns:a16="http://schemas.microsoft.com/office/drawing/2014/main" id="{65F23AD6-82E2-8F42-A97D-0845763EF48C}"/>
              </a:ext>
            </a:extLst>
          </p:cNvPr>
          <p:cNvSpPr/>
          <p:nvPr/>
        </p:nvSpPr>
        <p:spPr>
          <a:xfrm>
            <a:off x="5063772" y="3587478"/>
            <a:ext cx="2095790" cy="1187651"/>
          </a:xfrm>
          <a:prstGeom prst="verticalScroll">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atin typeface="Metropolis" charset="0"/>
                <a:ea typeface="Metropolis" charset="0"/>
                <a:cs typeface="Metropolis" charset="0"/>
              </a:rPr>
              <a:t>Registry=</a:t>
            </a:r>
          </a:p>
          <a:p>
            <a:pPr algn="ctr"/>
            <a:r>
              <a:rPr lang="en-US">
                <a:latin typeface="Metropolis" charset="0"/>
                <a:ea typeface="Metropolis" charset="0"/>
                <a:cs typeface="Metropolis" charset="0"/>
              </a:rPr>
              <a:t>Habor.local</a:t>
            </a:r>
          </a:p>
        </p:txBody>
      </p:sp>
      <p:cxnSp>
        <p:nvCxnSpPr>
          <p:cNvPr id="25" name="Elbow Connector 24">
            <a:extLst>
              <a:ext uri="{FF2B5EF4-FFF2-40B4-BE49-F238E27FC236}">
                <a16:creationId xmlns:a16="http://schemas.microsoft.com/office/drawing/2014/main" id="{50485AB4-0CCE-1C44-ACC0-E29A3FD458EF}"/>
              </a:ext>
            </a:extLst>
          </p:cNvPr>
          <p:cNvCxnSpPr/>
          <p:nvPr/>
        </p:nvCxnSpPr>
        <p:spPr>
          <a:xfrm rot="16200000" flipH="1">
            <a:off x="5452857" y="1963985"/>
            <a:ext cx="523243" cy="794377"/>
          </a:xfrm>
          <a:prstGeom prst="bentConnector3">
            <a:avLst>
              <a:gd name="adj1" fmla="val 22525"/>
            </a:avLst>
          </a:prstGeom>
          <a:ln>
            <a:headEnd type="none" w="med" len="med"/>
            <a:tailEnd type="triangle"/>
          </a:ln>
          <a:effectLst>
            <a:glow rad="139700">
              <a:schemeClr val="accent5">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6" name="Round Diagonal Corner Rectangle 25">
            <a:extLst>
              <a:ext uri="{FF2B5EF4-FFF2-40B4-BE49-F238E27FC236}">
                <a16:creationId xmlns:a16="http://schemas.microsoft.com/office/drawing/2014/main" id="{8B9B7804-5A1D-234B-836F-51F74F38C2EA}"/>
              </a:ext>
            </a:extLst>
          </p:cNvPr>
          <p:cNvSpPr/>
          <p:nvPr/>
        </p:nvSpPr>
        <p:spPr>
          <a:xfrm>
            <a:off x="5791627" y="2257036"/>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27" name="Group 26">
            <a:extLst>
              <a:ext uri="{FF2B5EF4-FFF2-40B4-BE49-F238E27FC236}">
                <a16:creationId xmlns:a16="http://schemas.microsoft.com/office/drawing/2014/main" id="{85D5888F-0731-B748-87CB-64C804A9DC2C}"/>
              </a:ext>
            </a:extLst>
          </p:cNvPr>
          <p:cNvGrpSpPr/>
          <p:nvPr/>
        </p:nvGrpSpPr>
        <p:grpSpPr>
          <a:xfrm>
            <a:off x="468788" y="1991551"/>
            <a:ext cx="1600200" cy="2514600"/>
            <a:chOff x="468788" y="1991551"/>
            <a:chExt cx="1600200" cy="2514600"/>
          </a:xfrm>
        </p:grpSpPr>
        <p:sp>
          <p:nvSpPr>
            <p:cNvPr id="28" name="Round Diagonal Corner Rectangle 27">
              <a:extLst>
                <a:ext uri="{FF2B5EF4-FFF2-40B4-BE49-F238E27FC236}">
                  <a16:creationId xmlns:a16="http://schemas.microsoft.com/office/drawing/2014/main" id="{F41B731B-3F02-844F-A112-062DA87D0CE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1n</a:t>
              </a:r>
            </a:p>
          </p:txBody>
        </p:sp>
        <p:grpSp>
          <p:nvGrpSpPr>
            <p:cNvPr id="29" name="Group 28">
              <a:extLst>
                <a:ext uri="{FF2B5EF4-FFF2-40B4-BE49-F238E27FC236}">
                  <a16:creationId xmlns:a16="http://schemas.microsoft.com/office/drawing/2014/main" id="{45D6632C-41C8-944F-A14D-212C8B9EC8AA}"/>
                </a:ext>
              </a:extLst>
            </p:cNvPr>
            <p:cNvGrpSpPr/>
            <p:nvPr/>
          </p:nvGrpSpPr>
          <p:grpSpPr>
            <a:xfrm>
              <a:off x="586861" y="3332995"/>
              <a:ext cx="1331014" cy="1144643"/>
              <a:chOff x="6669765" y="4421603"/>
              <a:chExt cx="1331014" cy="1144643"/>
            </a:xfrm>
          </p:grpSpPr>
          <p:sp>
            <p:nvSpPr>
              <p:cNvPr id="32" name="Rounded Rectangle 31">
                <a:extLst>
                  <a:ext uri="{FF2B5EF4-FFF2-40B4-BE49-F238E27FC236}">
                    <a16:creationId xmlns:a16="http://schemas.microsoft.com/office/drawing/2014/main" id="{9BCC644A-0AC1-A340-94F6-4482D6436FC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33" name="Picture 4" descr="Image result for ubuntu gif">
                <a:extLst>
                  <a:ext uri="{FF2B5EF4-FFF2-40B4-BE49-F238E27FC236}">
                    <a16:creationId xmlns:a16="http://schemas.microsoft.com/office/drawing/2014/main" id="{9C288529-0E65-F242-9547-C1638DB4078E}"/>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Flowchart: Punched Tape 20">
              <a:extLst>
                <a:ext uri="{FF2B5EF4-FFF2-40B4-BE49-F238E27FC236}">
                  <a16:creationId xmlns:a16="http://schemas.microsoft.com/office/drawing/2014/main" id="{C42F9BCC-8A4F-3749-BA11-131621C3890F}"/>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31" name="Picture 5" descr="Related image">
              <a:extLst>
                <a:ext uri="{FF2B5EF4-FFF2-40B4-BE49-F238E27FC236}">
                  <a16:creationId xmlns:a16="http://schemas.microsoft.com/office/drawing/2014/main" id="{79CCC960-C389-FC48-B11E-D8174594DBF8}"/>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Round Diagonal Corner Rectangle 34">
            <a:extLst>
              <a:ext uri="{FF2B5EF4-FFF2-40B4-BE49-F238E27FC236}">
                <a16:creationId xmlns:a16="http://schemas.microsoft.com/office/drawing/2014/main" id="{B49546FF-DB24-BD46-88E2-1858F5A97E5C}"/>
              </a:ext>
            </a:extLst>
          </p:cNvPr>
          <p:cNvSpPr/>
          <p:nvPr/>
        </p:nvSpPr>
        <p:spPr>
          <a:xfrm>
            <a:off x="5783856" y="2248124"/>
            <a:ext cx="640080" cy="36576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700">
                <a:latin typeface="Metropolis" charset="0"/>
                <a:ea typeface="Metropolis" charset="0"/>
                <a:cs typeface="Metropolis" charset="0"/>
              </a:rPr>
              <a:t>Container</a:t>
            </a:r>
          </a:p>
          <a:p>
            <a:pPr algn="ctr"/>
            <a:r>
              <a:rPr lang="en-US" sz="700">
                <a:latin typeface="Metropolis" charset="0"/>
                <a:ea typeface="Metropolis" charset="0"/>
                <a:cs typeface="Metropolis" charset="0"/>
              </a:rPr>
              <a:t>IMG1 </a:t>
            </a:r>
          </a:p>
        </p:txBody>
      </p:sp>
      <p:grpSp>
        <p:nvGrpSpPr>
          <p:cNvPr id="36" name="Group 35">
            <a:extLst>
              <a:ext uri="{FF2B5EF4-FFF2-40B4-BE49-F238E27FC236}">
                <a16:creationId xmlns:a16="http://schemas.microsoft.com/office/drawing/2014/main" id="{6B6C12AE-BE10-2642-86B3-AFF841F0FC6C}"/>
              </a:ext>
            </a:extLst>
          </p:cNvPr>
          <p:cNvGrpSpPr/>
          <p:nvPr/>
        </p:nvGrpSpPr>
        <p:grpSpPr>
          <a:xfrm>
            <a:off x="2353601" y="1984721"/>
            <a:ext cx="1600200" cy="2514600"/>
            <a:chOff x="468788" y="1991551"/>
            <a:chExt cx="1600200" cy="2514600"/>
          </a:xfrm>
        </p:grpSpPr>
        <p:sp>
          <p:nvSpPr>
            <p:cNvPr id="37" name="Round Diagonal Corner Rectangle 36">
              <a:extLst>
                <a:ext uri="{FF2B5EF4-FFF2-40B4-BE49-F238E27FC236}">
                  <a16:creationId xmlns:a16="http://schemas.microsoft.com/office/drawing/2014/main" id="{13D9E813-4A4A-5C4F-A867-C86F34CDF92C}"/>
                </a:ext>
              </a:extLst>
            </p:cNvPr>
            <p:cNvSpPr/>
            <p:nvPr/>
          </p:nvSpPr>
          <p:spPr>
            <a:xfrm>
              <a:off x="468788" y="1991551"/>
              <a:ext cx="1600200" cy="2514600"/>
            </a:xfrm>
            <a:prstGeom prst="round2DiagRect">
              <a:avLst>
                <a:gd name="adj1" fmla="val 16379"/>
                <a:gd name="adj2" fmla="val 0"/>
              </a:avLst>
            </a:prstGeom>
            <a:solidFill>
              <a:schemeClr val="tx2"/>
            </a:solidFill>
            <a:ln/>
          </p:spPr>
          <p:style>
            <a:lnRef idx="3">
              <a:schemeClr val="lt1"/>
            </a:lnRef>
            <a:fillRef idx="1">
              <a:schemeClr val="dk1"/>
            </a:fillRef>
            <a:effectRef idx="1">
              <a:schemeClr val="dk1"/>
            </a:effectRef>
            <a:fontRef idx="minor">
              <a:schemeClr val="lt1"/>
            </a:fontRef>
          </p:style>
          <p:txBody>
            <a:bodyPr rtlCol="0" anchor="t"/>
            <a:lstStyle/>
            <a:p>
              <a:pPr algn="ctr"/>
              <a:r>
                <a:rPr lang="en-US" sz="1600">
                  <a:latin typeface="Metropolis" charset="0"/>
                  <a:ea typeface="Metropolis" charset="0"/>
                  <a:cs typeface="Metropolis" charset="0"/>
                </a:rPr>
                <a:t>Container 1m</a:t>
              </a:r>
            </a:p>
          </p:txBody>
        </p:sp>
        <p:grpSp>
          <p:nvGrpSpPr>
            <p:cNvPr id="38" name="Group 37">
              <a:extLst>
                <a:ext uri="{FF2B5EF4-FFF2-40B4-BE49-F238E27FC236}">
                  <a16:creationId xmlns:a16="http://schemas.microsoft.com/office/drawing/2014/main" id="{F48B9566-8125-ED43-BAEB-B1D1FCF3645B}"/>
                </a:ext>
              </a:extLst>
            </p:cNvPr>
            <p:cNvGrpSpPr/>
            <p:nvPr/>
          </p:nvGrpSpPr>
          <p:grpSpPr>
            <a:xfrm>
              <a:off x="586861" y="3332995"/>
              <a:ext cx="1331014" cy="1144643"/>
              <a:chOff x="6669765" y="4421603"/>
              <a:chExt cx="1331014" cy="1144643"/>
            </a:xfrm>
          </p:grpSpPr>
          <p:sp>
            <p:nvSpPr>
              <p:cNvPr id="41" name="Rounded Rectangle 40">
                <a:extLst>
                  <a:ext uri="{FF2B5EF4-FFF2-40B4-BE49-F238E27FC236}">
                    <a16:creationId xmlns:a16="http://schemas.microsoft.com/office/drawing/2014/main" id="{3DBEFCB2-D2A8-A74E-97B2-0871EFD97050}"/>
                  </a:ext>
                </a:extLst>
              </p:cNvPr>
              <p:cNvSpPr/>
              <p:nvPr/>
            </p:nvSpPr>
            <p:spPr>
              <a:xfrm>
                <a:off x="6669765" y="4421603"/>
                <a:ext cx="1331014" cy="1087893"/>
              </a:xfrm>
              <a:prstGeom prst="roundRect">
                <a:avLst>
                  <a:gd name="adj" fmla="val 10890"/>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solidFill>
                      <a:schemeClr val="accent6">
                        <a:lumMod val="50000"/>
                      </a:schemeClr>
                    </a:solidFill>
                    <a:latin typeface="Metropolis" charset="0"/>
                    <a:ea typeface="Metropolis" charset="0"/>
                    <a:cs typeface="Metropolis" charset="0"/>
                  </a:rPr>
                  <a:t>Tools, Libs, SW</a:t>
                </a:r>
              </a:p>
            </p:txBody>
          </p:sp>
          <p:pic>
            <p:nvPicPr>
              <p:cNvPr id="42" name="Picture 4" descr="Image result for ubuntu gif">
                <a:extLst>
                  <a:ext uri="{FF2B5EF4-FFF2-40B4-BE49-F238E27FC236}">
                    <a16:creationId xmlns:a16="http://schemas.microsoft.com/office/drawing/2014/main" id="{9BBF71D0-A8D8-1B46-8209-B8A3495AEE18}"/>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974338" y="5032549"/>
                <a:ext cx="754909" cy="533697"/>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Flowchart: Punched Tape 71">
              <a:extLst>
                <a:ext uri="{FF2B5EF4-FFF2-40B4-BE49-F238E27FC236}">
                  <a16:creationId xmlns:a16="http://schemas.microsoft.com/office/drawing/2014/main" id="{E0F9A675-0542-B348-80D0-B379728E1E61}"/>
                </a:ext>
              </a:extLst>
            </p:cNvPr>
            <p:cNvSpPr/>
            <p:nvPr/>
          </p:nvSpPr>
          <p:spPr>
            <a:xfrm>
              <a:off x="581269" y="2446694"/>
              <a:ext cx="1219200" cy="867822"/>
            </a:xfrm>
            <a:prstGeom prst="flowChartPunchedTape">
              <a:avLst/>
            </a:prstGeom>
            <a:ln w="28575">
              <a:solidFill>
                <a:srgbClr val="003D7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etropolis" charset="0"/>
                <a:ea typeface="Metropolis" charset="0"/>
                <a:cs typeface="Metropolis" charset="0"/>
              </a:endParaRPr>
            </a:p>
          </p:txBody>
        </p:sp>
        <p:pic>
          <p:nvPicPr>
            <p:cNvPr id="40" name="Picture 5" descr="Related image">
              <a:extLst>
                <a:ext uri="{FF2B5EF4-FFF2-40B4-BE49-F238E27FC236}">
                  <a16:creationId xmlns:a16="http://schemas.microsoft.com/office/drawing/2014/main" id="{A848A8C0-5D39-6D4F-A754-340B1E324FD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3935" y="2613884"/>
              <a:ext cx="960195" cy="533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54932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up)">
                                      <p:cBhvr>
                                        <p:cTn id="18" dur="500"/>
                                        <p:tgtEl>
                                          <p:spTgt spid="2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par>
                          <p:cTn id="27" fill="hold">
                            <p:stCondLst>
                              <p:cond delay="1500"/>
                            </p:stCondLst>
                            <p:childTnLst>
                              <p:par>
                                <p:cTn id="28" presetID="42" presetClass="path" presetSubtype="0" accel="50000" decel="50000" fill="hold" grpId="1" nodeType="afterEffect">
                                  <p:stCondLst>
                                    <p:cond delay="0"/>
                                  </p:stCondLst>
                                  <p:childTnLst>
                                    <p:animMotion origin="layout" path="M -2.42251E-6 2.96296E-6 L -0.39515 0.11782 " pathEditMode="relative" rAng="0" ptsTypes="AA">
                                      <p:cBhvr>
                                        <p:cTn id="29" dur="2000" fill="hold"/>
                                        <p:tgtEl>
                                          <p:spTgt spid="26"/>
                                        </p:tgtEl>
                                        <p:attrNameLst>
                                          <p:attrName>ppt_x</p:attrName>
                                          <p:attrName>ppt_y</p:attrName>
                                        </p:attrNameLst>
                                      </p:cBhvr>
                                      <p:rCtr x="-19758" y="5880"/>
                                    </p:animMotion>
                                  </p:childTnLst>
                                </p:cTn>
                              </p:par>
                            </p:childTnLst>
                          </p:cTn>
                        </p:par>
                        <p:par>
                          <p:cTn id="30" fill="hold">
                            <p:stCondLst>
                              <p:cond delay="3500"/>
                            </p:stCondLst>
                            <p:childTnLst>
                              <p:par>
                                <p:cTn id="31" presetID="10" presetClass="entr" presetSubtype="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par>
                          <p:cTn id="38" fill="hold">
                            <p:stCondLst>
                              <p:cond delay="4500"/>
                            </p:stCondLst>
                            <p:childTnLst>
                              <p:par>
                                <p:cTn id="39" presetID="42" presetClass="path" presetSubtype="0" accel="50000" decel="50000" fill="hold" grpId="1" nodeType="afterEffect">
                                  <p:stCondLst>
                                    <p:cond delay="0"/>
                                  </p:stCondLst>
                                  <p:childTnLst>
                                    <p:animMotion origin="layout" path="M -1.4535E-6 1.85185E-6 L -0.24746 0.11296 " pathEditMode="relative" rAng="0" ptsTypes="AA">
                                      <p:cBhvr>
                                        <p:cTn id="40" dur="2000" fill="hold"/>
                                        <p:tgtEl>
                                          <p:spTgt spid="35"/>
                                        </p:tgtEl>
                                        <p:attrNameLst>
                                          <p:attrName>ppt_x</p:attrName>
                                          <p:attrName>ppt_y</p:attrName>
                                        </p:attrNameLst>
                                      </p:cBhvr>
                                      <p:rCtr x="-12373" y="5648"/>
                                    </p:animMotion>
                                  </p:childTnLst>
                                </p:cTn>
                              </p:par>
                            </p:childTnLst>
                          </p:cTn>
                        </p:par>
                        <p:par>
                          <p:cTn id="41" fill="hold">
                            <p:stCondLst>
                              <p:cond delay="6500"/>
                            </p:stCondLst>
                            <p:childTnLst>
                              <p:par>
                                <p:cTn id="42" presetID="10" presetClass="entr" presetSubtype="0"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4" grpId="0" animBg="1"/>
      <p:bldP spid="26" grpId="0" animBg="1"/>
      <p:bldP spid="26" grpId="1" animBg="1"/>
      <p:bldP spid="35" grpId="0" animBg="1"/>
      <p:bldP spid="35"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Docker Build</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r>
              <a:rPr lang="en-US" dirty="0"/>
              <a:t>Turn a </a:t>
            </a:r>
            <a:r>
              <a:rPr lang="en-US" dirty="0" err="1"/>
              <a:t>Dockerfile</a:t>
            </a:r>
            <a:r>
              <a:rPr lang="en-US" dirty="0"/>
              <a:t> into an image</a:t>
            </a:r>
          </a:p>
          <a:p>
            <a:endParaRPr lang="en-US" dirty="0"/>
          </a:p>
        </p:txBody>
      </p:sp>
      <p:pic>
        <p:nvPicPr>
          <p:cNvPr id="9" name="Picture 8">
            <a:extLst>
              <a:ext uri="{FF2B5EF4-FFF2-40B4-BE49-F238E27FC236}">
                <a16:creationId xmlns:a16="http://schemas.microsoft.com/office/drawing/2014/main" id="{C60DF06F-6E69-464D-AEA4-28EC28348438}"/>
              </a:ext>
            </a:extLst>
          </p:cNvPr>
          <p:cNvPicPr>
            <a:picLocks noChangeAspect="1"/>
          </p:cNvPicPr>
          <p:nvPr/>
        </p:nvPicPr>
        <p:blipFill>
          <a:blip r:embed="rId2"/>
          <a:stretch>
            <a:fillRect/>
          </a:stretch>
        </p:blipFill>
        <p:spPr>
          <a:xfrm>
            <a:off x="379677" y="1364215"/>
            <a:ext cx="4519701" cy="2740366"/>
          </a:xfrm>
          <a:prstGeom prst="rect">
            <a:avLst/>
          </a:prstGeom>
        </p:spPr>
      </p:pic>
      <p:sp>
        <p:nvSpPr>
          <p:cNvPr id="11" name="TextBox 10">
            <a:extLst>
              <a:ext uri="{FF2B5EF4-FFF2-40B4-BE49-F238E27FC236}">
                <a16:creationId xmlns:a16="http://schemas.microsoft.com/office/drawing/2014/main" id="{433F66C6-A312-A747-8FA0-FC6F803CAEC2}"/>
              </a:ext>
            </a:extLst>
          </p:cNvPr>
          <p:cNvSpPr txBox="1"/>
          <p:nvPr/>
        </p:nvSpPr>
        <p:spPr>
          <a:xfrm>
            <a:off x="5422605" y="811830"/>
            <a:ext cx="5188951" cy="4584259"/>
          </a:xfrm>
          <a:prstGeom prst="rect">
            <a:avLst/>
          </a:prstGeom>
        </p:spPr>
        <p:txBody>
          <a:bodyPr wrap="square" lIns="0" tIns="0" rIns="91440" bIns="0" rtlCol="0">
            <a:noAutofit/>
          </a:bodyPr>
          <a:lstStyle/>
          <a:p>
            <a:pPr fontAlgn="t">
              <a:spcAft>
                <a:spcPts val="600"/>
              </a:spcAft>
            </a:pPr>
            <a:endParaRPr lang="en-US" sz="1200" dirty="0">
              <a:latin typeface="Courier" pitchFamily="2" charset="0"/>
            </a:endParaRPr>
          </a:p>
        </p:txBody>
      </p:sp>
      <p:sp>
        <p:nvSpPr>
          <p:cNvPr id="16" name="TextBox 15">
            <a:extLst>
              <a:ext uri="{FF2B5EF4-FFF2-40B4-BE49-F238E27FC236}">
                <a16:creationId xmlns:a16="http://schemas.microsoft.com/office/drawing/2014/main" id="{F14D6857-1696-3443-B641-4C8F369C1559}"/>
              </a:ext>
            </a:extLst>
          </p:cNvPr>
          <p:cNvSpPr txBox="1"/>
          <p:nvPr/>
        </p:nvSpPr>
        <p:spPr>
          <a:xfrm>
            <a:off x="5422605" y="601668"/>
            <a:ext cx="5712178" cy="5816977"/>
          </a:xfrm>
          <a:prstGeom prst="rect">
            <a:avLst/>
          </a:prstGeom>
        </p:spPr>
        <p:txBody>
          <a:bodyPr wrap="square" lIns="0" tIns="0" rIns="0" bIns="0" rtlCol="0">
            <a:spAutoFit/>
          </a:bodyPr>
          <a:lstStyle/>
          <a:p>
            <a:pPr>
              <a:spcAft>
                <a:spcPts val="600"/>
              </a:spcAft>
            </a:pPr>
            <a:r>
              <a:rPr lang="en-US" sz="1400" b="1" dirty="0" err="1">
                <a:latin typeface="Courier" pitchFamily="2" charset="0"/>
              </a:rPr>
              <a:t>docker</a:t>
            </a:r>
            <a:r>
              <a:rPr lang="en-US" sz="1400" b="1" dirty="0">
                <a:latin typeface="Courier" pitchFamily="2" charset="0"/>
              </a:rPr>
              <a:t> build -t 05-basic-dockerfile:latest .</a:t>
            </a:r>
            <a:br>
              <a:rPr lang="en-US" sz="1400" b="1" dirty="0">
                <a:latin typeface="Courier" pitchFamily="2" charset="0"/>
              </a:rPr>
            </a:br>
            <a:r>
              <a:rPr lang="en-US" sz="1400" dirty="0">
                <a:latin typeface="Courier" pitchFamily="2" charset="0"/>
              </a:rPr>
              <a:t>Sending build context to Docker daemon  46.59kB</a:t>
            </a:r>
            <a:br>
              <a:rPr lang="en-US" sz="1400" dirty="0">
                <a:latin typeface="Courier" pitchFamily="2" charset="0"/>
              </a:rPr>
            </a:br>
            <a:r>
              <a:rPr lang="en-US" sz="1400" dirty="0">
                <a:latin typeface="Courier" pitchFamily="2" charset="0"/>
              </a:rPr>
              <a:t>Step 1/7 : FROM ubuntu:12.04</a:t>
            </a:r>
            <a:br>
              <a:rPr lang="en-US" sz="1400" dirty="0">
                <a:latin typeface="Courier" pitchFamily="2" charset="0"/>
              </a:rPr>
            </a:br>
            <a:r>
              <a:rPr lang="en-US" sz="1400" dirty="0">
                <a:latin typeface="Courier" pitchFamily="2" charset="0"/>
              </a:rPr>
              <a:t> ---&gt; 5b117edd0b76</a:t>
            </a:r>
            <a:br>
              <a:rPr lang="en-US" sz="1400" dirty="0">
                <a:latin typeface="Courier" pitchFamily="2" charset="0"/>
              </a:rPr>
            </a:br>
            <a:r>
              <a:rPr lang="en-US" sz="1400" dirty="0">
                <a:latin typeface="Courier" pitchFamily="2" charset="0"/>
              </a:rPr>
              <a:t>Step 2/7 : RUN apt-get update &amp;&amp;     apt-get install -y apache2 &amp;&amp;     apt-get clean &amp;&amp;     </a:t>
            </a:r>
            <a:r>
              <a:rPr lang="en-US" sz="1400" dirty="0" err="1">
                <a:latin typeface="Courier" pitchFamily="2" charset="0"/>
              </a:rPr>
              <a:t>rm</a:t>
            </a:r>
            <a:r>
              <a:rPr lang="en-US" sz="1400" dirty="0">
                <a:latin typeface="Courier" pitchFamily="2" charset="0"/>
              </a:rPr>
              <a:t> -</a:t>
            </a:r>
            <a:r>
              <a:rPr lang="en-US" sz="1400" dirty="0" err="1">
                <a:latin typeface="Courier" pitchFamily="2" charset="0"/>
              </a:rPr>
              <a:t>rf</a:t>
            </a:r>
            <a:r>
              <a:rPr lang="en-US" sz="1400" dirty="0">
                <a:latin typeface="Courier" pitchFamily="2" charset="0"/>
              </a:rPr>
              <a:t> /</a:t>
            </a:r>
            <a:r>
              <a:rPr lang="en-US" sz="1400" dirty="0" err="1">
                <a:latin typeface="Courier" pitchFamily="2" charset="0"/>
              </a:rPr>
              <a:t>var</a:t>
            </a:r>
            <a:r>
              <a:rPr lang="en-US" sz="1400" dirty="0">
                <a:latin typeface="Courier" pitchFamily="2" charset="0"/>
              </a:rPr>
              <a:t>/lib/apt/lists/*</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88dde58a2f0b</a:t>
            </a:r>
            <a:br>
              <a:rPr lang="en-US" sz="1400" dirty="0">
                <a:latin typeface="Courier" pitchFamily="2" charset="0"/>
              </a:rPr>
            </a:br>
            <a:r>
              <a:rPr lang="en-US" sz="1400" dirty="0">
                <a:latin typeface="Courier" pitchFamily="2" charset="0"/>
              </a:rPr>
              <a:t>Step 3/7 : ENV APACHE_RUN_USER www-data</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4049875bf83b</a:t>
            </a:r>
            <a:br>
              <a:rPr lang="en-US" sz="1400" dirty="0">
                <a:latin typeface="Courier" pitchFamily="2" charset="0"/>
              </a:rPr>
            </a:br>
            <a:r>
              <a:rPr lang="en-US" sz="1400" dirty="0">
                <a:latin typeface="Courier" pitchFamily="2" charset="0"/>
              </a:rPr>
              <a:t>Step 4/7 : ENV APACHE_RUN_GROUP www-data</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0f8c759121c9</a:t>
            </a:r>
            <a:br>
              <a:rPr lang="en-US" sz="1400" dirty="0">
                <a:latin typeface="Courier" pitchFamily="2" charset="0"/>
              </a:rPr>
            </a:br>
            <a:r>
              <a:rPr lang="en-US" sz="1400" dirty="0">
                <a:latin typeface="Courier" pitchFamily="2" charset="0"/>
              </a:rPr>
              <a:t>Step 5/7 : ENV APACHE_LOG_DIR /</a:t>
            </a:r>
            <a:r>
              <a:rPr lang="en-US" sz="1400" dirty="0" err="1">
                <a:latin typeface="Courier" pitchFamily="2" charset="0"/>
              </a:rPr>
              <a:t>var</a:t>
            </a:r>
            <a:r>
              <a:rPr lang="en-US" sz="1400" dirty="0">
                <a:latin typeface="Courier" pitchFamily="2" charset="0"/>
              </a:rPr>
              <a:t>/log/apache2</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cea8f98bc3cf</a:t>
            </a:r>
            <a:br>
              <a:rPr lang="en-US" sz="1400" dirty="0">
                <a:latin typeface="Courier" pitchFamily="2" charset="0"/>
              </a:rPr>
            </a:br>
            <a:r>
              <a:rPr lang="en-US" sz="1400" dirty="0">
                <a:latin typeface="Courier" pitchFamily="2" charset="0"/>
              </a:rPr>
              <a:t>Step 6/7 : EXPOSE 80</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0619ee0963c2</a:t>
            </a:r>
            <a:br>
              <a:rPr lang="en-US" sz="1400" dirty="0">
                <a:latin typeface="Courier" pitchFamily="2" charset="0"/>
              </a:rPr>
            </a:br>
            <a:r>
              <a:rPr lang="en-US" sz="1400" dirty="0">
                <a:latin typeface="Courier" pitchFamily="2" charset="0"/>
              </a:rPr>
              <a:t>Step 7/7 : CMD ["/</a:t>
            </a:r>
            <a:r>
              <a:rPr lang="en-US" sz="1400" dirty="0" err="1">
                <a:latin typeface="Courier" pitchFamily="2" charset="0"/>
              </a:rPr>
              <a:t>usr</a:t>
            </a:r>
            <a:r>
              <a:rPr lang="en-US" sz="1400" dirty="0">
                <a:latin typeface="Courier" pitchFamily="2" charset="0"/>
              </a:rPr>
              <a:t>/</a:t>
            </a:r>
            <a:r>
              <a:rPr lang="en-US" sz="1400" dirty="0" err="1">
                <a:latin typeface="Courier" pitchFamily="2" charset="0"/>
              </a:rPr>
              <a:t>sbin</a:t>
            </a:r>
            <a:r>
              <a:rPr lang="en-US" sz="1400" dirty="0">
                <a:latin typeface="Courier" pitchFamily="2" charset="0"/>
              </a:rPr>
              <a:t>/apache2", "-D", "FOREGROUND"]</a:t>
            </a:r>
            <a:br>
              <a:rPr lang="en-US" sz="1400" dirty="0">
                <a:latin typeface="Courier" pitchFamily="2" charset="0"/>
              </a:rPr>
            </a:br>
            <a:r>
              <a:rPr lang="en-US" sz="1400" dirty="0">
                <a:latin typeface="Courier" pitchFamily="2" charset="0"/>
              </a:rPr>
              <a:t> ---&gt; Using cache</a:t>
            </a:r>
            <a:br>
              <a:rPr lang="en-US" sz="1400" dirty="0">
                <a:latin typeface="Courier" pitchFamily="2" charset="0"/>
              </a:rPr>
            </a:br>
            <a:r>
              <a:rPr lang="en-US" sz="1400" dirty="0">
                <a:latin typeface="Courier" pitchFamily="2" charset="0"/>
              </a:rPr>
              <a:t> ---&gt; 8fa1657d73f1</a:t>
            </a:r>
            <a:br>
              <a:rPr lang="en-US" sz="1400" dirty="0">
                <a:latin typeface="Courier" pitchFamily="2" charset="0"/>
              </a:rPr>
            </a:br>
            <a:r>
              <a:rPr lang="en-US" sz="1400" dirty="0">
                <a:latin typeface="Courier" pitchFamily="2" charset="0"/>
              </a:rPr>
              <a:t>Successfully built 8fa1657d73f1</a:t>
            </a:r>
            <a:br>
              <a:rPr lang="en-US" sz="1400" dirty="0">
                <a:latin typeface="Courier" pitchFamily="2" charset="0"/>
              </a:rPr>
            </a:br>
            <a:r>
              <a:rPr lang="en-US" sz="1400" dirty="0">
                <a:latin typeface="Courier" pitchFamily="2" charset="0"/>
              </a:rPr>
              <a:t>Successfully tagged 05-basic-dockerfile:latest</a:t>
            </a:r>
          </a:p>
        </p:txBody>
      </p:sp>
      <p:sp>
        <p:nvSpPr>
          <p:cNvPr id="18" name="TextBox 17">
            <a:extLst>
              <a:ext uri="{FF2B5EF4-FFF2-40B4-BE49-F238E27FC236}">
                <a16:creationId xmlns:a16="http://schemas.microsoft.com/office/drawing/2014/main" id="{CFFC9384-F2A4-7245-BB8F-505EAA8C15EE}"/>
              </a:ext>
            </a:extLst>
          </p:cNvPr>
          <p:cNvSpPr txBox="1"/>
          <p:nvPr/>
        </p:nvSpPr>
        <p:spPr>
          <a:xfrm>
            <a:off x="282222" y="4675045"/>
            <a:ext cx="4719613" cy="1261884"/>
          </a:xfrm>
          <a:prstGeom prst="rect">
            <a:avLst/>
          </a:prstGeom>
        </p:spPr>
        <p:txBody>
          <a:bodyPr wrap="square" lIns="0" tIns="0" rIns="0" bIns="0" rtlCol="0">
            <a:spAutoFit/>
          </a:bodyPr>
          <a:lstStyle/>
          <a:p>
            <a:pPr marL="171450" indent="-171450" algn="l">
              <a:spcAft>
                <a:spcPts val="600"/>
              </a:spcAft>
              <a:buFont typeface="Arial" panose="020B0604020202020204" pitchFamily="34" charset="0"/>
              <a:buChar char="•"/>
            </a:pPr>
            <a:r>
              <a:rPr lang="en-US" sz="1200" dirty="0"/>
              <a:t>VIC is not intended for development use.  Docker build has not been implemented</a:t>
            </a:r>
          </a:p>
          <a:p>
            <a:pPr marL="171450" indent="-171450" algn="l">
              <a:spcAft>
                <a:spcPts val="600"/>
              </a:spcAft>
              <a:buFont typeface="Arial" panose="020B0604020202020204" pitchFamily="34" charset="0"/>
              <a:buChar char="•"/>
            </a:pPr>
            <a:r>
              <a:rPr lang="en-US" sz="1200" dirty="0"/>
              <a:t>Developers can build using their local </a:t>
            </a:r>
            <a:r>
              <a:rPr lang="en-US" sz="1200" dirty="0" err="1"/>
              <a:t>docker</a:t>
            </a:r>
            <a:r>
              <a:rPr lang="en-US" sz="1200" dirty="0"/>
              <a:t> instances and will push images to a central repository for broader consumption</a:t>
            </a:r>
          </a:p>
          <a:p>
            <a:pPr marL="171450" indent="-171450" algn="l">
              <a:spcAft>
                <a:spcPts val="600"/>
              </a:spcAft>
              <a:buFont typeface="Arial" panose="020B0604020202020204" pitchFamily="34" charset="0"/>
              <a:buChar char="•"/>
            </a:pPr>
            <a:endParaRPr lang="en-US" sz="1200" dirty="0"/>
          </a:p>
        </p:txBody>
      </p:sp>
    </p:spTree>
    <p:extLst>
      <p:ext uri="{BB962C8B-B14F-4D97-AF65-F5344CB8AC3E}">
        <p14:creationId xmlns:p14="http://schemas.microsoft.com/office/powerpoint/2010/main" val="422360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2351DA-9AED-2643-BF6C-0F4A795AB0CC}"/>
              </a:ext>
            </a:extLst>
          </p:cNvPr>
          <p:cNvSpPr>
            <a:spLocks noGrp="1"/>
          </p:cNvSpPr>
          <p:nvPr>
            <p:ph sz="quarter" idx="14"/>
          </p:nvPr>
        </p:nvSpPr>
        <p:spPr/>
        <p:txBody>
          <a:bodyPr/>
          <a:lstStyle/>
          <a:p>
            <a:r>
              <a:rPr lang="en-US" dirty="0"/>
              <a:t>We have created some materials for running the hands on portions of this workshop</a:t>
            </a:r>
          </a:p>
          <a:p>
            <a:r>
              <a:rPr lang="en-US" dirty="0"/>
              <a:t>Clone or download code from:</a:t>
            </a:r>
          </a:p>
          <a:p>
            <a:r>
              <a:rPr lang="en-US" dirty="0">
                <a:latin typeface="Courier" pitchFamily="2" charset="0"/>
                <a:hlinkClick r:id="rId2"/>
              </a:rPr>
              <a:t>https://github.com/tompscanlan/vmware-container-workshop</a:t>
            </a:r>
            <a:endParaRPr lang="en-US" dirty="0">
              <a:latin typeface="Courier" pitchFamily="2" charset="0"/>
            </a:endParaRPr>
          </a:p>
          <a:p>
            <a:endParaRPr lang="en-US" dirty="0">
              <a:latin typeface="Courier" pitchFamily="2" charset="0"/>
            </a:endParaRPr>
          </a:p>
          <a:p>
            <a:r>
              <a:rPr lang="en-US" dirty="0"/>
              <a:t>We will reference this repository throughout the workshop</a:t>
            </a:r>
          </a:p>
          <a:p>
            <a:endParaRPr lang="en-US" dirty="0"/>
          </a:p>
        </p:txBody>
      </p:sp>
      <p:sp>
        <p:nvSpPr>
          <p:cNvPr id="3" name="Title 2">
            <a:extLst>
              <a:ext uri="{FF2B5EF4-FFF2-40B4-BE49-F238E27FC236}">
                <a16:creationId xmlns:a16="http://schemas.microsoft.com/office/drawing/2014/main" id="{B9B5DEB7-DBE7-604D-A5BB-C093CD52ED2A}"/>
              </a:ext>
            </a:extLst>
          </p:cNvPr>
          <p:cNvSpPr>
            <a:spLocks noGrp="1"/>
          </p:cNvSpPr>
          <p:nvPr>
            <p:ph type="title"/>
          </p:nvPr>
        </p:nvSpPr>
        <p:spPr/>
        <p:txBody>
          <a:bodyPr/>
          <a:lstStyle/>
          <a:p>
            <a:r>
              <a:rPr lang="en-US" dirty="0"/>
              <a:t>Hands-On Materials</a:t>
            </a:r>
          </a:p>
        </p:txBody>
      </p:sp>
      <p:sp>
        <p:nvSpPr>
          <p:cNvPr id="4" name="Subtitle 3">
            <a:extLst>
              <a:ext uri="{FF2B5EF4-FFF2-40B4-BE49-F238E27FC236}">
                <a16:creationId xmlns:a16="http://schemas.microsoft.com/office/drawing/2014/main" id="{34977CA5-3282-2342-B129-930C1FDADB9E}"/>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8977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116F02-95A3-BF4D-ADE6-F753BCF6076E}"/>
              </a:ext>
            </a:extLst>
          </p:cNvPr>
          <p:cNvSpPr>
            <a:spLocks noGrp="1"/>
          </p:cNvSpPr>
          <p:nvPr>
            <p:ph sz="quarter" idx="14"/>
          </p:nvPr>
        </p:nvSpPr>
        <p:spPr/>
        <p:txBody>
          <a:bodyPr/>
          <a:lstStyle/>
          <a:p>
            <a:r>
              <a:rPr lang="en-US" dirty="0"/>
              <a:t>Use the code from the </a:t>
            </a:r>
            <a:r>
              <a:rPr lang="en-US" dirty="0" err="1"/>
              <a:t>git</a:t>
            </a:r>
            <a:r>
              <a:rPr lang="en-US" dirty="0"/>
              <a:t> repository under </a:t>
            </a:r>
            <a:r>
              <a:rPr lang="en-US" b="1" dirty="0"/>
              <a:t>05-basic-dockerfile.</a:t>
            </a:r>
          </a:p>
          <a:p>
            <a:endParaRPr lang="en-US" b="1" dirty="0"/>
          </a:p>
          <a:p>
            <a:pPr>
              <a:buNone/>
            </a:pPr>
            <a:r>
              <a:rPr lang="en-US" dirty="0"/>
              <a:t>You will build an image based on an apache</a:t>
            </a:r>
          </a:p>
        </p:txBody>
      </p:sp>
      <p:sp>
        <p:nvSpPr>
          <p:cNvPr id="3" name="Title 2">
            <a:extLst>
              <a:ext uri="{FF2B5EF4-FFF2-40B4-BE49-F238E27FC236}">
                <a16:creationId xmlns:a16="http://schemas.microsoft.com/office/drawing/2014/main" id="{DCF9A8C9-BC72-D340-958E-8B3A29DBBF49}"/>
              </a:ext>
            </a:extLst>
          </p:cNvPr>
          <p:cNvSpPr>
            <a:spLocks noGrp="1"/>
          </p:cNvSpPr>
          <p:nvPr>
            <p:ph type="title"/>
          </p:nvPr>
        </p:nvSpPr>
        <p:spPr/>
        <p:txBody>
          <a:bodyPr/>
          <a:lstStyle/>
          <a:p>
            <a:r>
              <a:rPr lang="en-US" dirty="0"/>
              <a:t>Hands-On</a:t>
            </a:r>
          </a:p>
        </p:txBody>
      </p:sp>
      <p:sp>
        <p:nvSpPr>
          <p:cNvPr id="4" name="Subtitle 3">
            <a:extLst>
              <a:ext uri="{FF2B5EF4-FFF2-40B4-BE49-F238E27FC236}">
                <a16:creationId xmlns:a16="http://schemas.microsoft.com/office/drawing/2014/main" id="{586BF2D2-289E-6F41-98FB-CB7F7A1E50B5}"/>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79091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Docker Tag</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r>
              <a:rPr lang="en-US" dirty="0"/>
              <a:t>Store an Image in a Repository</a:t>
            </a:r>
          </a:p>
          <a:p>
            <a:endParaRPr lang="en-US" dirty="0"/>
          </a:p>
        </p:txBody>
      </p:sp>
      <p:sp>
        <p:nvSpPr>
          <p:cNvPr id="11" name="TextBox 10">
            <a:extLst>
              <a:ext uri="{FF2B5EF4-FFF2-40B4-BE49-F238E27FC236}">
                <a16:creationId xmlns:a16="http://schemas.microsoft.com/office/drawing/2014/main" id="{433F66C6-A312-A747-8FA0-FC6F803CAEC2}"/>
              </a:ext>
            </a:extLst>
          </p:cNvPr>
          <p:cNvSpPr txBox="1"/>
          <p:nvPr/>
        </p:nvSpPr>
        <p:spPr>
          <a:xfrm>
            <a:off x="5422605" y="811830"/>
            <a:ext cx="5188951" cy="4584259"/>
          </a:xfrm>
          <a:prstGeom prst="rect">
            <a:avLst/>
          </a:prstGeom>
        </p:spPr>
        <p:txBody>
          <a:bodyPr wrap="square" lIns="0" tIns="0" rIns="91440" bIns="0" rtlCol="0">
            <a:noAutofit/>
          </a:bodyPr>
          <a:lstStyle/>
          <a:p>
            <a:pPr fontAlgn="t">
              <a:spcAft>
                <a:spcPts val="600"/>
              </a:spcAft>
            </a:pPr>
            <a:endParaRPr lang="en-US" sz="1200" dirty="0">
              <a:latin typeface="Courier" pitchFamily="2" charset="0"/>
            </a:endParaRPr>
          </a:p>
        </p:txBody>
      </p:sp>
      <p:sp>
        <p:nvSpPr>
          <p:cNvPr id="7" name="Rectangle 6">
            <a:extLst>
              <a:ext uri="{FF2B5EF4-FFF2-40B4-BE49-F238E27FC236}">
                <a16:creationId xmlns:a16="http://schemas.microsoft.com/office/drawing/2014/main" id="{93F4614A-7B70-3542-9759-02AADD513EA3}"/>
              </a:ext>
            </a:extLst>
          </p:cNvPr>
          <p:cNvSpPr/>
          <p:nvPr/>
        </p:nvSpPr>
        <p:spPr>
          <a:xfrm>
            <a:off x="496712" y="1381171"/>
            <a:ext cx="10792176" cy="4154984"/>
          </a:xfrm>
          <a:prstGeom prst="rect">
            <a:avLst/>
          </a:prstGeom>
        </p:spPr>
        <p:txBody>
          <a:bodyPr wrap="square">
            <a:spAutoFit/>
          </a:bodyPr>
          <a:lstStyle/>
          <a:p>
            <a:r>
              <a:rPr lang="en-US" dirty="0" err="1">
                <a:latin typeface="Courier" pitchFamily="2" charset="0"/>
              </a:rPr>
              <a:t>docker</a:t>
            </a:r>
            <a:r>
              <a:rPr lang="en-US" dirty="0">
                <a:latin typeface="Courier" pitchFamily="2" charset="0"/>
              </a:rPr>
              <a:t> tag SOURCE_IMAGE[:TAG] TARGET_IMAGE[:TAG]</a:t>
            </a:r>
          </a:p>
          <a:p>
            <a:endParaRPr lang="en-US" dirty="0">
              <a:latin typeface="Courier" pitchFamily="2" charset="0"/>
            </a:endParaRPr>
          </a:p>
          <a:p>
            <a:r>
              <a:rPr lang="en-US" dirty="0" err="1">
                <a:latin typeface="Courier" pitchFamily="2" charset="0"/>
              </a:rPr>
              <a:t>docker</a:t>
            </a:r>
            <a:r>
              <a:rPr lang="en-US" dirty="0">
                <a:latin typeface="Courier" pitchFamily="2" charset="0"/>
              </a:rPr>
              <a:t> tag 05-basic-dockerfile:latest 05-basic-dockerfile:v0.0.2</a:t>
            </a:r>
          </a:p>
          <a:p>
            <a:endParaRPr lang="en-US" dirty="0">
              <a:latin typeface="Courier" pitchFamily="2" charset="0"/>
            </a:endParaRPr>
          </a:p>
          <a:p>
            <a:r>
              <a:rPr lang="en-US" dirty="0" err="1">
                <a:latin typeface="Courier" pitchFamily="2" charset="0"/>
              </a:rPr>
              <a:t>docker</a:t>
            </a:r>
            <a:r>
              <a:rPr lang="en-US" dirty="0">
                <a:latin typeface="Courier" pitchFamily="2" charset="0"/>
              </a:rPr>
              <a:t> tag 05-basic-dockerfile:latest new-image-name:v0.0.3</a:t>
            </a:r>
          </a:p>
          <a:p>
            <a:endParaRPr lang="en-US" dirty="0">
              <a:latin typeface="Courier" pitchFamily="2" charset="0"/>
            </a:endParaRPr>
          </a:p>
          <a:p>
            <a:r>
              <a:rPr lang="en-US" dirty="0" err="1">
                <a:latin typeface="Courier" pitchFamily="2" charset="0"/>
              </a:rPr>
              <a:t>docker</a:t>
            </a:r>
            <a:r>
              <a:rPr lang="en-US" dirty="0">
                <a:latin typeface="Courier" pitchFamily="2" charset="0"/>
              </a:rPr>
              <a:t> tag 05-basic-dockerfile:latest </a:t>
            </a:r>
            <a:r>
              <a:rPr lang="en-US" dirty="0" err="1">
                <a:latin typeface="Courier" pitchFamily="2" charset="0"/>
              </a:rPr>
              <a:t>vic.home.local</a:t>
            </a:r>
            <a:r>
              <a:rPr lang="en-US" dirty="0">
                <a:latin typeface="Courier" pitchFamily="2" charset="0"/>
              </a:rPr>
              <a:t>/default-project/05-basic-dockerfile:v0.0.2</a:t>
            </a:r>
          </a:p>
          <a:p>
            <a:endParaRPr lang="en-US" dirty="0">
              <a:latin typeface="Courier" pitchFamily="2" charset="0"/>
            </a:endParaRPr>
          </a:p>
          <a:p>
            <a:pPr marL="285750" indent="-285750">
              <a:buFont typeface="Arial" panose="020B0604020202020204" pitchFamily="34" charset="0"/>
              <a:buChar char="•"/>
            </a:pPr>
            <a:r>
              <a:rPr lang="en-US" sz="1200" dirty="0"/>
              <a:t>An </a:t>
            </a:r>
            <a:r>
              <a:rPr lang="en-US" sz="1200" b="1" dirty="0"/>
              <a:t>Image name</a:t>
            </a:r>
            <a:r>
              <a:rPr lang="en-US" sz="1200" dirty="0"/>
              <a:t> is a “/” separated string , possibly prefixed with a hostname</a:t>
            </a:r>
          </a:p>
          <a:p>
            <a:pPr marL="285750" indent="-285750">
              <a:buFont typeface="Arial" panose="020B0604020202020204" pitchFamily="34" charset="0"/>
              <a:buChar char="•"/>
            </a:pPr>
            <a:r>
              <a:rPr lang="en-US" sz="1200" dirty="0"/>
              <a:t>If there is no hostname component, a default of “registry-1.docker.io” is implied</a:t>
            </a:r>
          </a:p>
          <a:p>
            <a:pPr marL="285750" indent="-285750">
              <a:buFont typeface="Arial" panose="020B0604020202020204" pitchFamily="34" charset="0"/>
              <a:buChar char="•"/>
            </a:pPr>
            <a:r>
              <a:rPr lang="en-US" sz="1200" dirty="0"/>
              <a:t>A </a:t>
            </a:r>
            <a:r>
              <a:rPr lang="en-US" sz="1200" b="1" dirty="0"/>
              <a:t>Tag name</a:t>
            </a:r>
            <a:r>
              <a:rPr lang="en-US" sz="1200" dirty="0"/>
              <a:t> must be valid ASCII and may contain lowercase and uppercase letters, digits, underscores, periods and dashes. A tag name may not start with a period or a dash and may contain a maximum of 128 characters</a:t>
            </a:r>
          </a:p>
          <a:p>
            <a:pPr marL="285750" indent="-285750">
              <a:buFont typeface="Arial" panose="020B0604020202020204" pitchFamily="34" charset="0"/>
              <a:buChar char="•"/>
            </a:pPr>
            <a:r>
              <a:rPr lang="en-US" sz="1200" dirty="0"/>
              <a:t>The Image name and Tag name specify a specific image</a:t>
            </a:r>
          </a:p>
          <a:p>
            <a:pPr marL="285750" indent="-285750">
              <a:buFont typeface="Arial" panose="020B0604020202020204" pitchFamily="34" charset="0"/>
              <a:buChar char="•"/>
            </a:pPr>
            <a:r>
              <a:rPr lang="en-US" sz="1200" dirty="0"/>
              <a:t>A tag name of </a:t>
            </a:r>
            <a:r>
              <a:rPr lang="en-US" sz="1200" b="1" dirty="0"/>
              <a:t>“latest”</a:t>
            </a:r>
            <a:r>
              <a:rPr lang="en-US" sz="1200" dirty="0"/>
              <a:t> generally indicates the most recent build, and an image will generally also get tag name other than </a:t>
            </a:r>
            <a:r>
              <a:rPr lang="en-US" sz="1200" b="1" dirty="0"/>
              <a:t>“latest”</a:t>
            </a:r>
          </a:p>
          <a:p>
            <a:pPr marL="285750" indent="-285750">
              <a:buFont typeface="Arial" panose="020B0604020202020204" pitchFamily="34" charset="0"/>
              <a:buChar char="•"/>
            </a:pPr>
            <a:r>
              <a:rPr lang="en-US" sz="1200" dirty="0"/>
              <a:t>A single image may be referenced by many image names and tags without making copies for the underlying image</a:t>
            </a:r>
          </a:p>
          <a:p>
            <a:endParaRPr lang="en-US" dirty="0">
              <a:latin typeface="Courier" pitchFamily="2" charset="0"/>
            </a:endParaRPr>
          </a:p>
        </p:txBody>
      </p:sp>
    </p:spTree>
    <p:extLst>
      <p:ext uri="{BB962C8B-B14F-4D97-AF65-F5344CB8AC3E}">
        <p14:creationId xmlns:p14="http://schemas.microsoft.com/office/powerpoint/2010/main" val="44374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Docker Push</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r>
              <a:rPr lang="en-US" dirty="0"/>
              <a:t>Store an Image in a Repository</a:t>
            </a:r>
          </a:p>
          <a:p>
            <a:endParaRPr lang="en-US" dirty="0"/>
          </a:p>
        </p:txBody>
      </p:sp>
      <p:sp>
        <p:nvSpPr>
          <p:cNvPr id="11" name="TextBox 10">
            <a:extLst>
              <a:ext uri="{FF2B5EF4-FFF2-40B4-BE49-F238E27FC236}">
                <a16:creationId xmlns:a16="http://schemas.microsoft.com/office/drawing/2014/main" id="{433F66C6-A312-A747-8FA0-FC6F803CAEC2}"/>
              </a:ext>
            </a:extLst>
          </p:cNvPr>
          <p:cNvSpPr txBox="1"/>
          <p:nvPr/>
        </p:nvSpPr>
        <p:spPr>
          <a:xfrm>
            <a:off x="5422605" y="811830"/>
            <a:ext cx="5188951" cy="4584259"/>
          </a:xfrm>
          <a:prstGeom prst="rect">
            <a:avLst/>
          </a:prstGeom>
        </p:spPr>
        <p:txBody>
          <a:bodyPr wrap="square" lIns="0" tIns="0" rIns="91440" bIns="0" rtlCol="0">
            <a:noAutofit/>
          </a:bodyPr>
          <a:lstStyle/>
          <a:p>
            <a:pPr fontAlgn="t">
              <a:spcAft>
                <a:spcPts val="600"/>
              </a:spcAft>
            </a:pPr>
            <a:endParaRPr lang="en-US" sz="1200" dirty="0">
              <a:latin typeface="Courier" pitchFamily="2" charset="0"/>
            </a:endParaRPr>
          </a:p>
        </p:txBody>
      </p:sp>
      <p:sp>
        <p:nvSpPr>
          <p:cNvPr id="4" name="TextBox 3">
            <a:extLst>
              <a:ext uri="{FF2B5EF4-FFF2-40B4-BE49-F238E27FC236}">
                <a16:creationId xmlns:a16="http://schemas.microsoft.com/office/drawing/2014/main" id="{1950E979-D1B9-BA4A-8A61-11A3A762C6D3}"/>
              </a:ext>
            </a:extLst>
          </p:cNvPr>
          <p:cNvSpPr txBox="1"/>
          <p:nvPr/>
        </p:nvSpPr>
        <p:spPr>
          <a:xfrm>
            <a:off x="688622" y="1591733"/>
            <a:ext cx="6784622" cy="3951111"/>
          </a:xfrm>
          <a:prstGeom prst="rect">
            <a:avLst/>
          </a:prstGeom>
        </p:spPr>
        <p:txBody>
          <a:bodyPr wrap="square" lIns="0" tIns="0" rIns="0" bIns="0" rtlCol="0">
            <a:spAutoFit/>
          </a:bodyPr>
          <a:lstStyle/>
          <a:p>
            <a:pPr algn="l">
              <a:spcAft>
                <a:spcPts val="600"/>
              </a:spcAft>
            </a:pPr>
            <a:endParaRPr lang="en-US" sz="1200" dirty="0"/>
          </a:p>
        </p:txBody>
      </p:sp>
      <p:sp>
        <p:nvSpPr>
          <p:cNvPr id="6" name="Rectangle 5">
            <a:extLst>
              <a:ext uri="{FF2B5EF4-FFF2-40B4-BE49-F238E27FC236}">
                <a16:creationId xmlns:a16="http://schemas.microsoft.com/office/drawing/2014/main" id="{075C04F5-FC94-5643-9457-D42B5F8A7174}"/>
              </a:ext>
            </a:extLst>
          </p:cNvPr>
          <p:cNvSpPr/>
          <p:nvPr/>
        </p:nvSpPr>
        <p:spPr>
          <a:xfrm>
            <a:off x="773689" y="2677282"/>
            <a:ext cx="10899022" cy="3447098"/>
          </a:xfrm>
          <a:prstGeom prst="rect">
            <a:avLst/>
          </a:prstGeom>
        </p:spPr>
        <p:txBody>
          <a:bodyPr wrap="square">
            <a:spAutoFit/>
          </a:bodyPr>
          <a:lstStyle/>
          <a:p>
            <a:r>
              <a:rPr lang="en-US" sz="1400" dirty="0" err="1">
                <a:latin typeface="Courier" pitchFamily="2" charset="0"/>
              </a:rPr>
              <a:t>docker</a:t>
            </a:r>
            <a:r>
              <a:rPr lang="en-US" sz="1400" dirty="0">
                <a:latin typeface="Courier" pitchFamily="2" charset="0"/>
              </a:rPr>
              <a:t> login </a:t>
            </a:r>
            <a:r>
              <a:rPr lang="en-US" sz="1400" dirty="0" err="1">
                <a:latin typeface="Courier" pitchFamily="2" charset="0"/>
              </a:rPr>
              <a:t>vic.home.local</a:t>
            </a:r>
            <a:endParaRPr lang="en-US" sz="1400" dirty="0">
              <a:latin typeface="Courier" pitchFamily="2" charset="0"/>
            </a:endParaRPr>
          </a:p>
          <a:p>
            <a:r>
              <a:rPr lang="en-US" sz="1400" dirty="0" err="1">
                <a:latin typeface="Courier" pitchFamily="2" charset="0"/>
              </a:rPr>
              <a:t>docker</a:t>
            </a:r>
            <a:r>
              <a:rPr lang="en-US" sz="1400" dirty="0">
                <a:latin typeface="Courier" pitchFamily="2" charset="0"/>
              </a:rPr>
              <a:t> tag \</a:t>
            </a:r>
          </a:p>
          <a:p>
            <a:r>
              <a:rPr lang="en-US" sz="1400" dirty="0">
                <a:latin typeface="Courier" pitchFamily="2" charset="0"/>
              </a:rPr>
              <a:t>	05-basic-dockerfile:latest \</a:t>
            </a:r>
          </a:p>
          <a:p>
            <a:r>
              <a:rPr lang="en-US" sz="1400" dirty="0">
                <a:latin typeface="Courier" pitchFamily="2" charset="0"/>
              </a:rPr>
              <a:t>	</a:t>
            </a:r>
            <a:r>
              <a:rPr lang="en-US" sz="1400" dirty="0" err="1">
                <a:latin typeface="Courier" pitchFamily="2" charset="0"/>
              </a:rPr>
              <a:t>vic.home.local</a:t>
            </a:r>
            <a:r>
              <a:rPr lang="en-US" sz="1400" dirty="0">
                <a:latin typeface="Courier" pitchFamily="2" charset="0"/>
              </a:rPr>
              <a:t>/default-project/05-basic-dockerfile:latest</a:t>
            </a:r>
          </a:p>
          <a:p>
            <a:r>
              <a:rPr lang="en-US" sz="1400" dirty="0" err="1">
                <a:latin typeface="Courier" pitchFamily="2" charset="0"/>
              </a:rPr>
              <a:t>docker</a:t>
            </a:r>
            <a:r>
              <a:rPr lang="en-US" sz="1400" dirty="0">
                <a:latin typeface="Courier" pitchFamily="2" charset="0"/>
              </a:rPr>
              <a:t> push </a:t>
            </a:r>
            <a:r>
              <a:rPr lang="en-US" sz="1400" dirty="0" err="1">
                <a:latin typeface="Courier" pitchFamily="2" charset="0"/>
              </a:rPr>
              <a:t>vic.home.local</a:t>
            </a:r>
            <a:r>
              <a:rPr lang="en-US" sz="1400" dirty="0">
                <a:latin typeface="Courier" pitchFamily="2" charset="0"/>
              </a:rPr>
              <a:t>/default-project/05-basic-dockerfile:latest</a:t>
            </a:r>
          </a:p>
          <a:p>
            <a:endParaRPr lang="en-US" sz="1400" dirty="0">
              <a:latin typeface="Courier" pitchFamily="2" charset="0"/>
            </a:endParaRPr>
          </a:p>
          <a:p>
            <a:r>
              <a:rPr lang="en-US" sz="1400" dirty="0">
                <a:latin typeface="Courier" pitchFamily="2" charset="0"/>
              </a:rPr>
              <a:t>The push refers to repository [</a:t>
            </a:r>
            <a:r>
              <a:rPr lang="en-US" sz="1400" dirty="0" err="1">
                <a:latin typeface="Courier" pitchFamily="2" charset="0"/>
              </a:rPr>
              <a:t>vic.home.local</a:t>
            </a:r>
            <a:r>
              <a:rPr lang="en-US" b="1" dirty="0">
                <a:latin typeface="Courier" pitchFamily="2" charset="0"/>
              </a:rPr>
              <a:t>/</a:t>
            </a:r>
            <a:r>
              <a:rPr lang="en-US" sz="1400" dirty="0">
                <a:latin typeface="Courier" pitchFamily="2" charset="0"/>
              </a:rPr>
              <a:t>default-project</a:t>
            </a:r>
            <a:r>
              <a:rPr lang="en-US" b="1" dirty="0">
                <a:latin typeface="Courier" pitchFamily="2" charset="0"/>
              </a:rPr>
              <a:t>/</a:t>
            </a:r>
            <a:r>
              <a:rPr lang="en-US" sz="1400" dirty="0">
                <a:latin typeface="Courier" pitchFamily="2" charset="0"/>
              </a:rPr>
              <a:t>05-basic-dockerfile]</a:t>
            </a:r>
            <a:br>
              <a:rPr lang="en-US" sz="1400" dirty="0">
                <a:latin typeface="Courier" pitchFamily="2" charset="0"/>
              </a:rPr>
            </a:br>
            <a:r>
              <a:rPr lang="en-US" sz="1400" dirty="0">
                <a:latin typeface="Courier" pitchFamily="2" charset="0"/>
              </a:rPr>
              <a:t>8294b19bf3ee: Pushed</a:t>
            </a:r>
            <a:br>
              <a:rPr lang="en-US" sz="1400" dirty="0">
                <a:latin typeface="Courier" pitchFamily="2" charset="0"/>
              </a:rPr>
            </a:br>
            <a:r>
              <a:rPr lang="en-US" sz="1400" dirty="0">
                <a:latin typeface="Courier" pitchFamily="2" charset="0"/>
              </a:rPr>
              <a:t>3efd1f7c01f6: Pushed</a:t>
            </a:r>
            <a:br>
              <a:rPr lang="en-US" sz="1400" dirty="0">
                <a:latin typeface="Courier" pitchFamily="2" charset="0"/>
              </a:rPr>
            </a:br>
            <a:r>
              <a:rPr lang="en-US" sz="1400" dirty="0">
                <a:latin typeface="Courier" pitchFamily="2" charset="0"/>
              </a:rPr>
              <a:t>73b4683e66e8: Pushed</a:t>
            </a:r>
            <a:br>
              <a:rPr lang="en-US" sz="1400" dirty="0">
                <a:latin typeface="Courier" pitchFamily="2" charset="0"/>
              </a:rPr>
            </a:br>
            <a:r>
              <a:rPr lang="en-US" sz="1400" dirty="0">
                <a:latin typeface="Courier" pitchFamily="2" charset="0"/>
              </a:rPr>
              <a:t>ee60293db08f: Pushed</a:t>
            </a:r>
            <a:br>
              <a:rPr lang="en-US" sz="1400" dirty="0">
                <a:latin typeface="Courier" pitchFamily="2" charset="0"/>
              </a:rPr>
            </a:br>
            <a:r>
              <a:rPr lang="en-US" sz="1400" dirty="0">
                <a:latin typeface="Courier" pitchFamily="2" charset="0"/>
              </a:rPr>
              <a:t>9dc188d975fd: Pushed</a:t>
            </a:r>
            <a:br>
              <a:rPr lang="en-US" sz="1400" dirty="0">
                <a:latin typeface="Courier" pitchFamily="2" charset="0"/>
              </a:rPr>
            </a:br>
            <a:r>
              <a:rPr lang="en-US" sz="1400" dirty="0">
                <a:latin typeface="Courier" pitchFamily="2" charset="0"/>
              </a:rPr>
              <a:t>58bcc73dcf40: Pushed</a:t>
            </a:r>
            <a:br>
              <a:rPr lang="en-US" sz="1400" dirty="0">
                <a:latin typeface="Courier" pitchFamily="2" charset="0"/>
              </a:rPr>
            </a:br>
            <a:r>
              <a:rPr lang="en-US" sz="1400" dirty="0">
                <a:latin typeface="Courier" pitchFamily="2" charset="0"/>
              </a:rPr>
              <a:t>latest: digest: sha256:ce62a1f9adfa19ed9bb21f2b8caca49a72529b0e09e3c6fc5bbbf275b41d8fec size: </a:t>
            </a:r>
            <a:r>
              <a:rPr lang="en-US" dirty="0">
                <a:latin typeface="Courier" pitchFamily="2" charset="0"/>
              </a:rPr>
              <a:t>1571</a:t>
            </a:r>
            <a:endParaRPr lang="en-US" sz="1400" dirty="0">
              <a:latin typeface="Courier" pitchFamily="2" charset="0"/>
            </a:endParaRPr>
          </a:p>
          <a:p>
            <a:endParaRPr lang="en-US" sz="1400" dirty="0">
              <a:latin typeface="Courier" pitchFamily="2" charset="0"/>
            </a:endParaRPr>
          </a:p>
        </p:txBody>
      </p:sp>
      <p:sp>
        <p:nvSpPr>
          <p:cNvPr id="7" name="TextBox 6">
            <a:extLst>
              <a:ext uri="{FF2B5EF4-FFF2-40B4-BE49-F238E27FC236}">
                <a16:creationId xmlns:a16="http://schemas.microsoft.com/office/drawing/2014/main" id="{1F98250F-E9A4-AF42-B6F2-ED7D27475B13}"/>
              </a:ext>
            </a:extLst>
          </p:cNvPr>
          <p:cNvSpPr txBox="1"/>
          <p:nvPr/>
        </p:nvSpPr>
        <p:spPr>
          <a:xfrm>
            <a:off x="529925" y="1473907"/>
            <a:ext cx="8302578" cy="1215717"/>
          </a:xfrm>
          <a:prstGeom prst="rect">
            <a:avLst/>
          </a:prstGeom>
        </p:spPr>
        <p:txBody>
          <a:bodyPr wrap="square" lIns="0" tIns="0" rIns="0" bIns="0" rtlCol="0">
            <a:spAutoFit/>
          </a:bodyPr>
          <a:lstStyle/>
          <a:p>
            <a:pPr marL="285750" indent="-285750">
              <a:spcAft>
                <a:spcPts val="600"/>
              </a:spcAft>
              <a:buFont typeface="Arial" panose="020B0604020202020204" pitchFamily="34" charset="0"/>
              <a:buChar char="•"/>
            </a:pPr>
            <a:r>
              <a:rPr lang="en-US" sz="1600" dirty="0"/>
              <a:t>Here we tag using a local repository host, </a:t>
            </a:r>
            <a:r>
              <a:rPr lang="en-US" sz="1600" i="1" dirty="0" err="1"/>
              <a:t>vic.home.local</a:t>
            </a:r>
            <a:endParaRPr lang="en-US" sz="1600" i="1" dirty="0"/>
          </a:p>
          <a:p>
            <a:pPr marL="285750" indent="-285750">
              <a:spcAft>
                <a:spcPts val="600"/>
              </a:spcAft>
              <a:buFont typeface="Arial" panose="020B0604020202020204" pitchFamily="34" charset="0"/>
              <a:buChar char="•"/>
            </a:pPr>
            <a:r>
              <a:rPr lang="en-US" sz="1600" dirty="0"/>
              <a:t>We login to that repository using credentials</a:t>
            </a:r>
          </a:p>
          <a:p>
            <a:pPr marL="285750" indent="-285750">
              <a:spcAft>
                <a:spcPts val="600"/>
              </a:spcAft>
              <a:buFont typeface="Arial" panose="020B0604020202020204" pitchFamily="34" charset="0"/>
              <a:buChar char="•"/>
            </a:pPr>
            <a:r>
              <a:rPr lang="en-US" sz="1600" dirty="0"/>
              <a:t>Pushing the image sends a copy to the specified repository at the specified path</a:t>
            </a:r>
          </a:p>
          <a:p>
            <a:pPr algn="l">
              <a:spcAft>
                <a:spcPts val="600"/>
              </a:spcAft>
            </a:pPr>
            <a:r>
              <a:rPr lang="en-US" sz="1600" dirty="0"/>
              <a:t> </a:t>
            </a:r>
          </a:p>
        </p:txBody>
      </p:sp>
      <p:pic>
        <p:nvPicPr>
          <p:cNvPr id="8" name="Picture 7">
            <a:extLst>
              <a:ext uri="{FF2B5EF4-FFF2-40B4-BE49-F238E27FC236}">
                <a16:creationId xmlns:a16="http://schemas.microsoft.com/office/drawing/2014/main" id="{4A7404E9-0956-3E4D-9013-DD5C29B00146}"/>
              </a:ext>
            </a:extLst>
          </p:cNvPr>
          <p:cNvPicPr>
            <a:picLocks noChangeAspect="1"/>
          </p:cNvPicPr>
          <p:nvPr/>
        </p:nvPicPr>
        <p:blipFill>
          <a:blip r:embed="rId2"/>
          <a:stretch>
            <a:fillRect/>
          </a:stretch>
        </p:blipFill>
        <p:spPr>
          <a:xfrm>
            <a:off x="5338763" y="2411460"/>
            <a:ext cx="6850062" cy="824620"/>
          </a:xfrm>
          <a:prstGeom prst="rect">
            <a:avLst/>
          </a:prstGeom>
        </p:spPr>
      </p:pic>
    </p:spTree>
    <p:extLst>
      <p:ext uri="{BB962C8B-B14F-4D97-AF65-F5344CB8AC3E}">
        <p14:creationId xmlns:p14="http://schemas.microsoft.com/office/powerpoint/2010/main" val="385318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D020199-5ED6-1B45-B4B9-1B774D7E81E6}"/>
              </a:ext>
            </a:extLst>
          </p:cNvPr>
          <p:cNvPicPr>
            <a:picLocks noGrp="1" noChangeAspect="1"/>
          </p:cNvPicPr>
          <p:nvPr>
            <p:ph sz="quarter" idx="14"/>
          </p:nvPr>
        </p:nvPicPr>
        <p:blipFill>
          <a:blip r:embed="rId2"/>
          <a:stretch>
            <a:fillRect/>
          </a:stretch>
        </p:blipFill>
        <p:spPr>
          <a:xfrm>
            <a:off x="615950" y="1680519"/>
            <a:ext cx="10972800" cy="4411362"/>
          </a:xfrm>
        </p:spPr>
      </p:pic>
      <p:sp>
        <p:nvSpPr>
          <p:cNvPr id="3" name="Title 2">
            <a:extLst>
              <a:ext uri="{FF2B5EF4-FFF2-40B4-BE49-F238E27FC236}">
                <a16:creationId xmlns:a16="http://schemas.microsoft.com/office/drawing/2014/main" id="{0D830A66-46BE-B748-BF9F-1FC733A00895}"/>
              </a:ext>
            </a:extLst>
          </p:cNvPr>
          <p:cNvSpPr>
            <a:spLocks noGrp="1"/>
          </p:cNvSpPr>
          <p:nvPr>
            <p:ph type="title"/>
          </p:nvPr>
        </p:nvSpPr>
        <p:spPr/>
        <p:txBody>
          <a:bodyPr/>
          <a:lstStyle/>
          <a:p>
            <a:r>
              <a:rPr lang="en-US" dirty="0"/>
              <a:t>Check Image in Repository</a:t>
            </a:r>
          </a:p>
        </p:txBody>
      </p:sp>
      <p:sp>
        <p:nvSpPr>
          <p:cNvPr id="4" name="Subtitle 3">
            <a:extLst>
              <a:ext uri="{FF2B5EF4-FFF2-40B4-BE49-F238E27FC236}">
                <a16:creationId xmlns:a16="http://schemas.microsoft.com/office/drawing/2014/main" id="{7D6F5BA6-708B-9941-9C43-206672552F1A}"/>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37730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333831-805E-F843-9D25-5FDCDA982C45}"/>
              </a:ext>
            </a:extLst>
          </p:cNvPr>
          <p:cNvSpPr>
            <a:spLocks noGrp="1"/>
          </p:cNvSpPr>
          <p:nvPr>
            <p:ph sz="quarter" idx="14"/>
          </p:nvPr>
        </p:nvSpPr>
        <p:spPr/>
        <p:txBody>
          <a:bodyPr/>
          <a:lstStyle/>
          <a:p>
            <a:pPr marL="457200" indent="-457200">
              <a:buFont typeface="+mj-lt"/>
              <a:buAutoNum type="arabicPeriod"/>
            </a:pPr>
            <a:r>
              <a:rPr lang="en-US" dirty="0"/>
              <a:t>Make a simple </a:t>
            </a:r>
            <a:r>
              <a:rPr lang="en-US" dirty="0" err="1"/>
              <a:t>Dockerfile</a:t>
            </a:r>
            <a:endParaRPr lang="en-US" dirty="0"/>
          </a:p>
          <a:p>
            <a:pPr marL="457200" indent="-457200">
              <a:buFont typeface="+mj-lt"/>
              <a:buAutoNum type="arabicPeriod"/>
            </a:pPr>
            <a:r>
              <a:rPr lang="en-US" dirty="0"/>
              <a:t>Build it into an image</a:t>
            </a:r>
          </a:p>
          <a:p>
            <a:pPr marL="457200" indent="-457200">
              <a:buFont typeface="+mj-lt"/>
              <a:buAutoNum type="arabicPeriod"/>
            </a:pPr>
            <a:r>
              <a:rPr lang="en-US" dirty="0"/>
              <a:t>Try running it</a:t>
            </a:r>
          </a:p>
          <a:p>
            <a:pPr marL="457200" indent="-457200">
              <a:buFont typeface="+mj-lt"/>
              <a:buAutoNum type="arabicPeriod"/>
            </a:pPr>
            <a:r>
              <a:rPr lang="en-US" dirty="0"/>
              <a:t>Tag it as for a local repository</a:t>
            </a:r>
          </a:p>
          <a:p>
            <a:pPr marL="457200" indent="-457200">
              <a:buFont typeface="+mj-lt"/>
              <a:buAutoNum type="arabicPeriod"/>
            </a:pPr>
            <a:r>
              <a:rPr lang="en-US" dirty="0"/>
              <a:t>Push it to store in the local repository</a:t>
            </a:r>
          </a:p>
        </p:txBody>
      </p:sp>
      <p:sp>
        <p:nvSpPr>
          <p:cNvPr id="3" name="Title 2">
            <a:extLst>
              <a:ext uri="{FF2B5EF4-FFF2-40B4-BE49-F238E27FC236}">
                <a16:creationId xmlns:a16="http://schemas.microsoft.com/office/drawing/2014/main" id="{9EF5827B-6752-FC4E-9F9D-2BD93DC67137}"/>
              </a:ext>
            </a:extLst>
          </p:cNvPr>
          <p:cNvSpPr>
            <a:spLocks noGrp="1"/>
          </p:cNvSpPr>
          <p:nvPr>
            <p:ph type="title"/>
          </p:nvPr>
        </p:nvSpPr>
        <p:spPr/>
        <p:txBody>
          <a:bodyPr/>
          <a:lstStyle/>
          <a:p>
            <a:r>
              <a:rPr lang="en-US" dirty="0"/>
              <a:t>Hands-on Build and Push</a:t>
            </a:r>
          </a:p>
        </p:txBody>
      </p:sp>
      <p:sp>
        <p:nvSpPr>
          <p:cNvPr id="4" name="Subtitle 3">
            <a:extLst>
              <a:ext uri="{FF2B5EF4-FFF2-40B4-BE49-F238E27FC236}">
                <a16:creationId xmlns:a16="http://schemas.microsoft.com/office/drawing/2014/main" id="{44778323-3943-4C4D-865A-A3ED7E9D5793}"/>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88457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DA7370-68CD-784A-844C-C81743FF034F}"/>
              </a:ext>
            </a:extLst>
          </p:cNvPr>
          <p:cNvSpPr>
            <a:spLocks noGrp="1"/>
          </p:cNvSpPr>
          <p:nvPr>
            <p:ph sz="quarter" idx="14"/>
          </p:nvPr>
        </p:nvSpPr>
        <p:spPr>
          <a:xfrm>
            <a:off x="349956" y="1600201"/>
            <a:ext cx="3826943" cy="4572000"/>
          </a:xfrm>
        </p:spPr>
        <p:txBody>
          <a:bodyPr/>
          <a:lstStyle/>
          <a:p>
            <a:pPr>
              <a:buNone/>
            </a:pPr>
            <a:r>
              <a:rPr lang="en-US" dirty="0"/>
              <a:t>Here we diagram</a:t>
            </a:r>
          </a:p>
          <a:p>
            <a:pPr lvl="1"/>
            <a:r>
              <a:rPr lang="en-US" sz="1600" dirty="0"/>
              <a:t>Pulling an image to a local </a:t>
            </a:r>
            <a:r>
              <a:rPr lang="en-US" sz="1600" dirty="0" err="1"/>
              <a:t>docker</a:t>
            </a:r>
            <a:r>
              <a:rPr lang="en-US" sz="1600" dirty="0"/>
              <a:t> instance from a public registry</a:t>
            </a:r>
          </a:p>
          <a:p>
            <a:pPr lvl="1"/>
            <a:r>
              <a:rPr lang="en-US" sz="1600" dirty="0"/>
              <a:t>Tagging the image for a local repository</a:t>
            </a:r>
          </a:p>
          <a:p>
            <a:pPr lvl="1"/>
            <a:r>
              <a:rPr lang="en-US" sz="1600" dirty="0"/>
              <a:t>If authentication is needed against the local repository, login</a:t>
            </a:r>
          </a:p>
          <a:p>
            <a:pPr lvl="1"/>
            <a:r>
              <a:rPr lang="en-US" sz="1600" dirty="0"/>
              <a:t>Pushing the image to the local repository</a:t>
            </a:r>
          </a:p>
          <a:p>
            <a:pPr lvl="1"/>
            <a:endParaRPr lang="en-US" dirty="0"/>
          </a:p>
        </p:txBody>
      </p:sp>
      <p:sp>
        <p:nvSpPr>
          <p:cNvPr id="3" name="Title 2">
            <a:extLst>
              <a:ext uri="{FF2B5EF4-FFF2-40B4-BE49-F238E27FC236}">
                <a16:creationId xmlns:a16="http://schemas.microsoft.com/office/drawing/2014/main" id="{362292A4-4C0B-0544-92C6-E42BB91625B7}"/>
              </a:ext>
            </a:extLst>
          </p:cNvPr>
          <p:cNvSpPr>
            <a:spLocks noGrp="1"/>
          </p:cNvSpPr>
          <p:nvPr>
            <p:ph type="title"/>
          </p:nvPr>
        </p:nvSpPr>
        <p:spPr/>
        <p:txBody>
          <a:bodyPr/>
          <a:lstStyle/>
          <a:p>
            <a:r>
              <a:rPr lang="en-US" dirty="0"/>
              <a:t>Working with images</a:t>
            </a:r>
          </a:p>
        </p:txBody>
      </p:sp>
      <p:sp>
        <p:nvSpPr>
          <p:cNvPr id="4" name="Subtitle 3">
            <a:extLst>
              <a:ext uri="{FF2B5EF4-FFF2-40B4-BE49-F238E27FC236}">
                <a16:creationId xmlns:a16="http://schemas.microsoft.com/office/drawing/2014/main" id="{CF4E1FEA-2E4C-284E-A502-21F03BAD5269}"/>
              </a:ext>
            </a:extLst>
          </p:cNvPr>
          <p:cNvSpPr>
            <a:spLocks noGrp="1"/>
          </p:cNvSpPr>
          <p:nvPr>
            <p:ph type="subTitle" idx="10"/>
          </p:nvPr>
        </p:nvSpPr>
        <p:spPr/>
        <p:txBody>
          <a:bodyPr/>
          <a:lstStyle/>
          <a:p>
            <a:r>
              <a:rPr lang="en-US" dirty="0"/>
              <a:t>Copy an image from a public repository to a local repository</a:t>
            </a:r>
          </a:p>
        </p:txBody>
      </p:sp>
      <p:grpSp>
        <p:nvGrpSpPr>
          <p:cNvPr id="48" name="Group 47">
            <a:extLst>
              <a:ext uri="{FF2B5EF4-FFF2-40B4-BE49-F238E27FC236}">
                <a16:creationId xmlns:a16="http://schemas.microsoft.com/office/drawing/2014/main" id="{5FD525CF-58BE-4548-8BAC-3336BC9C4301}"/>
              </a:ext>
            </a:extLst>
          </p:cNvPr>
          <p:cNvGrpSpPr/>
          <p:nvPr/>
        </p:nvGrpSpPr>
        <p:grpSpPr>
          <a:xfrm>
            <a:off x="4651036" y="1337427"/>
            <a:ext cx="7108118" cy="4611817"/>
            <a:chOff x="3104444" y="1337427"/>
            <a:chExt cx="7108118" cy="4611817"/>
          </a:xfrm>
        </p:grpSpPr>
        <p:sp>
          <p:nvSpPr>
            <p:cNvPr id="47" name="Rounded Rectangle 46">
              <a:extLst>
                <a:ext uri="{FF2B5EF4-FFF2-40B4-BE49-F238E27FC236}">
                  <a16:creationId xmlns:a16="http://schemas.microsoft.com/office/drawing/2014/main" id="{FD21A50A-FAD2-3A42-BE6A-95CDC313E2B3}"/>
                </a:ext>
              </a:extLst>
            </p:cNvPr>
            <p:cNvSpPr/>
            <p:nvPr/>
          </p:nvSpPr>
          <p:spPr>
            <a:xfrm>
              <a:off x="3104444" y="1670756"/>
              <a:ext cx="5249334" cy="4278488"/>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C4DBDA1-91E3-3B47-BB19-BD13AEEBC90E}"/>
                </a:ext>
              </a:extLst>
            </p:cNvPr>
            <p:cNvSpPr/>
            <p:nvPr/>
          </p:nvSpPr>
          <p:spPr>
            <a:xfrm>
              <a:off x="5007751" y="4636399"/>
              <a:ext cx="1095154" cy="11483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Ops User</a:t>
              </a:r>
            </a:p>
          </p:txBody>
        </p:sp>
        <p:sp>
          <p:nvSpPr>
            <p:cNvPr id="9" name="Rectangle 8">
              <a:extLst>
                <a:ext uri="{FF2B5EF4-FFF2-40B4-BE49-F238E27FC236}">
                  <a16:creationId xmlns:a16="http://schemas.microsoft.com/office/drawing/2014/main" id="{1BCE5909-9947-484B-978C-D6447C81D672}"/>
                </a:ext>
              </a:extLst>
            </p:cNvPr>
            <p:cNvSpPr/>
            <p:nvPr/>
          </p:nvSpPr>
          <p:spPr>
            <a:xfrm>
              <a:off x="8968553" y="2799403"/>
              <a:ext cx="1244009" cy="110578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Local Docker Server</a:t>
              </a:r>
            </a:p>
          </p:txBody>
        </p:sp>
        <p:sp>
          <p:nvSpPr>
            <p:cNvPr id="11" name="Can 10">
              <a:extLst>
                <a:ext uri="{FF2B5EF4-FFF2-40B4-BE49-F238E27FC236}">
                  <a16:creationId xmlns:a16="http://schemas.microsoft.com/office/drawing/2014/main" id="{9CA01378-0CF2-3E4D-B4F8-D1E922D88964}"/>
                </a:ext>
              </a:extLst>
            </p:cNvPr>
            <p:cNvSpPr/>
            <p:nvPr/>
          </p:nvSpPr>
          <p:spPr>
            <a:xfrm>
              <a:off x="9133363" y="1337427"/>
              <a:ext cx="925033" cy="921348"/>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Docker Hub</a:t>
              </a:r>
            </a:p>
          </p:txBody>
        </p:sp>
        <p:sp>
          <p:nvSpPr>
            <p:cNvPr id="14" name="Can 13">
              <a:extLst>
                <a:ext uri="{FF2B5EF4-FFF2-40B4-BE49-F238E27FC236}">
                  <a16:creationId xmlns:a16="http://schemas.microsoft.com/office/drawing/2014/main" id="{B50B9AC4-1E18-DD4A-8FC2-46E8E0CA73D8}"/>
                </a:ext>
              </a:extLst>
            </p:cNvPr>
            <p:cNvSpPr/>
            <p:nvPr/>
          </p:nvSpPr>
          <p:spPr>
            <a:xfrm>
              <a:off x="9128040" y="4643717"/>
              <a:ext cx="925033" cy="921348"/>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Secure Docker Registry</a:t>
              </a:r>
            </a:p>
          </p:txBody>
        </p:sp>
        <p:cxnSp>
          <p:nvCxnSpPr>
            <p:cNvPr id="18" name="Straight Arrow Connector 17">
              <a:extLst>
                <a:ext uri="{FF2B5EF4-FFF2-40B4-BE49-F238E27FC236}">
                  <a16:creationId xmlns:a16="http://schemas.microsoft.com/office/drawing/2014/main" id="{D411F20C-0658-2B44-A0B4-010F4DE55FB7}"/>
                </a:ext>
              </a:extLst>
            </p:cNvPr>
            <p:cNvCxnSpPr>
              <a:cxnSpLocks/>
              <a:stCxn id="15" idx="3"/>
              <a:endCxn id="9" idx="1"/>
            </p:cNvCxnSpPr>
            <p:nvPr/>
          </p:nvCxnSpPr>
          <p:spPr bwMode="gray">
            <a:xfrm>
              <a:off x="8133877" y="3198038"/>
              <a:ext cx="834676" cy="15425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46CA900-1561-554B-9309-5AAAA215EC92}"/>
                </a:ext>
              </a:extLst>
            </p:cNvPr>
            <p:cNvSpPr/>
            <p:nvPr/>
          </p:nvSpPr>
          <p:spPr>
            <a:xfrm>
              <a:off x="3413051" y="2371060"/>
              <a:ext cx="4720826" cy="2863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200" dirty="0" err="1"/>
                <a:t>docker</a:t>
              </a:r>
              <a:r>
                <a:rPr lang="en-US" sz="1200" dirty="0"/>
                <a:t> pull </a:t>
              </a:r>
              <a:r>
                <a:rPr lang="en-US" sz="1200" dirty="0" err="1"/>
                <a:t>jenkins</a:t>
              </a:r>
              <a:r>
                <a:rPr lang="en-US" sz="1200" dirty="0"/>
                <a:t>/</a:t>
              </a:r>
              <a:r>
                <a:rPr lang="en-US" sz="1200" dirty="0" err="1"/>
                <a:t>jenkins:lts</a:t>
              </a:r>
              <a:endParaRPr lang="en-US" sz="1200" dirty="0"/>
            </a:p>
          </p:txBody>
        </p:sp>
        <p:sp>
          <p:nvSpPr>
            <p:cNvPr id="15" name="Rectangle 14">
              <a:extLst>
                <a:ext uri="{FF2B5EF4-FFF2-40B4-BE49-F238E27FC236}">
                  <a16:creationId xmlns:a16="http://schemas.microsoft.com/office/drawing/2014/main" id="{F2ED072F-6D98-A547-8A21-1FD69149376A}"/>
                </a:ext>
              </a:extLst>
            </p:cNvPr>
            <p:cNvSpPr/>
            <p:nvPr/>
          </p:nvSpPr>
          <p:spPr>
            <a:xfrm>
              <a:off x="3413051" y="3054863"/>
              <a:ext cx="4720826" cy="2863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200" dirty="0" err="1"/>
                <a:t>docker</a:t>
              </a:r>
              <a:r>
                <a:rPr lang="en-US" sz="1200" dirty="0"/>
                <a:t> tag </a:t>
              </a:r>
              <a:r>
                <a:rPr lang="en-US" sz="1200" dirty="0" err="1"/>
                <a:t>jenkins</a:t>
              </a:r>
              <a:r>
                <a:rPr lang="en-US" sz="1200" dirty="0"/>
                <a:t>/</a:t>
              </a:r>
              <a:r>
                <a:rPr lang="en-US" sz="1200" dirty="0" err="1"/>
                <a:t>jenkins:lts</a:t>
              </a:r>
              <a:r>
                <a:rPr lang="en-US" sz="1200" dirty="0"/>
                <a:t> </a:t>
              </a:r>
              <a:r>
                <a:rPr lang="en-US" sz="1200" dirty="0" err="1"/>
                <a:t>vic.home.local</a:t>
              </a:r>
              <a:r>
                <a:rPr lang="en-US" sz="1200" dirty="0"/>
                <a:t>/</a:t>
              </a:r>
              <a:r>
                <a:rPr lang="en-US" sz="1200" dirty="0" err="1"/>
                <a:t>jenkins</a:t>
              </a:r>
              <a:r>
                <a:rPr lang="en-US" sz="1200" dirty="0"/>
                <a:t>/</a:t>
              </a:r>
              <a:r>
                <a:rPr lang="en-US" sz="1200" dirty="0" err="1"/>
                <a:t>jenkins:lts</a:t>
              </a:r>
              <a:endParaRPr lang="en-US" sz="1200" dirty="0"/>
            </a:p>
          </p:txBody>
        </p:sp>
        <p:sp>
          <p:nvSpPr>
            <p:cNvPr id="17" name="Rectangle 16">
              <a:extLst>
                <a:ext uri="{FF2B5EF4-FFF2-40B4-BE49-F238E27FC236}">
                  <a16:creationId xmlns:a16="http://schemas.microsoft.com/office/drawing/2014/main" id="{6E169585-AF09-814E-B379-94E0042F6E75}"/>
                </a:ext>
              </a:extLst>
            </p:cNvPr>
            <p:cNvSpPr/>
            <p:nvPr/>
          </p:nvSpPr>
          <p:spPr>
            <a:xfrm>
              <a:off x="3413051" y="3485567"/>
              <a:ext cx="4720826" cy="2863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200" dirty="0" err="1"/>
                <a:t>docker</a:t>
              </a:r>
              <a:r>
                <a:rPr lang="en-US" sz="1200" dirty="0"/>
                <a:t> login </a:t>
              </a:r>
              <a:r>
                <a:rPr lang="en-US" sz="1200" dirty="0" err="1"/>
                <a:t>vic.home.local</a:t>
              </a:r>
              <a:endParaRPr lang="en-US" sz="1200" dirty="0"/>
            </a:p>
          </p:txBody>
        </p:sp>
        <p:sp>
          <p:nvSpPr>
            <p:cNvPr id="19" name="Rectangle 18">
              <a:extLst>
                <a:ext uri="{FF2B5EF4-FFF2-40B4-BE49-F238E27FC236}">
                  <a16:creationId xmlns:a16="http://schemas.microsoft.com/office/drawing/2014/main" id="{15E1D49D-813C-3345-9F3C-FA97413D2E2E}"/>
                </a:ext>
              </a:extLst>
            </p:cNvPr>
            <p:cNvSpPr/>
            <p:nvPr/>
          </p:nvSpPr>
          <p:spPr>
            <a:xfrm>
              <a:off x="3413051" y="4039642"/>
              <a:ext cx="4720826" cy="2863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200" dirty="0" err="1"/>
                <a:t>docker</a:t>
              </a:r>
              <a:r>
                <a:rPr lang="en-US" sz="1200" dirty="0"/>
                <a:t> push </a:t>
              </a:r>
              <a:r>
                <a:rPr lang="en-US" sz="1200" dirty="0" err="1"/>
                <a:t>vic.home.local</a:t>
              </a:r>
              <a:r>
                <a:rPr lang="en-US" sz="1200" dirty="0"/>
                <a:t>/</a:t>
              </a:r>
              <a:r>
                <a:rPr lang="en-US" sz="1200" dirty="0" err="1"/>
                <a:t>jenkins</a:t>
              </a:r>
              <a:r>
                <a:rPr lang="en-US" sz="1200" dirty="0"/>
                <a:t>/</a:t>
              </a:r>
              <a:r>
                <a:rPr lang="en-US" sz="1200" dirty="0" err="1"/>
                <a:t>jenkins:lts</a:t>
              </a:r>
              <a:endParaRPr lang="en-US" sz="1200" dirty="0"/>
            </a:p>
          </p:txBody>
        </p:sp>
        <p:cxnSp>
          <p:nvCxnSpPr>
            <p:cNvPr id="10" name="Straight Arrow Connector 9">
              <a:extLst>
                <a:ext uri="{FF2B5EF4-FFF2-40B4-BE49-F238E27FC236}">
                  <a16:creationId xmlns:a16="http://schemas.microsoft.com/office/drawing/2014/main" id="{65C63DB4-A039-A64E-8BFD-342FA6405AA0}"/>
                </a:ext>
              </a:extLst>
            </p:cNvPr>
            <p:cNvCxnSpPr>
              <a:cxnSpLocks/>
              <a:stCxn id="26" idx="3"/>
            </p:cNvCxnSpPr>
            <p:nvPr/>
          </p:nvCxnSpPr>
          <p:spPr bwMode="gray">
            <a:xfrm>
              <a:off x="8133877" y="2514235"/>
              <a:ext cx="834676" cy="838061"/>
            </a:xfrm>
            <a:prstGeom prst="straightConnector1">
              <a:avLst/>
            </a:prstGeom>
            <a:ln w="2540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89FD1DE-7E00-4D43-9DE9-D922DCC719A6}"/>
                </a:ext>
              </a:extLst>
            </p:cNvPr>
            <p:cNvCxnSpPr>
              <a:cxnSpLocks/>
              <a:stCxn id="11" idx="3"/>
              <a:endCxn id="9" idx="0"/>
            </p:cNvCxnSpPr>
            <p:nvPr/>
          </p:nvCxnSpPr>
          <p:spPr bwMode="gray">
            <a:xfrm flipH="1">
              <a:off x="9590558" y="2258775"/>
              <a:ext cx="5322" cy="540628"/>
            </a:xfrm>
            <a:prstGeom prst="straightConnector1">
              <a:avLst/>
            </a:prstGeom>
            <a:ln w="2540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C6085FC-148D-2F4D-B11D-AE04B3D45140}"/>
                </a:ext>
              </a:extLst>
            </p:cNvPr>
            <p:cNvCxnSpPr>
              <a:cxnSpLocks/>
              <a:stCxn id="17" idx="3"/>
            </p:cNvCxnSpPr>
            <p:nvPr/>
          </p:nvCxnSpPr>
          <p:spPr bwMode="gray">
            <a:xfrm flipV="1">
              <a:off x="8133877" y="3352296"/>
              <a:ext cx="776652" cy="276446"/>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93FE707-0D68-B740-A638-84821E9A5F01}"/>
                </a:ext>
              </a:extLst>
            </p:cNvPr>
            <p:cNvCxnSpPr>
              <a:cxnSpLocks/>
              <a:stCxn id="9" idx="2"/>
              <a:endCxn id="14" idx="1"/>
            </p:cNvCxnSpPr>
            <p:nvPr/>
          </p:nvCxnSpPr>
          <p:spPr bwMode="gray">
            <a:xfrm flipH="1">
              <a:off x="9590557" y="3905189"/>
              <a:ext cx="1" cy="738528"/>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69565E3-22DC-D04F-BC20-16D30F095C06}"/>
                </a:ext>
              </a:extLst>
            </p:cNvPr>
            <p:cNvCxnSpPr>
              <a:cxnSpLocks/>
              <a:stCxn id="19" idx="3"/>
              <a:endCxn id="9" idx="1"/>
            </p:cNvCxnSpPr>
            <p:nvPr/>
          </p:nvCxnSpPr>
          <p:spPr bwMode="gray">
            <a:xfrm flipV="1">
              <a:off x="8133877" y="3352296"/>
              <a:ext cx="834676" cy="830521"/>
            </a:xfrm>
            <a:prstGeom prst="straightConnector1">
              <a:avLst/>
            </a:prstGeom>
            <a:ln w="25400">
              <a:solidFill>
                <a:schemeClr val="accent5"/>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B48033F-4E24-874D-BE35-B059A1151EBF}"/>
                </a:ext>
              </a:extLst>
            </p:cNvPr>
            <p:cNvCxnSpPr>
              <a:cxnSpLocks/>
            </p:cNvCxnSpPr>
            <p:nvPr/>
          </p:nvCxnSpPr>
          <p:spPr bwMode="gray">
            <a:xfrm>
              <a:off x="9353747" y="3856725"/>
              <a:ext cx="0" cy="851866"/>
            </a:xfrm>
            <a:prstGeom prst="straightConnector1">
              <a:avLst/>
            </a:prstGeom>
            <a:ln w="25400">
              <a:solidFill>
                <a:schemeClr val="accent5"/>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499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5FEEE-9C18-D749-BDF2-CFAF39EA5E7A}"/>
              </a:ext>
            </a:extLst>
          </p:cNvPr>
          <p:cNvSpPr>
            <a:spLocks noGrp="1"/>
          </p:cNvSpPr>
          <p:nvPr>
            <p:ph type="title"/>
          </p:nvPr>
        </p:nvSpPr>
        <p:spPr/>
        <p:txBody>
          <a:bodyPr/>
          <a:lstStyle/>
          <a:p>
            <a:r>
              <a:rPr lang="en-US" dirty="0"/>
              <a:t>Operating Containers</a:t>
            </a:r>
          </a:p>
        </p:txBody>
      </p:sp>
      <p:sp>
        <p:nvSpPr>
          <p:cNvPr id="3" name="Subtitle 2">
            <a:extLst>
              <a:ext uri="{FF2B5EF4-FFF2-40B4-BE49-F238E27FC236}">
                <a16:creationId xmlns:a16="http://schemas.microsoft.com/office/drawing/2014/main" id="{150A95BB-DA63-6549-A644-2409619066E5}"/>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80212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9FB1E-57CE-0847-8595-29E6202D7278}"/>
              </a:ext>
            </a:extLst>
          </p:cNvPr>
          <p:cNvSpPr>
            <a:spLocks noGrp="1"/>
          </p:cNvSpPr>
          <p:nvPr>
            <p:ph sz="quarter" idx="14"/>
          </p:nvPr>
        </p:nvSpPr>
        <p:spPr/>
        <p:txBody>
          <a:bodyPr/>
          <a:lstStyle/>
          <a:p>
            <a:r>
              <a:rPr lang="en-US" dirty="0" err="1">
                <a:latin typeface="Courier" pitchFamily="2" charset="0"/>
              </a:rPr>
              <a:t>docker</a:t>
            </a:r>
            <a:r>
              <a:rPr lang="en-US" dirty="0">
                <a:latin typeface="Courier" pitchFamily="2" charset="0"/>
              </a:rPr>
              <a:t> run hello-world</a:t>
            </a:r>
          </a:p>
        </p:txBody>
      </p:sp>
      <p:sp>
        <p:nvSpPr>
          <p:cNvPr id="3" name="Title 2">
            <a:extLst>
              <a:ext uri="{FF2B5EF4-FFF2-40B4-BE49-F238E27FC236}">
                <a16:creationId xmlns:a16="http://schemas.microsoft.com/office/drawing/2014/main" id="{B9908091-CE53-7745-8758-8DA831CFDB29}"/>
              </a:ext>
            </a:extLst>
          </p:cNvPr>
          <p:cNvSpPr>
            <a:spLocks noGrp="1"/>
          </p:cNvSpPr>
          <p:nvPr>
            <p:ph type="title"/>
          </p:nvPr>
        </p:nvSpPr>
        <p:spPr/>
        <p:txBody>
          <a:bodyPr/>
          <a:lstStyle/>
          <a:p>
            <a:r>
              <a:rPr lang="en-US" dirty="0"/>
              <a:t>Running Basic Containers</a:t>
            </a:r>
          </a:p>
        </p:txBody>
      </p:sp>
      <p:sp>
        <p:nvSpPr>
          <p:cNvPr id="4" name="Subtitle 3">
            <a:extLst>
              <a:ext uri="{FF2B5EF4-FFF2-40B4-BE49-F238E27FC236}">
                <a16:creationId xmlns:a16="http://schemas.microsoft.com/office/drawing/2014/main" id="{43495789-540C-4F44-88D1-DA81F6A6987C}"/>
              </a:ext>
            </a:extLst>
          </p:cNvPr>
          <p:cNvSpPr>
            <a:spLocks noGrp="1"/>
          </p:cNvSpPr>
          <p:nvPr>
            <p:ph type="subTitle" idx="10"/>
          </p:nvPr>
        </p:nvSpPr>
        <p:spPr/>
        <p:txBody>
          <a:bodyPr/>
          <a:lstStyle/>
          <a:p>
            <a:endParaRPr lang="en-US"/>
          </a:p>
        </p:txBody>
      </p:sp>
      <p:pic>
        <p:nvPicPr>
          <p:cNvPr id="6" name="Picture 5">
            <a:extLst>
              <a:ext uri="{FF2B5EF4-FFF2-40B4-BE49-F238E27FC236}">
                <a16:creationId xmlns:a16="http://schemas.microsoft.com/office/drawing/2014/main" id="{0098D825-F696-384A-844F-179313D4EF03}"/>
              </a:ext>
            </a:extLst>
          </p:cNvPr>
          <p:cNvPicPr>
            <a:picLocks noChangeAspect="1"/>
          </p:cNvPicPr>
          <p:nvPr/>
        </p:nvPicPr>
        <p:blipFill>
          <a:blip r:embed="rId2"/>
          <a:stretch>
            <a:fillRect/>
          </a:stretch>
        </p:blipFill>
        <p:spPr>
          <a:xfrm>
            <a:off x="4410967" y="1059573"/>
            <a:ext cx="7777858" cy="5307040"/>
          </a:xfrm>
          <a:prstGeom prst="rect">
            <a:avLst/>
          </a:prstGeom>
        </p:spPr>
      </p:pic>
    </p:spTree>
    <p:extLst>
      <p:ext uri="{BB962C8B-B14F-4D97-AF65-F5344CB8AC3E}">
        <p14:creationId xmlns:p14="http://schemas.microsoft.com/office/powerpoint/2010/main" val="112335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9FB1E-57CE-0847-8595-29E6202D7278}"/>
              </a:ext>
            </a:extLst>
          </p:cNvPr>
          <p:cNvSpPr>
            <a:spLocks noGrp="1"/>
          </p:cNvSpPr>
          <p:nvPr>
            <p:ph sz="quarter" idx="14"/>
          </p:nvPr>
        </p:nvSpPr>
        <p:spPr/>
        <p:txBody>
          <a:bodyPr/>
          <a:lstStyle/>
          <a:p>
            <a:r>
              <a:rPr lang="en-US" dirty="0"/>
              <a:t>Get code from </a:t>
            </a:r>
          </a:p>
          <a:p>
            <a:r>
              <a:rPr lang="en-US" dirty="0">
                <a:latin typeface="Courier" pitchFamily="2" charset="0"/>
              </a:rPr>
              <a:t>https://github.com/tompscanlan/vmware-container-workshop</a:t>
            </a:r>
          </a:p>
          <a:p>
            <a:endParaRPr lang="en-US" dirty="0">
              <a:latin typeface="Courier" pitchFamily="2" charset="0"/>
            </a:endParaRPr>
          </a:p>
        </p:txBody>
      </p:sp>
      <p:sp>
        <p:nvSpPr>
          <p:cNvPr id="3" name="Title 2">
            <a:extLst>
              <a:ext uri="{FF2B5EF4-FFF2-40B4-BE49-F238E27FC236}">
                <a16:creationId xmlns:a16="http://schemas.microsoft.com/office/drawing/2014/main" id="{B9908091-CE53-7745-8758-8DA831CFDB29}"/>
              </a:ext>
            </a:extLst>
          </p:cNvPr>
          <p:cNvSpPr>
            <a:spLocks noGrp="1"/>
          </p:cNvSpPr>
          <p:nvPr>
            <p:ph type="title"/>
          </p:nvPr>
        </p:nvSpPr>
        <p:spPr/>
        <p:txBody>
          <a:bodyPr/>
          <a:lstStyle/>
          <a:p>
            <a:r>
              <a:rPr lang="en-US" dirty="0"/>
              <a:t>Running Basic Containers Hands-On</a:t>
            </a:r>
          </a:p>
        </p:txBody>
      </p:sp>
      <p:sp>
        <p:nvSpPr>
          <p:cNvPr id="4" name="Subtitle 3">
            <a:extLst>
              <a:ext uri="{FF2B5EF4-FFF2-40B4-BE49-F238E27FC236}">
                <a16:creationId xmlns:a16="http://schemas.microsoft.com/office/drawing/2014/main" id="{43495789-540C-4F44-88D1-DA81F6A6987C}"/>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24807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5DD2-076F-9E49-84C7-0055FDE1B567}"/>
              </a:ext>
            </a:extLst>
          </p:cNvPr>
          <p:cNvSpPr>
            <a:spLocks noGrp="1"/>
          </p:cNvSpPr>
          <p:nvPr>
            <p:ph type="title"/>
          </p:nvPr>
        </p:nvSpPr>
        <p:spPr/>
        <p:txBody>
          <a:bodyPr/>
          <a:lstStyle/>
          <a:p>
            <a:r>
              <a:rPr lang="en-US" dirty="0"/>
              <a:t>Storage</a:t>
            </a:r>
          </a:p>
        </p:txBody>
      </p:sp>
      <p:sp>
        <p:nvSpPr>
          <p:cNvPr id="3" name="Subtitle 2">
            <a:extLst>
              <a:ext uri="{FF2B5EF4-FFF2-40B4-BE49-F238E27FC236}">
                <a16:creationId xmlns:a16="http://schemas.microsoft.com/office/drawing/2014/main" id="{387C0BEC-CD69-A243-985E-A47719BA7954}"/>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12031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57C7ED8C-2668-1A46-9539-6DE53EB06C53}"/>
              </a:ext>
            </a:extLst>
          </p:cNvPr>
          <p:cNvPicPr>
            <a:picLocks noGrp="1" noChangeAspect="1"/>
          </p:cNvPicPr>
          <p:nvPr>
            <p:ph sz="quarter" idx="18"/>
          </p:nvPr>
        </p:nvPicPr>
        <p:blipFill>
          <a:blip r:embed="rId3"/>
          <a:stretch>
            <a:fillRect/>
          </a:stretch>
        </p:blipFill>
        <p:spPr>
          <a:xfrm>
            <a:off x="901152" y="1157164"/>
            <a:ext cx="10147990" cy="5253461"/>
          </a:xfrm>
        </p:spPr>
      </p:pic>
      <p:sp>
        <p:nvSpPr>
          <p:cNvPr id="2" name="Title 1">
            <a:extLst>
              <a:ext uri="{FF2B5EF4-FFF2-40B4-BE49-F238E27FC236}">
                <a16:creationId xmlns:a16="http://schemas.microsoft.com/office/drawing/2014/main" id="{E9ACF1E5-B76A-FC40-BA5A-71AD0DA79EA6}"/>
              </a:ext>
            </a:extLst>
          </p:cNvPr>
          <p:cNvSpPr>
            <a:spLocks noGrp="1"/>
          </p:cNvSpPr>
          <p:nvPr>
            <p:ph type="title"/>
          </p:nvPr>
        </p:nvSpPr>
        <p:spPr/>
        <p:txBody>
          <a:bodyPr/>
          <a:lstStyle/>
          <a:p>
            <a:r>
              <a:rPr lang="en-US" dirty="0"/>
              <a:t>What Makes Up Docker?</a:t>
            </a:r>
          </a:p>
        </p:txBody>
      </p:sp>
      <p:sp>
        <p:nvSpPr>
          <p:cNvPr id="3" name="Subtitle 2">
            <a:extLst>
              <a:ext uri="{FF2B5EF4-FFF2-40B4-BE49-F238E27FC236}">
                <a16:creationId xmlns:a16="http://schemas.microsoft.com/office/drawing/2014/main" id="{CAB4767F-94A4-D945-A618-2331B2B75ADF}"/>
              </a:ext>
            </a:extLst>
          </p:cNvPr>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217302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Image layers</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endParaRPr lang="en-US" dirty="0"/>
          </a:p>
          <a:p>
            <a:endParaRPr lang="en-US" dirty="0"/>
          </a:p>
        </p:txBody>
      </p:sp>
      <p:sp>
        <p:nvSpPr>
          <p:cNvPr id="8" name="Content Placeholder 1">
            <a:extLst>
              <a:ext uri="{FF2B5EF4-FFF2-40B4-BE49-F238E27FC236}">
                <a16:creationId xmlns:a16="http://schemas.microsoft.com/office/drawing/2014/main" id="{4E8E234C-9083-154A-84AA-D840F547F5FF}"/>
              </a:ext>
            </a:extLst>
          </p:cNvPr>
          <p:cNvSpPr txBox="1">
            <a:spLocks/>
          </p:cNvSpPr>
          <p:nvPr/>
        </p:nvSpPr>
        <p:spPr>
          <a:xfrm>
            <a:off x="616505" y="1402113"/>
            <a:ext cx="5863317" cy="4770088"/>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spcBef>
                <a:spcPts val="288"/>
              </a:spcBef>
              <a:buClr>
                <a:srgbClr val="333333"/>
              </a:buClr>
              <a:buFont typeface="Arial" panose="020B0604020202020204" pitchFamily="34" charset="0"/>
              <a:buChar char="•"/>
            </a:pPr>
            <a:r>
              <a:rPr lang="en-US" sz="1800" dirty="0"/>
              <a:t>A Docker image is built up from a stack of layers</a:t>
            </a:r>
          </a:p>
          <a:p>
            <a:pPr marL="285750" indent="-285750">
              <a:spcBef>
                <a:spcPts val="288"/>
              </a:spcBef>
              <a:buClr>
                <a:srgbClr val="333333"/>
              </a:buClr>
              <a:buFont typeface="Arial" panose="020B0604020202020204" pitchFamily="34" charset="0"/>
              <a:buChar char="•"/>
            </a:pPr>
            <a:r>
              <a:rPr lang="en-US" sz="1800" dirty="0"/>
              <a:t>Each layer contains the changes made to the filesystem as defined by a single line in the </a:t>
            </a:r>
            <a:r>
              <a:rPr lang="en-US" sz="1800" dirty="0" err="1"/>
              <a:t>Dockerfile</a:t>
            </a:r>
            <a:endParaRPr lang="en-US" sz="1800" dirty="0"/>
          </a:p>
          <a:p>
            <a:pPr marL="285750" indent="-285750">
              <a:spcBef>
                <a:spcPts val="288"/>
              </a:spcBef>
              <a:buClr>
                <a:srgbClr val="333333"/>
              </a:buClr>
              <a:buFont typeface="Arial" panose="020B0604020202020204" pitchFamily="34" charset="0"/>
              <a:buChar char="•"/>
            </a:pPr>
            <a:r>
              <a:rPr lang="en-US" sz="1800" dirty="0"/>
              <a:t>All layers are read-only, except for the last layer which is read-write and sometimes called the container layer</a:t>
            </a:r>
          </a:p>
          <a:p>
            <a:pPr marL="285750" indent="-285750">
              <a:spcBef>
                <a:spcPts val="288"/>
              </a:spcBef>
              <a:buClr>
                <a:srgbClr val="333333"/>
              </a:buClr>
              <a:buFont typeface="Arial" panose="020B0604020202020204" pitchFamily="34" charset="0"/>
              <a:buChar char="•"/>
            </a:pPr>
            <a:r>
              <a:rPr lang="en-US" sz="1800" dirty="0"/>
              <a:t>The container layer holds all changes made to the filesystem during runtime, and those changes are lost if the container is removed</a:t>
            </a:r>
          </a:p>
          <a:p>
            <a:pPr marL="285750" indent="-285750">
              <a:spcBef>
                <a:spcPts val="288"/>
              </a:spcBef>
              <a:buClr>
                <a:srgbClr val="333333"/>
              </a:buClr>
              <a:buFont typeface="Arial" panose="020B0604020202020204" pitchFamily="34" charset="0"/>
              <a:buChar char="•"/>
            </a:pPr>
            <a:r>
              <a:rPr lang="en-US" sz="1800" dirty="0"/>
              <a:t>Many running containers can use the same read-only layers, but each will have it’s own container layer</a:t>
            </a:r>
          </a:p>
          <a:p>
            <a:pPr marL="285750" indent="-285750">
              <a:spcBef>
                <a:spcPts val="288"/>
              </a:spcBef>
              <a:buClr>
                <a:srgbClr val="333333"/>
              </a:buClr>
              <a:buFont typeface="Arial" panose="020B0604020202020204" pitchFamily="34" charset="0"/>
              <a:buChar char="•"/>
            </a:pPr>
            <a:r>
              <a:rPr lang="en-US" sz="1800" dirty="0"/>
              <a:t>Storage drivers handle details of how the layers interact</a:t>
            </a:r>
          </a:p>
        </p:txBody>
      </p:sp>
      <p:pic>
        <p:nvPicPr>
          <p:cNvPr id="5" name="Picture 4">
            <a:extLst>
              <a:ext uri="{FF2B5EF4-FFF2-40B4-BE49-F238E27FC236}">
                <a16:creationId xmlns:a16="http://schemas.microsoft.com/office/drawing/2014/main" id="{C5FA6CC5-B189-A845-9259-B4CE6EB4EE4B}"/>
              </a:ext>
            </a:extLst>
          </p:cNvPr>
          <p:cNvPicPr>
            <a:picLocks noChangeAspect="1"/>
          </p:cNvPicPr>
          <p:nvPr/>
        </p:nvPicPr>
        <p:blipFill>
          <a:blip r:embed="rId2"/>
          <a:stretch>
            <a:fillRect/>
          </a:stretch>
        </p:blipFill>
        <p:spPr>
          <a:xfrm>
            <a:off x="6623078" y="1402113"/>
            <a:ext cx="5470793" cy="3798711"/>
          </a:xfrm>
          <a:prstGeom prst="rect">
            <a:avLst/>
          </a:prstGeom>
        </p:spPr>
      </p:pic>
      <p:sp>
        <p:nvSpPr>
          <p:cNvPr id="6" name="TextBox 5">
            <a:extLst>
              <a:ext uri="{FF2B5EF4-FFF2-40B4-BE49-F238E27FC236}">
                <a16:creationId xmlns:a16="http://schemas.microsoft.com/office/drawing/2014/main" id="{AE4DE2F7-50EC-4946-9986-82E01623F771}"/>
              </a:ext>
            </a:extLst>
          </p:cNvPr>
          <p:cNvSpPr txBox="1"/>
          <p:nvPr/>
        </p:nvSpPr>
        <p:spPr>
          <a:xfrm>
            <a:off x="6570133" y="1806222"/>
            <a:ext cx="65" cy="184666"/>
          </a:xfrm>
          <a:prstGeom prst="rect">
            <a:avLst/>
          </a:prstGeom>
        </p:spPr>
        <p:txBody>
          <a:bodyPr wrap="none" lIns="0" tIns="0" rIns="0" bIns="0" rtlCol="0">
            <a:spAutoFit/>
          </a:bodyPr>
          <a:lstStyle/>
          <a:p>
            <a:pPr algn="l">
              <a:spcAft>
                <a:spcPts val="600"/>
              </a:spcAft>
            </a:pPr>
            <a:endParaRPr lang="en-US" sz="1200" dirty="0"/>
          </a:p>
        </p:txBody>
      </p:sp>
    </p:spTree>
    <p:extLst>
      <p:ext uri="{BB962C8B-B14F-4D97-AF65-F5344CB8AC3E}">
        <p14:creationId xmlns:p14="http://schemas.microsoft.com/office/powerpoint/2010/main" val="3926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Persistent Storage</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endParaRPr lang="en-US" dirty="0"/>
          </a:p>
          <a:p>
            <a:endParaRPr lang="en-US" dirty="0"/>
          </a:p>
        </p:txBody>
      </p:sp>
      <p:sp>
        <p:nvSpPr>
          <p:cNvPr id="8" name="Content Placeholder 1">
            <a:extLst>
              <a:ext uri="{FF2B5EF4-FFF2-40B4-BE49-F238E27FC236}">
                <a16:creationId xmlns:a16="http://schemas.microsoft.com/office/drawing/2014/main" id="{4E8E234C-9083-154A-84AA-D840F547F5FF}"/>
              </a:ext>
            </a:extLst>
          </p:cNvPr>
          <p:cNvSpPr txBox="1">
            <a:spLocks/>
          </p:cNvSpPr>
          <p:nvPr/>
        </p:nvSpPr>
        <p:spPr>
          <a:xfrm>
            <a:off x="616505" y="1402113"/>
            <a:ext cx="5863317" cy="4770088"/>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spcBef>
                <a:spcPts val="288"/>
              </a:spcBef>
              <a:buClr>
                <a:srgbClr val="333333"/>
              </a:buClr>
              <a:buFont typeface="Arial" panose="020B0604020202020204" pitchFamily="34" charset="0"/>
              <a:buChar char="•"/>
            </a:pPr>
            <a:r>
              <a:rPr lang="en-US" sz="1800" dirty="0"/>
              <a:t>Container writable layers can be used to store data, but this is an anti-pattern</a:t>
            </a:r>
          </a:p>
          <a:p>
            <a:pPr marL="285750" indent="-285750">
              <a:spcBef>
                <a:spcPts val="288"/>
              </a:spcBef>
              <a:buClr>
                <a:srgbClr val="333333"/>
              </a:buClr>
              <a:buFont typeface="Arial" panose="020B0604020202020204" pitchFamily="34" charset="0"/>
              <a:buChar char="•"/>
            </a:pPr>
            <a:r>
              <a:rPr lang="en-US" sz="1800" dirty="0"/>
              <a:t>Instead use one of the following storage options:</a:t>
            </a:r>
          </a:p>
          <a:p>
            <a:pPr marL="742950" lvl="1" indent="-285750">
              <a:spcBef>
                <a:spcPts val="288"/>
              </a:spcBef>
              <a:buClr>
                <a:srgbClr val="333333"/>
              </a:buClr>
            </a:pPr>
            <a:r>
              <a:rPr lang="en-US" sz="1400" dirty="0"/>
              <a:t>Bind Mounts: may be stored </a:t>
            </a:r>
            <a:r>
              <a:rPr lang="en-US" sz="1400" i="1" dirty="0"/>
              <a:t>anywhere</a:t>
            </a:r>
            <a:r>
              <a:rPr lang="en-US" sz="1400" dirty="0"/>
              <a:t> on the host system. They may even be important system files or directories. Non-Docker processes on the Docker host or a Docker container can modify them at any time</a:t>
            </a:r>
          </a:p>
          <a:p>
            <a:pPr marL="742950" lvl="1" indent="-285750">
              <a:spcBef>
                <a:spcPts val="288"/>
              </a:spcBef>
              <a:buClr>
                <a:srgbClr val="333333"/>
              </a:buClr>
            </a:pPr>
            <a:r>
              <a:rPr lang="en-US" sz="1400" dirty="0" err="1"/>
              <a:t>Tmpfs</a:t>
            </a:r>
            <a:r>
              <a:rPr lang="en-US" sz="1400" dirty="0"/>
              <a:t> Mounts: are stored in the host system’s memory only, and are never written to the host system’s filesystem</a:t>
            </a:r>
          </a:p>
          <a:p>
            <a:pPr marL="742950" lvl="1" indent="-285750">
              <a:spcBef>
                <a:spcPts val="288"/>
              </a:spcBef>
              <a:buClr>
                <a:srgbClr val="333333"/>
              </a:buClr>
            </a:pPr>
            <a:r>
              <a:rPr lang="en-US" sz="1400" dirty="0"/>
              <a:t>Volumes: are stored in a part of the host filesystem which is </a:t>
            </a:r>
            <a:r>
              <a:rPr lang="en-US" sz="1400" i="1" dirty="0"/>
              <a:t>managed by Docker</a:t>
            </a:r>
            <a:r>
              <a:rPr lang="en-US" sz="1400" dirty="0"/>
              <a:t> (/</a:t>
            </a:r>
            <a:r>
              <a:rPr lang="en-US" sz="1400" dirty="0" err="1"/>
              <a:t>var</a:t>
            </a:r>
            <a:r>
              <a:rPr lang="en-US" sz="1400" dirty="0"/>
              <a:t>/lib/</a:t>
            </a:r>
            <a:r>
              <a:rPr lang="en-US" sz="1400" dirty="0" err="1"/>
              <a:t>docker</a:t>
            </a:r>
            <a:r>
              <a:rPr lang="en-US" sz="1400" dirty="0"/>
              <a:t>/volumes/ on Linux). Non-Docker processes should not modify this part of the filesystem. Volumes are the best way to persist data in Docker.</a:t>
            </a:r>
          </a:p>
        </p:txBody>
      </p:sp>
      <p:sp>
        <p:nvSpPr>
          <p:cNvPr id="6" name="TextBox 5">
            <a:extLst>
              <a:ext uri="{FF2B5EF4-FFF2-40B4-BE49-F238E27FC236}">
                <a16:creationId xmlns:a16="http://schemas.microsoft.com/office/drawing/2014/main" id="{AE4DE2F7-50EC-4946-9986-82E01623F771}"/>
              </a:ext>
            </a:extLst>
          </p:cNvPr>
          <p:cNvSpPr txBox="1"/>
          <p:nvPr/>
        </p:nvSpPr>
        <p:spPr>
          <a:xfrm>
            <a:off x="6570133" y="1806222"/>
            <a:ext cx="65" cy="184666"/>
          </a:xfrm>
          <a:prstGeom prst="rect">
            <a:avLst/>
          </a:prstGeom>
        </p:spPr>
        <p:txBody>
          <a:bodyPr wrap="none" lIns="0" tIns="0" rIns="0" bIns="0" rtlCol="0">
            <a:spAutoFit/>
          </a:bodyPr>
          <a:lstStyle/>
          <a:p>
            <a:pPr algn="l">
              <a:spcAft>
                <a:spcPts val="600"/>
              </a:spcAft>
            </a:pPr>
            <a:endParaRPr lang="en-US" sz="1200" dirty="0"/>
          </a:p>
        </p:txBody>
      </p:sp>
      <p:pic>
        <p:nvPicPr>
          <p:cNvPr id="5" name="Picture 4">
            <a:extLst>
              <a:ext uri="{FF2B5EF4-FFF2-40B4-BE49-F238E27FC236}">
                <a16:creationId xmlns:a16="http://schemas.microsoft.com/office/drawing/2014/main" id="{FA747865-1802-FD41-8ABD-3CDAFC12C6E7}"/>
              </a:ext>
            </a:extLst>
          </p:cNvPr>
          <p:cNvPicPr>
            <a:picLocks noChangeAspect="1"/>
          </p:cNvPicPr>
          <p:nvPr/>
        </p:nvPicPr>
        <p:blipFill>
          <a:blip r:embed="rId2"/>
          <a:stretch>
            <a:fillRect/>
          </a:stretch>
        </p:blipFill>
        <p:spPr>
          <a:xfrm>
            <a:off x="6615557" y="1402113"/>
            <a:ext cx="5573268" cy="2831220"/>
          </a:xfrm>
          <a:prstGeom prst="rect">
            <a:avLst/>
          </a:prstGeom>
        </p:spPr>
      </p:pic>
    </p:spTree>
    <p:extLst>
      <p:ext uri="{BB962C8B-B14F-4D97-AF65-F5344CB8AC3E}">
        <p14:creationId xmlns:p14="http://schemas.microsoft.com/office/powerpoint/2010/main" val="388601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Volumes</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endParaRPr lang="en-US" dirty="0"/>
          </a:p>
          <a:p>
            <a:endParaRPr lang="en-US" dirty="0"/>
          </a:p>
        </p:txBody>
      </p:sp>
      <p:sp>
        <p:nvSpPr>
          <p:cNvPr id="8" name="Content Placeholder 1">
            <a:extLst>
              <a:ext uri="{FF2B5EF4-FFF2-40B4-BE49-F238E27FC236}">
                <a16:creationId xmlns:a16="http://schemas.microsoft.com/office/drawing/2014/main" id="{4E8E234C-9083-154A-84AA-D840F547F5FF}"/>
              </a:ext>
            </a:extLst>
          </p:cNvPr>
          <p:cNvSpPr txBox="1">
            <a:spLocks/>
          </p:cNvSpPr>
          <p:nvPr/>
        </p:nvSpPr>
        <p:spPr>
          <a:xfrm>
            <a:off x="616505" y="1402113"/>
            <a:ext cx="5863317" cy="4770088"/>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spcBef>
                <a:spcPts val="288"/>
              </a:spcBef>
              <a:buClr>
                <a:srgbClr val="333333"/>
              </a:buClr>
              <a:buFont typeface="Arial" panose="020B0604020202020204" pitchFamily="34" charset="0"/>
              <a:buChar char="•"/>
            </a:pPr>
            <a:r>
              <a:rPr lang="en-US" sz="1800" dirty="0"/>
              <a:t>Volumes are filesystems that can be attached to running containers</a:t>
            </a:r>
          </a:p>
          <a:p>
            <a:pPr marL="285750" indent="-285750">
              <a:spcBef>
                <a:spcPts val="288"/>
              </a:spcBef>
              <a:buClr>
                <a:srgbClr val="333333"/>
              </a:buClr>
              <a:buFont typeface="Arial" panose="020B0604020202020204" pitchFamily="34" charset="0"/>
              <a:buChar char="•"/>
            </a:pPr>
            <a:endParaRPr lang="en-US" sz="1800" dirty="0"/>
          </a:p>
          <a:p>
            <a:pPr marL="285750" indent="-285750">
              <a:spcBef>
                <a:spcPts val="288"/>
              </a:spcBef>
              <a:buClr>
                <a:srgbClr val="333333"/>
              </a:buClr>
              <a:buFont typeface="Arial" panose="020B0604020202020204" pitchFamily="34" charset="0"/>
              <a:buChar char="•"/>
            </a:pPr>
            <a:r>
              <a:rPr lang="en-US" sz="1800" dirty="0"/>
              <a:t>https://</a:t>
            </a:r>
            <a:r>
              <a:rPr lang="en-US" sz="1800" dirty="0" err="1"/>
              <a:t>vmware.github.io</a:t>
            </a:r>
            <a:r>
              <a:rPr lang="en-US" sz="1800" dirty="0"/>
              <a:t>/</a:t>
            </a:r>
            <a:r>
              <a:rPr lang="en-US" sz="1800" dirty="0" err="1"/>
              <a:t>vic</a:t>
            </a:r>
            <a:r>
              <a:rPr lang="en-US" sz="1800" dirty="0"/>
              <a:t>-product/assets/files/html/1.3/</a:t>
            </a:r>
            <a:r>
              <a:rPr lang="en-US" sz="1800" dirty="0" err="1"/>
              <a:t>vic_app_dev</a:t>
            </a:r>
            <a:r>
              <a:rPr lang="en-US" sz="1800" dirty="0"/>
              <a:t>/</a:t>
            </a:r>
            <a:r>
              <a:rPr lang="en-US" sz="1800" dirty="0" err="1"/>
              <a:t>using_volumes_with_vic.html</a:t>
            </a:r>
            <a:endParaRPr lang="en-US" sz="1800" dirty="0"/>
          </a:p>
          <a:p>
            <a:pPr marL="285750" indent="-285750">
              <a:spcBef>
                <a:spcPts val="288"/>
              </a:spcBef>
              <a:buClr>
                <a:srgbClr val="333333"/>
              </a:buClr>
              <a:buFont typeface="Arial" panose="020B0604020202020204" pitchFamily="34" charset="0"/>
              <a:buChar char="•"/>
            </a:pPr>
            <a:endParaRPr lang="en-US" sz="1800" dirty="0"/>
          </a:p>
        </p:txBody>
      </p:sp>
      <p:sp>
        <p:nvSpPr>
          <p:cNvPr id="6" name="TextBox 5">
            <a:extLst>
              <a:ext uri="{FF2B5EF4-FFF2-40B4-BE49-F238E27FC236}">
                <a16:creationId xmlns:a16="http://schemas.microsoft.com/office/drawing/2014/main" id="{AE4DE2F7-50EC-4946-9986-82E01623F771}"/>
              </a:ext>
            </a:extLst>
          </p:cNvPr>
          <p:cNvSpPr txBox="1"/>
          <p:nvPr/>
        </p:nvSpPr>
        <p:spPr>
          <a:xfrm>
            <a:off x="6570133" y="1806222"/>
            <a:ext cx="65" cy="184666"/>
          </a:xfrm>
          <a:prstGeom prst="rect">
            <a:avLst/>
          </a:prstGeom>
        </p:spPr>
        <p:txBody>
          <a:bodyPr wrap="none" lIns="0" tIns="0" rIns="0" bIns="0" rtlCol="0">
            <a:spAutoFit/>
          </a:bodyPr>
          <a:lstStyle/>
          <a:p>
            <a:pPr algn="l">
              <a:spcAft>
                <a:spcPts val="600"/>
              </a:spcAft>
            </a:pPr>
            <a:endParaRPr lang="en-US" sz="1200" dirty="0"/>
          </a:p>
        </p:txBody>
      </p:sp>
    </p:spTree>
    <p:extLst>
      <p:ext uri="{BB962C8B-B14F-4D97-AF65-F5344CB8AC3E}">
        <p14:creationId xmlns:p14="http://schemas.microsoft.com/office/powerpoint/2010/main" val="270823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66BD-890A-4A45-ABA6-E0AD0865E24D}"/>
              </a:ext>
            </a:extLst>
          </p:cNvPr>
          <p:cNvSpPr>
            <a:spLocks noGrp="1"/>
          </p:cNvSpPr>
          <p:nvPr>
            <p:ph type="title"/>
          </p:nvPr>
        </p:nvSpPr>
        <p:spPr/>
        <p:txBody>
          <a:bodyPr/>
          <a:lstStyle/>
          <a:p>
            <a:r>
              <a:rPr lang="en-US" dirty="0"/>
              <a:t>Image layers</a:t>
            </a:r>
          </a:p>
        </p:txBody>
      </p:sp>
      <p:sp>
        <p:nvSpPr>
          <p:cNvPr id="3" name="Subtitle 2">
            <a:extLst>
              <a:ext uri="{FF2B5EF4-FFF2-40B4-BE49-F238E27FC236}">
                <a16:creationId xmlns:a16="http://schemas.microsoft.com/office/drawing/2014/main" id="{CC705936-9922-E248-BD45-B367612F56B0}"/>
              </a:ext>
            </a:extLst>
          </p:cNvPr>
          <p:cNvSpPr>
            <a:spLocks noGrp="1"/>
          </p:cNvSpPr>
          <p:nvPr>
            <p:ph type="subTitle" idx="10"/>
          </p:nvPr>
        </p:nvSpPr>
        <p:spPr/>
        <p:txBody>
          <a:bodyPr/>
          <a:lstStyle/>
          <a:p>
            <a:endParaRPr lang="en-US" dirty="0"/>
          </a:p>
          <a:p>
            <a:endParaRPr lang="en-US" dirty="0"/>
          </a:p>
        </p:txBody>
      </p:sp>
      <p:sp>
        <p:nvSpPr>
          <p:cNvPr id="11" name="TextBox 10">
            <a:extLst>
              <a:ext uri="{FF2B5EF4-FFF2-40B4-BE49-F238E27FC236}">
                <a16:creationId xmlns:a16="http://schemas.microsoft.com/office/drawing/2014/main" id="{433F66C6-A312-A747-8FA0-FC6F803CAEC2}"/>
              </a:ext>
            </a:extLst>
          </p:cNvPr>
          <p:cNvSpPr txBox="1"/>
          <p:nvPr/>
        </p:nvSpPr>
        <p:spPr>
          <a:xfrm>
            <a:off x="5422605" y="811830"/>
            <a:ext cx="5188951" cy="4584259"/>
          </a:xfrm>
          <a:prstGeom prst="rect">
            <a:avLst/>
          </a:prstGeom>
        </p:spPr>
        <p:txBody>
          <a:bodyPr wrap="square" lIns="0" tIns="0" rIns="91440" bIns="0" rtlCol="0">
            <a:noAutofit/>
          </a:bodyPr>
          <a:lstStyle/>
          <a:p>
            <a:pPr fontAlgn="t">
              <a:spcAft>
                <a:spcPts val="600"/>
              </a:spcAft>
            </a:pPr>
            <a:endParaRPr lang="en-US" sz="1200" dirty="0">
              <a:latin typeface="Courier" pitchFamily="2" charset="0"/>
            </a:endParaRPr>
          </a:p>
        </p:txBody>
      </p:sp>
      <p:sp>
        <p:nvSpPr>
          <p:cNvPr id="16" name="TextBox 15">
            <a:extLst>
              <a:ext uri="{FF2B5EF4-FFF2-40B4-BE49-F238E27FC236}">
                <a16:creationId xmlns:a16="http://schemas.microsoft.com/office/drawing/2014/main" id="{F14D6857-1696-3443-B641-4C8F369C1559}"/>
              </a:ext>
            </a:extLst>
          </p:cNvPr>
          <p:cNvSpPr txBox="1"/>
          <p:nvPr/>
        </p:nvSpPr>
        <p:spPr>
          <a:xfrm>
            <a:off x="90311" y="1102825"/>
            <a:ext cx="11954933" cy="1938992"/>
          </a:xfrm>
          <a:prstGeom prst="rect">
            <a:avLst/>
          </a:prstGeom>
        </p:spPr>
        <p:txBody>
          <a:bodyPr wrap="square" lIns="0" tIns="0" rIns="0" bIns="0" rtlCol="0">
            <a:spAutoFit/>
          </a:bodyPr>
          <a:lstStyle/>
          <a:p>
            <a:pPr>
              <a:spcAft>
                <a:spcPts val="600"/>
              </a:spcAft>
            </a:pPr>
            <a:r>
              <a:rPr lang="en-US" sz="1400" b="1" dirty="0" err="1">
                <a:latin typeface="Courier" pitchFamily="2" charset="0"/>
              </a:rPr>
              <a:t>docker</a:t>
            </a:r>
            <a:r>
              <a:rPr lang="en-US" sz="1400" b="1" dirty="0">
                <a:latin typeface="Courier" pitchFamily="2" charset="0"/>
              </a:rPr>
              <a:t> images -a</a:t>
            </a:r>
            <a:br>
              <a:rPr lang="en-US" sz="1400" b="1" dirty="0">
                <a:latin typeface="Courier" pitchFamily="2" charset="0"/>
              </a:rPr>
            </a:br>
            <a:r>
              <a:rPr lang="en-US" sz="1400" dirty="0">
                <a:latin typeface="Courier" pitchFamily="2" charset="0"/>
              </a:rPr>
              <a:t>REPOSITORY                           TAG                 IMAGE ID            CREATED             SIZE</a:t>
            </a:r>
            <a:br>
              <a:rPr lang="en-US" sz="1400" dirty="0">
                <a:latin typeface="Courier" pitchFamily="2" charset="0"/>
              </a:rPr>
            </a:br>
            <a:r>
              <a:rPr lang="en-US" sz="1400" dirty="0">
                <a:latin typeface="Courier" pitchFamily="2" charset="0"/>
              </a:rPr>
              <a:t>05-basic-dockerfile                  latest              8fa1657d73f1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0619ee0963c2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cea8f98bc3cf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4049875bf83b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88dde58a2f0b        17 minutes ago      150MB</a:t>
            </a:r>
            <a:br>
              <a:rPr lang="en-US" sz="1400" dirty="0">
                <a:latin typeface="Courier" pitchFamily="2" charset="0"/>
              </a:rPr>
            </a:br>
            <a:r>
              <a:rPr lang="en-US" sz="1400" b="1" dirty="0">
                <a:latin typeface="Courier" pitchFamily="2" charset="0"/>
              </a:rPr>
              <a:t>&lt;</a:t>
            </a:r>
            <a:r>
              <a:rPr lang="en-US" sz="1400" dirty="0">
                <a:latin typeface="Courier" pitchFamily="2" charset="0"/>
              </a:rPr>
              <a:t>none</a:t>
            </a:r>
            <a:r>
              <a:rPr lang="en-US" sz="1400" b="1" dirty="0">
                <a:latin typeface="Courier" pitchFamily="2" charset="0"/>
              </a:rPr>
              <a:t>&gt;                               &lt;</a:t>
            </a:r>
            <a:r>
              <a:rPr lang="en-US" sz="1400" dirty="0">
                <a:latin typeface="Courier" pitchFamily="2" charset="0"/>
              </a:rPr>
              <a:t>none</a:t>
            </a:r>
            <a:r>
              <a:rPr lang="en-US" sz="1400" b="1" dirty="0">
                <a:latin typeface="Courier" pitchFamily="2" charset="0"/>
              </a:rPr>
              <a:t>&gt;              </a:t>
            </a:r>
            <a:r>
              <a:rPr lang="en-US" sz="1400" dirty="0">
                <a:latin typeface="Courier" pitchFamily="2" charset="0"/>
              </a:rPr>
              <a:t>0f8c759121c9        17 minutes ago      150MB</a:t>
            </a:r>
            <a:br>
              <a:rPr lang="en-US" sz="1400" dirty="0">
                <a:latin typeface="Courier" pitchFamily="2" charset="0"/>
              </a:rPr>
            </a:br>
            <a:r>
              <a:rPr lang="en-US" sz="1400" dirty="0" err="1">
                <a:latin typeface="Courier" pitchFamily="2" charset="0"/>
              </a:rPr>
              <a:t>ubuntu</a:t>
            </a:r>
            <a:r>
              <a:rPr lang="en-US" sz="1400" dirty="0">
                <a:latin typeface="Courier" pitchFamily="2" charset="0"/>
              </a:rPr>
              <a:t>                               12.04               5b117edd0b76        10 months ago       104MB</a:t>
            </a:r>
          </a:p>
        </p:txBody>
      </p:sp>
      <p:sp>
        <p:nvSpPr>
          <p:cNvPr id="4" name="TextBox 3">
            <a:extLst>
              <a:ext uri="{FF2B5EF4-FFF2-40B4-BE49-F238E27FC236}">
                <a16:creationId xmlns:a16="http://schemas.microsoft.com/office/drawing/2014/main" id="{D44465B1-BB05-4741-A577-9E3FAFB1F271}"/>
              </a:ext>
            </a:extLst>
          </p:cNvPr>
          <p:cNvSpPr txBox="1"/>
          <p:nvPr/>
        </p:nvSpPr>
        <p:spPr>
          <a:xfrm>
            <a:off x="90311" y="3488263"/>
            <a:ext cx="11593689" cy="2769989"/>
          </a:xfrm>
          <a:prstGeom prst="rect">
            <a:avLst/>
          </a:prstGeom>
        </p:spPr>
        <p:txBody>
          <a:bodyPr wrap="square" lIns="0" tIns="0" rIns="0" bIns="0" rtlCol="0">
            <a:spAutoFit/>
          </a:bodyPr>
          <a:lstStyle/>
          <a:p>
            <a:pPr>
              <a:spcAft>
                <a:spcPts val="600"/>
              </a:spcAft>
            </a:pPr>
            <a:r>
              <a:rPr lang="en-US" sz="1200" b="1" dirty="0" err="1">
                <a:latin typeface="Courier" pitchFamily="2" charset="0"/>
              </a:rPr>
              <a:t>docker</a:t>
            </a:r>
            <a:r>
              <a:rPr lang="en-US" sz="1200" b="1" dirty="0">
                <a:latin typeface="Courier" pitchFamily="2" charset="0"/>
              </a:rPr>
              <a:t> history 05-basic-dockerfile:latest</a:t>
            </a:r>
            <a:br>
              <a:rPr lang="en-US" sz="1200" b="1" dirty="0">
                <a:latin typeface="Courier" pitchFamily="2" charset="0"/>
              </a:rPr>
            </a:br>
            <a:r>
              <a:rPr lang="en-US" sz="1200" dirty="0">
                <a:latin typeface="Courier" pitchFamily="2" charset="0"/>
              </a:rPr>
              <a:t>IMAGE               CREATED             CREATED BY                                      SIZE                COMMENT</a:t>
            </a:r>
            <a:br>
              <a:rPr lang="en-US" sz="1200" dirty="0">
                <a:latin typeface="Courier" pitchFamily="2" charset="0"/>
              </a:rPr>
            </a:br>
            <a:r>
              <a:rPr lang="en-US" sz="1200" dirty="0">
                <a:latin typeface="Courier" pitchFamily="2" charset="0"/>
              </a:rPr>
              <a:t>8fa1657d73f1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a:t>
            </a:r>
            <a:r>
              <a:rPr lang="en-US" sz="1200" b="1" dirty="0">
                <a:latin typeface="Courier" pitchFamily="2" charset="0"/>
              </a:rPr>
              <a:t>CMD </a:t>
            </a:r>
            <a:r>
              <a:rPr lang="en-US" sz="1200" dirty="0">
                <a:latin typeface="Courier" pitchFamily="2" charset="0"/>
              </a:rPr>
              <a:t>[</a:t>
            </a:r>
            <a:r>
              <a:rPr lang="en-US" sz="1200" b="1" dirty="0">
                <a:latin typeface="Courier" pitchFamily="2" charset="0"/>
              </a:rPr>
              <a:t>"/</a:t>
            </a:r>
            <a:r>
              <a:rPr lang="en-US" sz="1200" b="1" dirty="0" err="1">
                <a:latin typeface="Courier" pitchFamily="2" charset="0"/>
              </a:rPr>
              <a:t>usr</a:t>
            </a:r>
            <a:r>
              <a:rPr lang="en-US" sz="1200" b="1" dirty="0">
                <a:latin typeface="Courier" pitchFamily="2" charset="0"/>
              </a:rPr>
              <a:t>/</a:t>
            </a:r>
            <a:r>
              <a:rPr lang="en-US" sz="1200" b="1" dirty="0" err="1">
                <a:latin typeface="Courier" pitchFamily="2" charset="0"/>
              </a:rPr>
              <a:t>sbin</a:t>
            </a:r>
            <a:r>
              <a:rPr lang="en-US" sz="1200" b="1" dirty="0">
                <a:latin typeface="Courier" pitchFamily="2" charset="0"/>
              </a:rPr>
              <a:t>/apache2" </a:t>
            </a:r>
            <a:r>
              <a:rPr lang="en-US" sz="1200" dirty="0">
                <a:latin typeface="Courier" pitchFamily="2" charset="0"/>
              </a:rPr>
              <a:t>…   0B</a:t>
            </a:r>
            <a:br>
              <a:rPr lang="en-US" sz="1200" dirty="0">
                <a:latin typeface="Courier" pitchFamily="2" charset="0"/>
              </a:rPr>
            </a:br>
            <a:r>
              <a:rPr lang="en-US" sz="1200" dirty="0">
                <a:latin typeface="Courier" pitchFamily="2" charset="0"/>
              </a:rPr>
              <a:t>0619ee0963c2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EXPOSE 80                    0B</a:t>
            </a:r>
            <a:br>
              <a:rPr lang="en-US" sz="1200" dirty="0">
                <a:latin typeface="Courier" pitchFamily="2" charset="0"/>
              </a:rPr>
            </a:br>
            <a:r>
              <a:rPr lang="en-US" sz="1200" dirty="0">
                <a:latin typeface="Courier" pitchFamily="2" charset="0"/>
              </a:rPr>
              <a:t>cea8f98bc3cf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ENV APACHE_LOG_DIR=</a:t>
            </a:r>
            <a:r>
              <a:rPr lang="en-US" sz="1200" b="1" dirty="0">
                <a:latin typeface="Courier" pitchFamily="2" charset="0"/>
              </a:rPr>
              <a:t>/</a:t>
            </a:r>
            <a:r>
              <a:rPr lang="en-US" sz="1200" dirty="0" err="1">
                <a:latin typeface="Courier" pitchFamily="2" charset="0"/>
              </a:rPr>
              <a:t>var</a:t>
            </a:r>
            <a:r>
              <a:rPr lang="en-US" sz="1200" b="1" dirty="0">
                <a:latin typeface="Courier" pitchFamily="2" charset="0"/>
              </a:rPr>
              <a:t>/</a:t>
            </a:r>
            <a:r>
              <a:rPr lang="en-US" sz="1200" dirty="0">
                <a:latin typeface="Courier" pitchFamily="2" charset="0"/>
              </a:rPr>
              <a:t>l…   0B</a:t>
            </a:r>
            <a:br>
              <a:rPr lang="en-US" sz="1200" dirty="0">
                <a:latin typeface="Courier" pitchFamily="2" charset="0"/>
              </a:rPr>
            </a:br>
            <a:r>
              <a:rPr lang="en-US" sz="1200" dirty="0">
                <a:latin typeface="Courier" pitchFamily="2" charset="0"/>
              </a:rPr>
              <a:t>0f8c759121c9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ENV APACHE_RUN_GROUP=www-…   0B</a:t>
            </a:r>
            <a:br>
              <a:rPr lang="en-US" sz="1200" dirty="0">
                <a:latin typeface="Courier" pitchFamily="2" charset="0"/>
              </a:rPr>
            </a:br>
            <a:r>
              <a:rPr lang="en-US" sz="1200" dirty="0">
                <a:latin typeface="Courier" pitchFamily="2" charset="0"/>
              </a:rPr>
              <a:t>4049875bf83b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ENV APACHE_RUN_USER=www-d…   0B</a:t>
            </a:r>
            <a:br>
              <a:rPr lang="en-US" sz="1200" dirty="0">
                <a:latin typeface="Courier" pitchFamily="2" charset="0"/>
              </a:rPr>
            </a:br>
            <a:r>
              <a:rPr lang="en-US" sz="1200" dirty="0">
                <a:latin typeface="Courier" pitchFamily="2" charset="0"/>
              </a:rPr>
              <a:t>88dde58a2f0b        42 minutes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apt-get update </a:t>
            </a:r>
            <a:r>
              <a:rPr lang="en-US" sz="1200" b="1" dirty="0">
                <a:latin typeface="Courier" pitchFamily="2" charset="0"/>
              </a:rPr>
              <a:t>&amp;&amp;     </a:t>
            </a:r>
            <a:r>
              <a:rPr lang="en-US" sz="1200" dirty="0">
                <a:latin typeface="Courier" pitchFamily="2" charset="0"/>
              </a:rPr>
              <a:t>apt-get ins…   46.8MB</a:t>
            </a:r>
            <a:br>
              <a:rPr lang="en-US" sz="1200" dirty="0">
                <a:latin typeface="Courier" pitchFamily="2" charset="0"/>
              </a:rPr>
            </a:br>
            <a:r>
              <a:rPr lang="en-US" sz="1200" dirty="0">
                <a:latin typeface="Courier" pitchFamily="2" charset="0"/>
              </a:rPr>
              <a:t>5b117edd0b76        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a:t>
            </a:r>
            <a:r>
              <a:rPr lang="en-US" sz="1200" b="1" dirty="0">
                <a:latin typeface="Courier" pitchFamily="2" charset="0"/>
              </a:rPr>
              <a:t>CMD </a:t>
            </a:r>
            <a:r>
              <a:rPr lang="en-US" sz="1200" dirty="0">
                <a:latin typeface="Courier" pitchFamily="2" charset="0"/>
              </a:rPr>
              <a:t>[</a:t>
            </a:r>
            <a:r>
              <a:rPr lang="en-US" sz="1200" b="1" dirty="0">
                <a:latin typeface="Courier" pitchFamily="2" charset="0"/>
              </a:rPr>
              <a:t>"/bin/bash"</a:t>
            </a:r>
            <a:r>
              <a:rPr lang="en-US" sz="1200" dirty="0">
                <a:latin typeface="Courier" pitchFamily="2" charset="0"/>
              </a:rPr>
              <a:t>]            0B</a:t>
            </a:r>
            <a:br>
              <a:rPr lang="en-US" sz="1200"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mkdir</a:t>
            </a:r>
            <a:r>
              <a:rPr lang="en-US" sz="1200" dirty="0">
                <a:latin typeface="Courier" pitchFamily="2" charset="0"/>
              </a:rPr>
              <a:t> </a:t>
            </a:r>
            <a:r>
              <a:rPr lang="en-US" sz="1200" b="1" dirty="0">
                <a:latin typeface="Courier" pitchFamily="2" charset="0"/>
              </a:rPr>
              <a:t>-</a:t>
            </a:r>
            <a:r>
              <a:rPr lang="en-US" sz="1200" dirty="0">
                <a:latin typeface="Courier" pitchFamily="2" charset="0"/>
              </a:rPr>
              <a:t>p </a:t>
            </a:r>
            <a:r>
              <a:rPr lang="en-US" sz="1200" b="1" dirty="0">
                <a:latin typeface="Courier" pitchFamily="2" charset="0"/>
              </a:rPr>
              <a:t>/</a:t>
            </a:r>
            <a:r>
              <a:rPr lang="en-US" sz="1200" dirty="0">
                <a:latin typeface="Courier" pitchFamily="2" charset="0"/>
              </a:rPr>
              <a:t>run</a:t>
            </a:r>
            <a:r>
              <a:rPr lang="en-US" sz="1200" b="1" dirty="0">
                <a:latin typeface="Courier" pitchFamily="2" charset="0"/>
              </a:rPr>
              <a:t>/</a:t>
            </a:r>
            <a:r>
              <a:rPr lang="en-US" sz="1200" dirty="0" err="1">
                <a:latin typeface="Courier" pitchFamily="2" charset="0"/>
              </a:rPr>
              <a:t>systemd</a:t>
            </a:r>
            <a:r>
              <a:rPr lang="en-US" sz="1200" dirty="0">
                <a:latin typeface="Courier" pitchFamily="2" charset="0"/>
              </a:rPr>
              <a:t> </a:t>
            </a:r>
            <a:r>
              <a:rPr lang="en-US" sz="1200" b="1" dirty="0">
                <a:latin typeface="Courier" pitchFamily="2" charset="0"/>
              </a:rPr>
              <a:t>&amp;&amp; </a:t>
            </a:r>
            <a:r>
              <a:rPr lang="en-US" sz="1200" dirty="0">
                <a:latin typeface="Courier" pitchFamily="2" charset="0"/>
              </a:rPr>
              <a:t>echo </a:t>
            </a:r>
            <a:r>
              <a:rPr lang="en-US" sz="1200" b="1" dirty="0">
                <a:latin typeface="Courier" pitchFamily="2" charset="0"/>
              </a:rPr>
              <a:t>'do…   7B</a:t>
            </a:r>
            <a:br>
              <a:rPr lang="en-US" sz="1200" b="1"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sed</a:t>
            </a:r>
            <a:r>
              <a:rPr lang="en-US" sz="1200" dirty="0">
                <a:latin typeface="Courier" pitchFamily="2" charset="0"/>
              </a:rPr>
              <a:t> </a:t>
            </a:r>
            <a:r>
              <a:rPr lang="en-US" sz="1200" b="1" dirty="0">
                <a:latin typeface="Courier" pitchFamily="2" charset="0"/>
              </a:rPr>
              <a:t>-</a:t>
            </a:r>
            <a:r>
              <a:rPr lang="en-US" sz="1200" dirty="0" err="1">
                <a:latin typeface="Courier" pitchFamily="2" charset="0"/>
              </a:rPr>
              <a:t>i</a:t>
            </a:r>
            <a:r>
              <a:rPr lang="en-US" sz="1200" dirty="0">
                <a:latin typeface="Courier" pitchFamily="2" charset="0"/>
              </a:rPr>
              <a:t> </a:t>
            </a:r>
            <a:r>
              <a:rPr lang="en-US" sz="1200" b="1" dirty="0">
                <a:latin typeface="Courier" pitchFamily="2" charset="0"/>
              </a:rPr>
              <a:t>'s/^#\s*\(deb.*universe\)$…   1.91kB</a:t>
            </a:r>
            <a:br>
              <a:rPr lang="en-US" sz="1200" b="1"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rm</a:t>
            </a:r>
            <a:r>
              <a:rPr lang="en-US" sz="1200" dirty="0">
                <a:latin typeface="Courier" pitchFamily="2" charset="0"/>
              </a:rPr>
              <a:t> </a:t>
            </a:r>
            <a:r>
              <a:rPr lang="en-US" sz="1200" b="1" dirty="0">
                <a:latin typeface="Courier" pitchFamily="2" charset="0"/>
              </a:rPr>
              <a:t>-</a:t>
            </a:r>
            <a:r>
              <a:rPr lang="en-US" sz="1200" dirty="0" err="1">
                <a:latin typeface="Courier" pitchFamily="2" charset="0"/>
              </a:rPr>
              <a:t>rf</a:t>
            </a:r>
            <a:r>
              <a:rPr lang="en-US" sz="1200" dirty="0">
                <a:latin typeface="Courier" pitchFamily="2" charset="0"/>
              </a:rPr>
              <a:t> </a:t>
            </a:r>
            <a:r>
              <a:rPr lang="en-US" sz="1200" b="1" dirty="0">
                <a:latin typeface="Courier" pitchFamily="2" charset="0"/>
              </a:rPr>
              <a:t>/</a:t>
            </a:r>
            <a:r>
              <a:rPr lang="en-US" sz="1200" dirty="0" err="1">
                <a:latin typeface="Courier" pitchFamily="2" charset="0"/>
              </a:rPr>
              <a:t>var</a:t>
            </a:r>
            <a:r>
              <a:rPr lang="en-US" sz="1200" b="1" dirty="0">
                <a:latin typeface="Courier" pitchFamily="2" charset="0"/>
              </a:rPr>
              <a:t>/</a:t>
            </a:r>
            <a:r>
              <a:rPr lang="en-US" sz="1200" dirty="0">
                <a:latin typeface="Courier" pitchFamily="2" charset="0"/>
              </a:rPr>
              <a:t>lib</a:t>
            </a:r>
            <a:r>
              <a:rPr lang="en-US" sz="1200" b="1" dirty="0">
                <a:latin typeface="Courier" pitchFamily="2" charset="0"/>
              </a:rPr>
              <a:t>/</a:t>
            </a:r>
            <a:r>
              <a:rPr lang="en-US" sz="1200" dirty="0">
                <a:latin typeface="Courier" pitchFamily="2" charset="0"/>
              </a:rPr>
              <a:t>apt</a:t>
            </a:r>
            <a:r>
              <a:rPr lang="en-US" sz="1200" b="1" dirty="0">
                <a:latin typeface="Courier" pitchFamily="2" charset="0"/>
              </a:rPr>
              <a:t>/</a:t>
            </a:r>
            <a:r>
              <a:rPr lang="en-US" sz="1200" dirty="0">
                <a:latin typeface="Courier" pitchFamily="2" charset="0"/>
              </a:rPr>
              <a:t>lists</a:t>
            </a:r>
            <a:r>
              <a:rPr lang="en-US" sz="1200" b="1" dirty="0">
                <a:latin typeface="Courier" pitchFamily="2" charset="0"/>
              </a:rPr>
              <a:t>/*          </a:t>
            </a:r>
            <a:r>
              <a:rPr lang="en-US" sz="1200" dirty="0">
                <a:latin typeface="Courier" pitchFamily="2" charset="0"/>
              </a:rPr>
              <a:t>0B</a:t>
            </a:r>
            <a:br>
              <a:rPr lang="en-US" sz="1200"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set </a:t>
            </a:r>
            <a:r>
              <a:rPr lang="en-US" sz="1200" b="1" dirty="0">
                <a:latin typeface="Courier" pitchFamily="2" charset="0"/>
              </a:rPr>
              <a:t>-</a:t>
            </a:r>
            <a:r>
              <a:rPr lang="en-US" sz="1200" dirty="0" err="1">
                <a:latin typeface="Courier" pitchFamily="2" charset="0"/>
              </a:rPr>
              <a:t>xe</a:t>
            </a:r>
            <a:r>
              <a:rPr lang="en-US" sz="1200" dirty="0">
                <a:latin typeface="Courier" pitchFamily="2" charset="0"/>
              </a:rPr>
              <a:t>   </a:t>
            </a:r>
            <a:r>
              <a:rPr lang="en-US" sz="1200" b="1" dirty="0">
                <a:latin typeface="Courier" pitchFamily="2" charset="0"/>
              </a:rPr>
              <a:t>&amp;&amp; </a:t>
            </a:r>
            <a:r>
              <a:rPr lang="en-US" sz="1200" dirty="0">
                <a:latin typeface="Courier" pitchFamily="2" charset="0"/>
              </a:rPr>
              <a:t>echo </a:t>
            </a:r>
            <a:r>
              <a:rPr lang="en-US" sz="1200" b="1" dirty="0">
                <a:latin typeface="Courier" pitchFamily="2" charset="0"/>
              </a:rPr>
              <a:t>'#!/bin/</a:t>
            </a:r>
            <a:r>
              <a:rPr lang="en-US" sz="1200" b="1" dirty="0" err="1">
                <a:latin typeface="Courier" pitchFamily="2" charset="0"/>
              </a:rPr>
              <a:t>sh</a:t>
            </a:r>
            <a:r>
              <a:rPr lang="en-US" sz="1200" b="1" dirty="0">
                <a:latin typeface="Courier" pitchFamily="2" charset="0"/>
              </a:rPr>
              <a:t>' &gt; /</a:t>
            </a:r>
            <a:r>
              <a:rPr lang="en-US" sz="1200" dirty="0">
                <a:latin typeface="Courier" pitchFamily="2" charset="0"/>
              </a:rPr>
              <a:t>…   156kB</a:t>
            </a:r>
            <a:br>
              <a:rPr lang="en-US" sz="1200" dirty="0">
                <a:latin typeface="Courier" pitchFamily="2" charset="0"/>
              </a:rPr>
            </a:br>
            <a:r>
              <a:rPr lang="en-US" sz="1200" b="1" dirty="0">
                <a:latin typeface="Courier" pitchFamily="2" charset="0"/>
              </a:rPr>
              <a:t>&lt;</a:t>
            </a:r>
            <a:r>
              <a:rPr lang="en-US" sz="1200" dirty="0">
                <a:latin typeface="Courier" pitchFamily="2" charset="0"/>
              </a:rPr>
              <a:t>missing</a:t>
            </a:r>
            <a:r>
              <a:rPr lang="en-US" sz="1200" b="1" dirty="0">
                <a:latin typeface="Courier" pitchFamily="2" charset="0"/>
              </a:rPr>
              <a:t>&gt;           </a:t>
            </a:r>
            <a:r>
              <a:rPr lang="en-US" sz="1200" dirty="0">
                <a:latin typeface="Courier" pitchFamily="2" charset="0"/>
              </a:rPr>
              <a:t>10 months ago       </a:t>
            </a:r>
            <a:r>
              <a:rPr lang="en-US" sz="1200" b="1" dirty="0">
                <a:latin typeface="Courier" pitchFamily="2" charset="0"/>
              </a:rPr>
              <a:t>/</a:t>
            </a:r>
            <a:r>
              <a:rPr lang="en-US" sz="1200" dirty="0">
                <a:latin typeface="Courier" pitchFamily="2" charset="0"/>
              </a:rPr>
              <a:t>bin</a:t>
            </a:r>
            <a:r>
              <a:rPr lang="en-US" sz="1200" b="1" dirty="0">
                <a:latin typeface="Courier" pitchFamily="2" charset="0"/>
              </a:rPr>
              <a:t>/</a:t>
            </a:r>
            <a:r>
              <a:rPr lang="en-US" sz="1200" dirty="0" err="1">
                <a:latin typeface="Courier" pitchFamily="2" charset="0"/>
              </a:rPr>
              <a:t>sh</a:t>
            </a:r>
            <a:r>
              <a:rPr lang="en-US" sz="1200" dirty="0">
                <a:latin typeface="Courier" pitchFamily="2" charset="0"/>
              </a:rPr>
              <a:t> </a:t>
            </a:r>
            <a:r>
              <a:rPr lang="en-US" sz="1200" b="1" dirty="0">
                <a:latin typeface="Courier" pitchFamily="2" charset="0"/>
              </a:rPr>
              <a:t>-</a:t>
            </a:r>
            <a:r>
              <a:rPr lang="en-US" sz="1200" dirty="0">
                <a:latin typeface="Courier" pitchFamily="2" charset="0"/>
              </a:rPr>
              <a:t>c #(</a:t>
            </a:r>
            <a:r>
              <a:rPr lang="en-US" sz="1200" dirty="0" err="1">
                <a:latin typeface="Courier" pitchFamily="2" charset="0"/>
              </a:rPr>
              <a:t>nop</a:t>
            </a:r>
            <a:r>
              <a:rPr lang="en-US" sz="1200" dirty="0">
                <a:latin typeface="Courier" pitchFamily="2" charset="0"/>
              </a:rPr>
              <a:t>) ADD file:6f12126281dd0028d…   103MB</a:t>
            </a:r>
            <a:br>
              <a:rPr lang="en-US" sz="1200" dirty="0">
                <a:latin typeface="Courier" pitchFamily="2" charset="0"/>
              </a:rPr>
            </a:br>
            <a:endParaRPr lang="en-US" sz="1200" dirty="0">
              <a:latin typeface="Courier" pitchFamily="2" charset="0"/>
            </a:endParaRPr>
          </a:p>
        </p:txBody>
      </p:sp>
    </p:spTree>
    <p:extLst>
      <p:ext uri="{BB962C8B-B14F-4D97-AF65-F5344CB8AC3E}">
        <p14:creationId xmlns:p14="http://schemas.microsoft.com/office/powerpoint/2010/main" val="143084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FDA586C-95BD-461E-ACA9-5975E522D0E5}"/>
              </a:ext>
            </a:extLst>
          </p:cNvPr>
          <p:cNvSpPr>
            <a:spLocks noGrp="1"/>
          </p:cNvSpPr>
          <p:nvPr>
            <p:ph type="title"/>
          </p:nvPr>
        </p:nvSpPr>
        <p:spPr/>
        <p:txBody>
          <a:bodyPr/>
          <a:lstStyle/>
          <a:p>
            <a:r>
              <a:rPr lang="en-GB" dirty="0"/>
              <a:t>Images</a:t>
            </a:r>
          </a:p>
        </p:txBody>
      </p:sp>
      <p:sp>
        <p:nvSpPr>
          <p:cNvPr id="7" name="Content Placeholder 6">
            <a:extLst>
              <a:ext uri="{FF2B5EF4-FFF2-40B4-BE49-F238E27FC236}">
                <a16:creationId xmlns:a16="http://schemas.microsoft.com/office/drawing/2014/main" id="{6989C266-4938-4E14-B3E3-2D179FEFB856}"/>
              </a:ext>
            </a:extLst>
          </p:cNvPr>
          <p:cNvSpPr>
            <a:spLocks noGrp="1"/>
          </p:cNvSpPr>
          <p:nvPr>
            <p:ph idx="1"/>
          </p:nvPr>
        </p:nvSpPr>
        <p:spPr>
          <a:xfrm>
            <a:off x="609441" y="1372136"/>
            <a:ext cx="9050202" cy="4646990"/>
          </a:xfrm>
        </p:spPr>
        <p:txBody>
          <a:bodyPr/>
          <a:lstStyle/>
          <a:p>
            <a:r>
              <a:rPr lang="en-GB" dirty="0"/>
              <a:t>Containers are launched from images</a:t>
            </a:r>
          </a:p>
          <a:p>
            <a:r>
              <a:rPr lang="en-GB" dirty="0"/>
              <a:t>Images are not virtual disks</a:t>
            </a:r>
          </a:p>
          <a:p>
            <a:pPr lvl="1"/>
            <a:r>
              <a:rPr lang="en-GB" dirty="0"/>
              <a:t>Images are multilayer templates that are used to instantiate containers</a:t>
            </a:r>
          </a:p>
          <a:p>
            <a:r>
              <a:rPr lang="en-GB" dirty="0"/>
              <a:t>Docker uses a union filesystem to present layers as single storage</a:t>
            </a:r>
          </a:p>
          <a:p>
            <a:r>
              <a:rPr lang="en-GB" dirty="0"/>
              <a:t>Images are pulled from public or private docker registries</a:t>
            </a:r>
          </a:p>
        </p:txBody>
      </p:sp>
      <p:sp>
        <p:nvSpPr>
          <p:cNvPr id="8" name="Rectangle: Rounded Corners 7">
            <a:extLst>
              <a:ext uri="{FF2B5EF4-FFF2-40B4-BE49-F238E27FC236}">
                <a16:creationId xmlns:a16="http://schemas.microsoft.com/office/drawing/2014/main" id="{F9BB7D59-95BD-4E37-B9DF-7EE7118D5CBC}"/>
              </a:ext>
            </a:extLst>
          </p:cNvPr>
          <p:cNvSpPr/>
          <p:nvPr/>
        </p:nvSpPr>
        <p:spPr bwMode="auto">
          <a:xfrm>
            <a:off x="781706" y="3691097"/>
            <a:ext cx="3160520" cy="113925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Docker host</a:t>
            </a:r>
          </a:p>
        </p:txBody>
      </p:sp>
      <p:pic>
        <p:nvPicPr>
          <p:cNvPr id="10" name="Graphic 9" descr="Download from cloud">
            <a:extLst>
              <a:ext uri="{FF2B5EF4-FFF2-40B4-BE49-F238E27FC236}">
                <a16:creationId xmlns:a16="http://schemas.microsoft.com/office/drawing/2014/main" id="{7901C160-9F8D-471A-9FF9-BBDECEC63D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04698" y="3165682"/>
            <a:ext cx="1787079" cy="1787079"/>
          </a:xfrm>
          <a:prstGeom prst="rect">
            <a:avLst/>
          </a:prstGeom>
        </p:spPr>
      </p:pic>
      <p:sp>
        <p:nvSpPr>
          <p:cNvPr id="13" name="Rectangle: Rounded Corners 12">
            <a:extLst>
              <a:ext uri="{FF2B5EF4-FFF2-40B4-BE49-F238E27FC236}">
                <a16:creationId xmlns:a16="http://schemas.microsoft.com/office/drawing/2014/main" id="{7573DFC7-9E0E-4BAC-A69B-8659B57602FA}"/>
              </a:ext>
            </a:extLst>
          </p:cNvPr>
          <p:cNvSpPr/>
          <p:nvPr/>
        </p:nvSpPr>
        <p:spPr>
          <a:xfrm>
            <a:off x="3441505" y="4718755"/>
            <a:ext cx="1300037" cy="2448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err="1"/>
              <a:t>httpd</a:t>
            </a:r>
            <a:endParaRPr lang="en-GB" sz="1400" dirty="0"/>
          </a:p>
        </p:txBody>
      </p:sp>
      <p:sp>
        <p:nvSpPr>
          <p:cNvPr id="14" name="Rectangle: Rounded Corners 13">
            <a:extLst>
              <a:ext uri="{FF2B5EF4-FFF2-40B4-BE49-F238E27FC236}">
                <a16:creationId xmlns:a16="http://schemas.microsoft.com/office/drawing/2014/main" id="{567631F3-BC33-4E72-9A3A-F4E04104C58A}"/>
              </a:ext>
            </a:extLst>
          </p:cNvPr>
          <p:cNvSpPr/>
          <p:nvPr/>
        </p:nvSpPr>
        <p:spPr>
          <a:xfrm>
            <a:off x="9530406" y="4490680"/>
            <a:ext cx="1300037" cy="2448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err="1"/>
              <a:t>nginx</a:t>
            </a:r>
            <a:endParaRPr lang="en-GB" sz="1400" dirty="0"/>
          </a:p>
        </p:txBody>
      </p:sp>
      <p:sp>
        <p:nvSpPr>
          <p:cNvPr id="15" name="Rectangle: Rounded Corners 14">
            <a:extLst>
              <a:ext uri="{FF2B5EF4-FFF2-40B4-BE49-F238E27FC236}">
                <a16:creationId xmlns:a16="http://schemas.microsoft.com/office/drawing/2014/main" id="{CB3A7EE1-814E-43BB-A0C1-DD407FE6DB95}"/>
              </a:ext>
            </a:extLst>
          </p:cNvPr>
          <p:cNvSpPr/>
          <p:nvPr/>
        </p:nvSpPr>
        <p:spPr>
          <a:xfrm>
            <a:off x="9530406" y="4775876"/>
            <a:ext cx="1300037" cy="2448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err="1"/>
              <a:t>httpd</a:t>
            </a:r>
            <a:endParaRPr lang="en-GB" sz="1400" dirty="0"/>
          </a:p>
        </p:txBody>
      </p:sp>
      <p:sp>
        <p:nvSpPr>
          <p:cNvPr id="16" name="Rectangle: Rounded Corners 15">
            <a:extLst>
              <a:ext uri="{FF2B5EF4-FFF2-40B4-BE49-F238E27FC236}">
                <a16:creationId xmlns:a16="http://schemas.microsoft.com/office/drawing/2014/main" id="{C547B217-CEDB-4818-96CA-2F57E08F6997}"/>
              </a:ext>
            </a:extLst>
          </p:cNvPr>
          <p:cNvSpPr/>
          <p:nvPr/>
        </p:nvSpPr>
        <p:spPr>
          <a:xfrm>
            <a:off x="9530406" y="4208014"/>
            <a:ext cx="1300037" cy="2448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err="1"/>
              <a:t>redis</a:t>
            </a:r>
            <a:endParaRPr lang="en-GB" sz="1400" dirty="0"/>
          </a:p>
        </p:txBody>
      </p:sp>
      <p:sp>
        <p:nvSpPr>
          <p:cNvPr id="17" name="Rectangle: Rounded Corners 16">
            <a:extLst>
              <a:ext uri="{FF2B5EF4-FFF2-40B4-BE49-F238E27FC236}">
                <a16:creationId xmlns:a16="http://schemas.microsoft.com/office/drawing/2014/main" id="{A71189B4-0CF7-48A1-A029-4715A3C43A5C}"/>
              </a:ext>
            </a:extLst>
          </p:cNvPr>
          <p:cNvSpPr/>
          <p:nvPr/>
        </p:nvSpPr>
        <p:spPr>
          <a:xfrm>
            <a:off x="9530406" y="3914896"/>
            <a:ext cx="1300037" cy="2448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a:t>alpine</a:t>
            </a:r>
          </a:p>
        </p:txBody>
      </p:sp>
      <p:sp>
        <p:nvSpPr>
          <p:cNvPr id="18" name="TextBox 17">
            <a:extLst>
              <a:ext uri="{FF2B5EF4-FFF2-40B4-BE49-F238E27FC236}">
                <a16:creationId xmlns:a16="http://schemas.microsoft.com/office/drawing/2014/main" id="{31A16D76-8BAE-4C0B-8CB0-92EFF599635F}"/>
              </a:ext>
            </a:extLst>
          </p:cNvPr>
          <p:cNvSpPr txBox="1"/>
          <p:nvPr/>
        </p:nvSpPr>
        <p:spPr>
          <a:xfrm>
            <a:off x="4186185" y="3686794"/>
            <a:ext cx="2747079" cy="367502"/>
          </a:xfrm>
          <a:prstGeom prst="rect">
            <a:avLst/>
          </a:prstGeom>
          <a:noFill/>
        </p:spPr>
        <p:txBody>
          <a:bodyPr wrap="square" lIns="0" tIns="0" rIns="0" bIns="0" rtlCol="0">
            <a:noAutofit/>
          </a:bodyPr>
          <a:lstStyle/>
          <a:p>
            <a:pPr>
              <a:lnSpc>
                <a:spcPct val="90000"/>
              </a:lnSpc>
            </a:pPr>
            <a:r>
              <a:rPr lang="en-GB" sz="1799" b="1" dirty="0">
                <a:latin typeface="Courier New" panose="02070309020205020404" pitchFamily="49" charset="0"/>
                <a:cs typeface="Courier New" panose="02070309020205020404" pitchFamily="49" charset="0"/>
              </a:rPr>
              <a:t>docker pull </a:t>
            </a:r>
            <a:r>
              <a:rPr lang="en-GB" sz="1799" b="1" dirty="0" err="1">
                <a:latin typeface="Courier New" panose="02070309020205020404" pitchFamily="49" charset="0"/>
                <a:cs typeface="Courier New" panose="02070309020205020404" pitchFamily="49" charset="0"/>
              </a:rPr>
              <a:t>httpd</a:t>
            </a:r>
            <a:endParaRPr lang="en-GB" sz="1799" b="1" dirty="0">
              <a:latin typeface="Courier New" panose="02070309020205020404" pitchFamily="49" charset="0"/>
              <a:cs typeface="Courier New" panose="02070309020205020404" pitchFamily="49" charset="0"/>
            </a:endParaRPr>
          </a:p>
          <a:p>
            <a:pPr>
              <a:lnSpc>
                <a:spcPct val="90000"/>
              </a:lnSpc>
            </a:pPr>
            <a:r>
              <a:rPr lang="en-GB" sz="1799" b="1" dirty="0">
                <a:latin typeface="Courier New" panose="02070309020205020404" pitchFamily="49" charset="0"/>
                <a:cs typeface="Courier New" panose="02070309020205020404" pitchFamily="49" charset="0"/>
              </a:rPr>
              <a:t>docker pull </a:t>
            </a:r>
            <a:r>
              <a:rPr lang="en-GB" sz="1799" b="1" dirty="0" err="1">
                <a:latin typeface="Courier New" panose="02070309020205020404" pitchFamily="49" charset="0"/>
                <a:cs typeface="Courier New" panose="02070309020205020404" pitchFamily="49" charset="0"/>
              </a:rPr>
              <a:t>nginx</a:t>
            </a:r>
            <a:endParaRPr lang="en-GB" sz="1799" b="1" dirty="0">
              <a:latin typeface="Courier New" panose="02070309020205020404" pitchFamily="49" charset="0"/>
              <a:cs typeface="Courier New" panose="02070309020205020404" pitchFamily="49" charset="0"/>
            </a:endParaRPr>
          </a:p>
        </p:txBody>
      </p:sp>
      <p:sp>
        <p:nvSpPr>
          <p:cNvPr id="19" name="Rectangle: Rounded Corners 18">
            <a:extLst>
              <a:ext uri="{FF2B5EF4-FFF2-40B4-BE49-F238E27FC236}">
                <a16:creationId xmlns:a16="http://schemas.microsoft.com/office/drawing/2014/main" id="{31BC32BD-693F-4A6B-B891-3D18F14F67BA}"/>
              </a:ext>
            </a:extLst>
          </p:cNvPr>
          <p:cNvSpPr/>
          <p:nvPr/>
        </p:nvSpPr>
        <p:spPr>
          <a:xfrm>
            <a:off x="3441505" y="4429417"/>
            <a:ext cx="1300037" cy="2448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err="1"/>
              <a:t>nginx</a:t>
            </a:r>
            <a:endParaRPr lang="en-GB" sz="1400" dirty="0"/>
          </a:p>
        </p:txBody>
      </p:sp>
      <p:pic>
        <p:nvPicPr>
          <p:cNvPr id="2052" name="Picture 4" descr="Image result for docker hub logo">
            <a:extLst>
              <a:ext uri="{FF2B5EF4-FFF2-40B4-BE49-F238E27FC236}">
                <a16:creationId xmlns:a16="http://schemas.microsoft.com/office/drawing/2014/main" id="{5B3F3C34-378D-4CDE-B9A7-434C8BBD1A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7506" y="2747318"/>
            <a:ext cx="1035313" cy="924523"/>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A7D4F397-6CBE-4B48-9CB7-F4C84323E94F}"/>
              </a:ext>
            </a:extLst>
          </p:cNvPr>
          <p:cNvGrpSpPr/>
          <p:nvPr/>
        </p:nvGrpSpPr>
        <p:grpSpPr>
          <a:xfrm>
            <a:off x="8204698" y="4966121"/>
            <a:ext cx="2906822" cy="1787079"/>
            <a:chOff x="8206835" y="4966521"/>
            <a:chExt cx="2907579" cy="1787545"/>
          </a:xfrm>
        </p:grpSpPr>
        <p:pic>
          <p:nvPicPr>
            <p:cNvPr id="2050" name="Picture 2" descr="Image result for vmware harbor">
              <a:extLst>
                <a:ext uri="{FF2B5EF4-FFF2-40B4-BE49-F238E27FC236}">
                  <a16:creationId xmlns:a16="http://schemas.microsoft.com/office/drawing/2014/main" id="{61D77B14-224A-44ED-ADA1-B3D3BAD97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2889" y="5196276"/>
              <a:ext cx="1581525" cy="558476"/>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Download from cloud">
              <a:extLst>
                <a:ext uri="{FF2B5EF4-FFF2-40B4-BE49-F238E27FC236}">
                  <a16:creationId xmlns:a16="http://schemas.microsoft.com/office/drawing/2014/main" id="{D5D94F5B-102D-44D1-B5D1-059B6582CE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06835" y="4966521"/>
              <a:ext cx="1787545" cy="1787545"/>
            </a:xfrm>
            <a:prstGeom prst="rect">
              <a:avLst/>
            </a:prstGeom>
          </p:spPr>
        </p:pic>
      </p:grpSp>
    </p:spTree>
    <p:extLst>
      <p:ext uri="{BB962C8B-B14F-4D97-AF65-F5344CB8AC3E}">
        <p14:creationId xmlns:p14="http://schemas.microsoft.com/office/powerpoint/2010/main" val="20084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1+#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heel(1)">
                                      <p:cBhvr>
                                        <p:cTn id="2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A5A1052-A5DF-4B44-B27E-E5C81E6536AB}"/>
              </a:ext>
            </a:extLst>
          </p:cNvPr>
          <p:cNvSpPr/>
          <p:nvPr/>
        </p:nvSpPr>
        <p:spPr>
          <a:xfrm>
            <a:off x="927159" y="200189"/>
            <a:ext cx="7291633" cy="606270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GB" sz="1799" dirty="0"/>
              <a:t>Bare metal or VM</a:t>
            </a:r>
          </a:p>
        </p:txBody>
      </p:sp>
      <p:sp>
        <p:nvSpPr>
          <p:cNvPr id="2" name="Title 1">
            <a:extLst>
              <a:ext uri="{FF2B5EF4-FFF2-40B4-BE49-F238E27FC236}">
                <a16:creationId xmlns:a16="http://schemas.microsoft.com/office/drawing/2014/main" id="{A6674C4C-E275-4F53-B33E-45501E5E8EB3}"/>
              </a:ext>
            </a:extLst>
          </p:cNvPr>
          <p:cNvSpPr>
            <a:spLocks noGrp="1"/>
          </p:cNvSpPr>
          <p:nvPr>
            <p:ph type="title"/>
          </p:nvPr>
        </p:nvSpPr>
        <p:spPr/>
        <p:txBody>
          <a:bodyPr/>
          <a:lstStyle/>
          <a:p>
            <a:endParaRPr lang="en-GB" dirty="0"/>
          </a:p>
        </p:txBody>
      </p:sp>
      <p:sp>
        <p:nvSpPr>
          <p:cNvPr id="4" name="Rectangle: Rounded Corners 3">
            <a:extLst>
              <a:ext uri="{FF2B5EF4-FFF2-40B4-BE49-F238E27FC236}">
                <a16:creationId xmlns:a16="http://schemas.microsoft.com/office/drawing/2014/main" id="{4298E4B0-433F-4005-B867-2E9CD0BF702F}"/>
              </a:ext>
            </a:extLst>
          </p:cNvPr>
          <p:cNvSpPr/>
          <p:nvPr/>
        </p:nvSpPr>
        <p:spPr>
          <a:xfrm>
            <a:off x="1581370" y="2951340"/>
            <a:ext cx="6130517" cy="1057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799" dirty="0"/>
              <a:t>Docker Engine</a:t>
            </a:r>
          </a:p>
        </p:txBody>
      </p:sp>
      <p:sp>
        <p:nvSpPr>
          <p:cNvPr id="5" name="Rectangle: Rounded Corners 4">
            <a:extLst>
              <a:ext uri="{FF2B5EF4-FFF2-40B4-BE49-F238E27FC236}">
                <a16:creationId xmlns:a16="http://schemas.microsoft.com/office/drawing/2014/main" id="{822E6782-54CA-4355-B5CB-93457D4B70B4}"/>
              </a:ext>
            </a:extLst>
          </p:cNvPr>
          <p:cNvSpPr/>
          <p:nvPr/>
        </p:nvSpPr>
        <p:spPr>
          <a:xfrm>
            <a:off x="1581370" y="4076637"/>
            <a:ext cx="6130517" cy="10571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799" dirty="0"/>
              <a:t>Linux OS</a:t>
            </a:r>
          </a:p>
        </p:txBody>
      </p:sp>
      <p:sp>
        <p:nvSpPr>
          <p:cNvPr id="6" name="Rectangle: Rounded Corners 5">
            <a:extLst>
              <a:ext uri="{FF2B5EF4-FFF2-40B4-BE49-F238E27FC236}">
                <a16:creationId xmlns:a16="http://schemas.microsoft.com/office/drawing/2014/main" id="{0E1CB40E-7B1E-4D56-AEAB-139908D96B53}"/>
              </a:ext>
            </a:extLst>
          </p:cNvPr>
          <p:cNvSpPr/>
          <p:nvPr/>
        </p:nvSpPr>
        <p:spPr>
          <a:xfrm>
            <a:off x="1581370" y="737422"/>
            <a:ext cx="1269428" cy="2127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Container</a:t>
            </a:r>
          </a:p>
        </p:txBody>
      </p:sp>
      <p:sp>
        <p:nvSpPr>
          <p:cNvPr id="7" name="Rectangle: Rounded Corners 6">
            <a:extLst>
              <a:ext uri="{FF2B5EF4-FFF2-40B4-BE49-F238E27FC236}">
                <a16:creationId xmlns:a16="http://schemas.microsoft.com/office/drawing/2014/main" id="{5EA16258-CE55-436B-AFEF-DC1363DFF0A2}"/>
              </a:ext>
            </a:extLst>
          </p:cNvPr>
          <p:cNvSpPr/>
          <p:nvPr/>
        </p:nvSpPr>
        <p:spPr>
          <a:xfrm>
            <a:off x="2925174" y="737422"/>
            <a:ext cx="1269428" cy="2127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Container</a:t>
            </a:r>
          </a:p>
        </p:txBody>
      </p:sp>
      <p:sp>
        <p:nvSpPr>
          <p:cNvPr id="10" name="Rectangle: Rounded Corners 9">
            <a:extLst>
              <a:ext uri="{FF2B5EF4-FFF2-40B4-BE49-F238E27FC236}">
                <a16:creationId xmlns:a16="http://schemas.microsoft.com/office/drawing/2014/main" id="{C206D340-0C6E-4440-A22A-87389F825CFA}"/>
              </a:ext>
            </a:extLst>
          </p:cNvPr>
          <p:cNvSpPr/>
          <p:nvPr/>
        </p:nvSpPr>
        <p:spPr>
          <a:xfrm>
            <a:off x="4268978" y="737422"/>
            <a:ext cx="1269428" cy="2127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Container</a:t>
            </a:r>
          </a:p>
        </p:txBody>
      </p:sp>
      <p:sp>
        <p:nvSpPr>
          <p:cNvPr id="11" name="Rectangle: Rounded Corners 10">
            <a:extLst>
              <a:ext uri="{FF2B5EF4-FFF2-40B4-BE49-F238E27FC236}">
                <a16:creationId xmlns:a16="http://schemas.microsoft.com/office/drawing/2014/main" id="{A1849B0B-5FFB-4A6D-89F1-EC3794F0639E}"/>
              </a:ext>
            </a:extLst>
          </p:cNvPr>
          <p:cNvSpPr/>
          <p:nvPr/>
        </p:nvSpPr>
        <p:spPr>
          <a:xfrm>
            <a:off x="3085837" y="846313"/>
            <a:ext cx="948100" cy="71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httpd</a:t>
            </a:r>
            <a:endParaRPr lang="en-GB" sz="1600" dirty="0"/>
          </a:p>
        </p:txBody>
      </p:sp>
      <p:sp>
        <p:nvSpPr>
          <p:cNvPr id="12" name="Rectangle: Rounded Corners 11">
            <a:extLst>
              <a:ext uri="{FF2B5EF4-FFF2-40B4-BE49-F238E27FC236}">
                <a16:creationId xmlns:a16="http://schemas.microsoft.com/office/drawing/2014/main" id="{67D726C7-D8AB-4EA2-ABFD-EFF81C1EA20B}"/>
              </a:ext>
            </a:extLst>
          </p:cNvPr>
          <p:cNvSpPr/>
          <p:nvPr/>
        </p:nvSpPr>
        <p:spPr>
          <a:xfrm>
            <a:off x="1742033" y="846313"/>
            <a:ext cx="948100" cy="71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httpd</a:t>
            </a:r>
            <a:endParaRPr lang="en-GB" sz="1600" dirty="0"/>
          </a:p>
        </p:txBody>
      </p:sp>
      <p:sp>
        <p:nvSpPr>
          <p:cNvPr id="13" name="Rectangle: Rounded Corners 12">
            <a:extLst>
              <a:ext uri="{FF2B5EF4-FFF2-40B4-BE49-F238E27FC236}">
                <a16:creationId xmlns:a16="http://schemas.microsoft.com/office/drawing/2014/main" id="{4405783F-271C-4DED-80E7-93BA654C4B0B}"/>
              </a:ext>
            </a:extLst>
          </p:cNvPr>
          <p:cNvSpPr/>
          <p:nvPr/>
        </p:nvSpPr>
        <p:spPr>
          <a:xfrm>
            <a:off x="4429641" y="846313"/>
            <a:ext cx="948100" cy="71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nginx</a:t>
            </a:r>
            <a:endParaRPr lang="en-GB" sz="1799" dirty="0"/>
          </a:p>
        </p:txBody>
      </p:sp>
      <p:sp>
        <p:nvSpPr>
          <p:cNvPr id="14" name="Rectangle: Rounded Corners 13">
            <a:extLst>
              <a:ext uri="{FF2B5EF4-FFF2-40B4-BE49-F238E27FC236}">
                <a16:creationId xmlns:a16="http://schemas.microsoft.com/office/drawing/2014/main" id="{E2415DE8-5D8E-4820-BF2D-DB98D01EA1B4}"/>
              </a:ext>
            </a:extLst>
          </p:cNvPr>
          <p:cNvSpPr/>
          <p:nvPr/>
        </p:nvSpPr>
        <p:spPr>
          <a:xfrm>
            <a:off x="8516866" y="4605203"/>
            <a:ext cx="2701141" cy="45019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799" dirty="0" err="1"/>
              <a:t>nginx</a:t>
            </a:r>
            <a:endParaRPr lang="en-GB" sz="1799" dirty="0"/>
          </a:p>
        </p:txBody>
      </p:sp>
      <p:sp>
        <p:nvSpPr>
          <p:cNvPr id="16" name="Rectangle: Rounded Corners 15">
            <a:extLst>
              <a:ext uri="{FF2B5EF4-FFF2-40B4-BE49-F238E27FC236}">
                <a16:creationId xmlns:a16="http://schemas.microsoft.com/office/drawing/2014/main" id="{89A13795-4F54-4BFE-A956-59B3AF8A722E}"/>
              </a:ext>
            </a:extLst>
          </p:cNvPr>
          <p:cNvSpPr/>
          <p:nvPr/>
        </p:nvSpPr>
        <p:spPr>
          <a:xfrm>
            <a:off x="5627584" y="742129"/>
            <a:ext cx="1269428" cy="2127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Container</a:t>
            </a:r>
          </a:p>
        </p:txBody>
      </p:sp>
      <p:sp>
        <p:nvSpPr>
          <p:cNvPr id="18" name="Rectangle: Rounded Corners 17">
            <a:extLst>
              <a:ext uri="{FF2B5EF4-FFF2-40B4-BE49-F238E27FC236}">
                <a16:creationId xmlns:a16="http://schemas.microsoft.com/office/drawing/2014/main" id="{C30D2674-409E-491F-88A4-EF4D8DF7FAD5}"/>
              </a:ext>
            </a:extLst>
          </p:cNvPr>
          <p:cNvSpPr/>
          <p:nvPr/>
        </p:nvSpPr>
        <p:spPr>
          <a:xfrm>
            <a:off x="5776130" y="867347"/>
            <a:ext cx="948100" cy="71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redis</a:t>
            </a:r>
            <a:endParaRPr lang="en-GB" sz="1600" dirty="0"/>
          </a:p>
        </p:txBody>
      </p:sp>
      <p:sp>
        <p:nvSpPr>
          <p:cNvPr id="19" name="Rectangle: Rounded Corners 18">
            <a:extLst>
              <a:ext uri="{FF2B5EF4-FFF2-40B4-BE49-F238E27FC236}">
                <a16:creationId xmlns:a16="http://schemas.microsoft.com/office/drawing/2014/main" id="{34885642-EB77-4642-BE8B-CE9948929631}"/>
              </a:ext>
            </a:extLst>
          </p:cNvPr>
          <p:cNvSpPr/>
          <p:nvPr/>
        </p:nvSpPr>
        <p:spPr>
          <a:xfrm>
            <a:off x="5627584" y="2559186"/>
            <a:ext cx="1269428" cy="2572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000" dirty="0"/>
              <a:t>Copy on Write Layer</a:t>
            </a:r>
          </a:p>
        </p:txBody>
      </p:sp>
      <p:sp>
        <p:nvSpPr>
          <p:cNvPr id="20" name="TextBox 19">
            <a:extLst>
              <a:ext uri="{FF2B5EF4-FFF2-40B4-BE49-F238E27FC236}">
                <a16:creationId xmlns:a16="http://schemas.microsoft.com/office/drawing/2014/main" id="{42B0763A-CB25-4485-8DE8-7111218666B7}"/>
              </a:ext>
            </a:extLst>
          </p:cNvPr>
          <p:cNvSpPr txBox="1"/>
          <p:nvPr/>
        </p:nvSpPr>
        <p:spPr>
          <a:xfrm>
            <a:off x="8500786" y="1300076"/>
            <a:ext cx="2733298" cy="1476943"/>
          </a:xfrm>
          <a:prstGeom prst="rect">
            <a:avLst/>
          </a:prstGeom>
          <a:noFill/>
        </p:spPr>
        <p:txBody>
          <a:bodyPr wrap="square" rtlCol="0">
            <a:spAutoFit/>
          </a:bodyPr>
          <a:lstStyle/>
          <a:p>
            <a:r>
              <a:rPr lang="en-GB" sz="1799" b="1" dirty="0">
                <a:latin typeface="Courier New" panose="02070309020205020404" pitchFamily="49" charset="0"/>
                <a:cs typeface="Courier New" panose="02070309020205020404" pitchFamily="49" charset="0"/>
              </a:rPr>
              <a:t>docker image ls</a:t>
            </a:r>
          </a:p>
          <a:p>
            <a:r>
              <a:rPr lang="en-GB" sz="1799" b="1" dirty="0">
                <a:latin typeface="Courier New" panose="02070309020205020404" pitchFamily="49" charset="0"/>
                <a:cs typeface="Courier New" panose="02070309020205020404" pitchFamily="49" charset="0"/>
              </a:rPr>
              <a:t>docker run </a:t>
            </a:r>
            <a:r>
              <a:rPr lang="en-GB" sz="1799" b="1" dirty="0" err="1">
                <a:latin typeface="Courier New" panose="02070309020205020404" pitchFamily="49" charset="0"/>
                <a:cs typeface="Courier New" panose="02070309020205020404" pitchFamily="49" charset="0"/>
              </a:rPr>
              <a:t>httpd</a:t>
            </a:r>
            <a:endParaRPr lang="en-GB" sz="1799" b="1" dirty="0">
              <a:latin typeface="Courier New" panose="02070309020205020404" pitchFamily="49" charset="0"/>
              <a:cs typeface="Courier New" panose="02070309020205020404" pitchFamily="49" charset="0"/>
            </a:endParaRPr>
          </a:p>
          <a:p>
            <a:r>
              <a:rPr lang="en-GB" sz="1799" b="1" dirty="0">
                <a:latin typeface="Courier New" panose="02070309020205020404" pitchFamily="49" charset="0"/>
                <a:cs typeface="Courier New" panose="02070309020205020404" pitchFamily="49" charset="0"/>
              </a:rPr>
              <a:t>docker run </a:t>
            </a:r>
            <a:r>
              <a:rPr lang="en-GB" sz="1799" b="1" dirty="0" err="1">
                <a:latin typeface="Courier New" panose="02070309020205020404" pitchFamily="49" charset="0"/>
                <a:cs typeface="Courier New" panose="02070309020205020404" pitchFamily="49" charset="0"/>
              </a:rPr>
              <a:t>httpd</a:t>
            </a:r>
            <a:endParaRPr lang="en-GB" sz="1799" b="1" dirty="0">
              <a:latin typeface="Courier New" panose="02070309020205020404" pitchFamily="49" charset="0"/>
              <a:cs typeface="Courier New" panose="02070309020205020404" pitchFamily="49" charset="0"/>
            </a:endParaRPr>
          </a:p>
          <a:p>
            <a:r>
              <a:rPr lang="en-GB" sz="1799" b="1" dirty="0">
                <a:latin typeface="Courier New" panose="02070309020205020404" pitchFamily="49" charset="0"/>
                <a:cs typeface="Courier New" panose="02070309020205020404" pitchFamily="49" charset="0"/>
              </a:rPr>
              <a:t>docker run </a:t>
            </a:r>
            <a:r>
              <a:rPr lang="en-GB" sz="1799" b="1" dirty="0" err="1">
                <a:latin typeface="Courier New" panose="02070309020205020404" pitchFamily="49" charset="0"/>
                <a:cs typeface="Courier New" panose="02070309020205020404" pitchFamily="49" charset="0"/>
              </a:rPr>
              <a:t>nginx</a:t>
            </a:r>
            <a:endParaRPr lang="en-GB" sz="1799" b="1" dirty="0">
              <a:latin typeface="Courier New" panose="02070309020205020404" pitchFamily="49" charset="0"/>
              <a:cs typeface="Courier New" panose="02070309020205020404" pitchFamily="49" charset="0"/>
            </a:endParaRPr>
          </a:p>
          <a:p>
            <a:r>
              <a:rPr lang="en-GB" sz="1799" b="1" dirty="0">
                <a:latin typeface="Courier New" panose="02070309020205020404" pitchFamily="49" charset="0"/>
                <a:cs typeface="Courier New" panose="02070309020205020404" pitchFamily="49" charset="0"/>
              </a:rPr>
              <a:t>docker run </a:t>
            </a:r>
            <a:r>
              <a:rPr lang="en-GB" sz="1799" b="1" dirty="0" err="1">
                <a:latin typeface="Courier New" panose="02070309020205020404" pitchFamily="49" charset="0"/>
                <a:cs typeface="Courier New" panose="02070309020205020404" pitchFamily="49" charset="0"/>
              </a:rPr>
              <a:t>redis</a:t>
            </a:r>
            <a:endParaRPr lang="en-GB" sz="1799" b="1" dirty="0">
              <a:latin typeface="Courier New" panose="02070309020205020404" pitchFamily="49" charset="0"/>
              <a:cs typeface="Courier New" panose="02070309020205020404" pitchFamily="49" charset="0"/>
            </a:endParaRPr>
          </a:p>
        </p:txBody>
      </p:sp>
      <p:sp>
        <p:nvSpPr>
          <p:cNvPr id="21" name="Rectangle: Rounded Corners 20">
            <a:extLst>
              <a:ext uri="{FF2B5EF4-FFF2-40B4-BE49-F238E27FC236}">
                <a16:creationId xmlns:a16="http://schemas.microsoft.com/office/drawing/2014/main" id="{50495400-A478-4F28-B19B-1EA10F6C9F1F}"/>
              </a:ext>
            </a:extLst>
          </p:cNvPr>
          <p:cNvSpPr/>
          <p:nvPr/>
        </p:nvSpPr>
        <p:spPr>
          <a:xfrm>
            <a:off x="8516866" y="5133772"/>
            <a:ext cx="2701141" cy="45019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799" dirty="0" err="1"/>
              <a:t>httpd</a:t>
            </a:r>
            <a:endParaRPr lang="en-GB" sz="1799" dirty="0"/>
          </a:p>
        </p:txBody>
      </p:sp>
      <p:sp>
        <p:nvSpPr>
          <p:cNvPr id="23" name="Rectangle: Rounded Corners 22">
            <a:extLst>
              <a:ext uri="{FF2B5EF4-FFF2-40B4-BE49-F238E27FC236}">
                <a16:creationId xmlns:a16="http://schemas.microsoft.com/office/drawing/2014/main" id="{C76C259A-372F-4920-BFDB-63BE7985BF82}"/>
              </a:ext>
            </a:extLst>
          </p:cNvPr>
          <p:cNvSpPr/>
          <p:nvPr/>
        </p:nvSpPr>
        <p:spPr>
          <a:xfrm>
            <a:off x="8500787" y="4076635"/>
            <a:ext cx="2701141" cy="45019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799" dirty="0" err="1"/>
              <a:t>redis</a:t>
            </a:r>
            <a:endParaRPr lang="en-GB" sz="1799" dirty="0"/>
          </a:p>
        </p:txBody>
      </p:sp>
    </p:spTree>
    <p:extLst>
      <p:ext uri="{BB962C8B-B14F-4D97-AF65-F5344CB8AC3E}">
        <p14:creationId xmlns:p14="http://schemas.microsoft.com/office/powerpoint/2010/main" val="69500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 calcmode="lin" valueType="num">
                                      <p:cBhvr additive="base">
                                        <p:cTn id="15"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20">
                                            <p:txEl>
                                              <p:pRg st="1" end="1"/>
                                            </p:txEl>
                                          </p:spTgt>
                                        </p:tgtEl>
                                        <p:attrNameLst>
                                          <p:attrName>style.visibility</p:attrName>
                                        </p:attrNameLst>
                                      </p:cBhvr>
                                      <p:to>
                                        <p:strVal val="visible"/>
                                      </p:to>
                                    </p:set>
                                    <p:anim calcmode="lin" valueType="num">
                                      <p:cBhvr additive="base">
                                        <p:cTn id="27" dur="500" fill="hold"/>
                                        <p:tgtEl>
                                          <p:spTgt spid="20">
                                            <p:txEl>
                                              <p:pRg st="1" end="1"/>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20">
                                            <p:txEl>
                                              <p:pRg st="2" end="2"/>
                                            </p:txEl>
                                          </p:spTgt>
                                        </p:tgtEl>
                                        <p:attrNameLst>
                                          <p:attrName>style.visibility</p:attrName>
                                        </p:attrNameLst>
                                      </p:cBhvr>
                                      <p:to>
                                        <p:strVal val="visible"/>
                                      </p:to>
                                    </p:set>
                                    <p:anim calcmode="lin" valueType="num">
                                      <p:cBhvr additive="base">
                                        <p:cTn id="42" dur="500" fill="hold"/>
                                        <p:tgtEl>
                                          <p:spTgt spid="20">
                                            <p:txEl>
                                              <p:pRg st="2" end="2"/>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20">
                                            <p:txEl>
                                              <p:pRg st="3" end="3"/>
                                            </p:txEl>
                                          </p:spTgt>
                                        </p:tgtEl>
                                        <p:attrNameLst>
                                          <p:attrName>style.visibility</p:attrName>
                                        </p:attrNameLst>
                                      </p:cBhvr>
                                      <p:to>
                                        <p:strVal val="visible"/>
                                      </p:to>
                                    </p:set>
                                    <p:anim calcmode="lin" valueType="num">
                                      <p:cBhvr additive="base">
                                        <p:cTn id="57" dur="500" fill="hold"/>
                                        <p:tgtEl>
                                          <p:spTgt spid="20">
                                            <p:txEl>
                                              <p:pRg st="3" end="3"/>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2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2" fill="hold" nodeType="clickEffect">
                                  <p:stCondLst>
                                    <p:cond delay="0"/>
                                  </p:stCondLst>
                                  <p:childTnLst>
                                    <p:set>
                                      <p:cBhvr>
                                        <p:cTn id="71" dur="1" fill="hold">
                                          <p:stCondLst>
                                            <p:cond delay="0"/>
                                          </p:stCondLst>
                                        </p:cTn>
                                        <p:tgtEl>
                                          <p:spTgt spid="20">
                                            <p:txEl>
                                              <p:pRg st="4" end="4"/>
                                            </p:txEl>
                                          </p:spTgt>
                                        </p:tgtEl>
                                        <p:attrNameLst>
                                          <p:attrName>style.visibility</p:attrName>
                                        </p:attrNameLst>
                                      </p:cBhvr>
                                      <p:to>
                                        <p:strVal val="visible"/>
                                      </p:to>
                                    </p:set>
                                    <p:anim calcmode="lin" valueType="num">
                                      <p:cBhvr additive="base">
                                        <p:cTn id="72" dur="500" fill="hold"/>
                                        <p:tgtEl>
                                          <p:spTgt spid="20">
                                            <p:txEl>
                                              <p:pRg st="4" end="4"/>
                                            </p:txEl>
                                          </p:spTgt>
                                        </p:tgtEl>
                                        <p:attrNameLst>
                                          <p:attrName>ppt_x</p:attrName>
                                        </p:attrNameLst>
                                      </p:cBhvr>
                                      <p:tavLst>
                                        <p:tav tm="0">
                                          <p:val>
                                            <p:strVal val="1+#ppt_w/2"/>
                                          </p:val>
                                        </p:tav>
                                        <p:tav tm="100000">
                                          <p:val>
                                            <p:strVal val="#ppt_x"/>
                                          </p:val>
                                        </p:tav>
                                      </p:tavLst>
                                    </p:anim>
                                    <p:anim calcmode="lin" valueType="num">
                                      <p:cBhvr additive="base">
                                        <p:cTn id="73" dur="500" fill="hold"/>
                                        <p:tgtEl>
                                          <p:spTgt spid="2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2" fill="hold" grpId="0" nodeType="clickEffect">
                                  <p:stCondLst>
                                    <p:cond delay="0"/>
                                  </p:stCondLst>
                                  <p:childTnLst>
                                    <p:set>
                                      <p:cBhvr>
                                        <p:cTn id="77" dur="1" fill="hold">
                                          <p:stCondLst>
                                            <p:cond delay="0"/>
                                          </p:stCondLst>
                                        </p:cTn>
                                        <p:tgtEl>
                                          <p:spTgt spid="23"/>
                                        </p:tgtEl>
                                        <p:attrNameLst>
                                          <p:attrName>style.visibility</p:attrName>
                                        </p:attrNameLst>
                                      </p:cBhvr>
                                      <p:to>
                                        <p:strVal val="visible"/>
                                      </p:to>
                                    </p:set>
                                    <p:anim calcmode="lin" valueType="num">
                                      <p:cBhvr additive="base">
                                        <p:cTn id="78" dur="500" fill="hold"/>
                                        <p:tgtEl>
                                          <p:spTgt spid="23"/>
                                        </p:tgtEl>
                                        <p:attrNameLst>
                                          <p:attrName>ppt_x</p:attrName>
                                        </p:attrNameLst>
                                      </p:cBhvr>
                                      <p:tavLst>
                                        <p:tav tm="0">
                                          <p:val>
                                            <p:strVal val="1+#ppt_w/2"/>
                                          </p:val>
                                        </p:tav>
                                        <p:tav tm="100000">
                                          <p:val>
                                            <p:strVal val="#ppt_x"/>
                                          </p:val>
                                        </p:tav>
                                      </p:tavLst>
                                    </p:anim>
                                    <p:anim calcmode="lin" valueType="num">
                                      <p:cBhvr additive="base">
                                        <p:cTn id="79"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500"/>
                                        <p:tgtEl>
                                          <p:spTgt spid="16"/>
                                        </p:tgtEl>
                                      </p:cBhvr>
                                    </p:animEffect>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fade">
                                      <p:cBhvr>
                                        <p:cTn id="88" dur="500"/>
                                        <p:tgtEl>
                                          <p:spTgt spid="18"/>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fade">
                                      <p:cBhvr>
                                        <p:cTn id="93" dur="1000"/>
                                        <p:tgtEl>
                                          <p:spTgt spid="19"/>
                                        </p:tgtEl>
                                      </p:cBhvr>
                                    </p:animEffect>
                                    <p:anim calcmode="lin" valueType="num">
                                      <p:cBhvr>
                                        <p:cTn id="94" dur="1000" fill="hold"/>
                                        <p:tgtEl>
                                          <p:spTgt spid="19"/>
                                        </p:tgtEl>
                                        <p:attrNameLst>
                                          <p:attrName>ppt_x</p:attrName>
                                        </p:attrNameLst>
                                      </p:cBhvr>
                                      <p:tavLst>
                                        <p:tav tm="0">
                                          <p:val>
                                            <p:strVal val="#ppt_x"/>
                                          </p:val>
                                        </p:tav>
                                        <p:tav tm="100000">
                                          <p:val>
                                            <p:strVal val="#ppt_x"/>
                                          </p:val>
                                        </p:tav>
                                      </p:tavLst>
                                    </p:anim>
                                    <p:anim calcmode="lin" valueType="num">
                                      <p:cBhvr>
                                        <p:cTn id="9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animBg="1"/>
      <p:bldP spid="11" grpId="0" animBg="1"/>
      <p:bldP spid="12" grpId="0" animBg="1"/>
      <p:bldP spid="13" grpId="0" animBg="1"/>
      <p:bldP spid="14" grpId="0" animBg="1"/>
      <p:bldP spid="16" grpId="0" animBg="1"/>
      <p:bldP spid="18" grpId="0" animBg="1"/>
      <p:bldP spid="19" grpId="0" animBg="1"/>
      <p:bldP spid="21" grpId="0" animBg="1"/>
      <p:bldP spid="2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A5A1052-A5DF-4B44-B27E-E5C81E6536AB}"/>
              </a:ext>
            </a:extLst>
          </p:cNvPr>
          <p:cNvSpPr/>
          <p:nvPr/>
        </p:nvSpPr>
        <p:spPr>
          <a:xfrm>
            <a:off x="927159" y="200189"/>
            <a:ext cx="7291633" cy="606270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GB" sz="1799" dirty="0"/>
              <a:t>Bare metal or VM</a:t>
            </a:r>
          </a:p>
        </p:txBody>
      </p:sp>
      <p:sp>
        <p:nvSpPr>
          <p:cNvPr id="2" name="Title 1">
            <a:extLst>
              <a:ext uri="{FF2B5EF4-FFF2-40B4-BE49-F238E27FC236}">
                <a16:creationId xmlns:a16="http://schemas.microsoft.com/office/drawing/2014/main" id="{A6674C4C-E275-4F53-B33E-45501E5E8EB3}"/>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22C05358-B0EA-4AE5-B07E-161CFB17423E}"/>
              </a:ext>
            </a:extLst>
          </p:cNvPr>
          <p:cNvSpPr>
            <a:spLocks noGrp="1"/>
          </p:cNvSpPr>
          <p:nvPr>
            <p:ph idx="1"/>
          </p:nvPr>
        </p:nvSpPr>
        <p:spPr/>
        <p:txBody>
          <a:bodyPr/>
          <a:lstStyle/>
          <a:p>
            <a:endParaRPr lang="en-GB" dirty="0"/>
          </a:p>
        </p:txBody>
      </p:sp>
      <p:sp>
        <p:nvSpPr>
          <p:cNvPr id="4" name="Rectangle: Rounded Corners 3">
            <a:extLst>
              <a:ext uri="{FF2B5EF4-FFF2-40B4-BE49-F238E27FC236}">
                <a16:creationId xmlns:a16="http://schemas.microsoft.com/office/drawing/2014/main" id="{4298E4B0-433F-4005-B867-2E9CD0BF702F}"/>
              </a:ext>
            </a:extLst>
          </p:cNvPr>
          <p:cNvSpPr/>
          <p:nvPr/>
        </p:nvSpPr>
        <p:spPr>
          <a:xfrm>
            <a:off x="1581370" y="2951340"/>
            <a:ext cx="6130517" cy="1057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799" dirty="0"/>
              <a:t>Docker Engine</a:t>
            </a:r>
          </a:p>
        </p:txBody>
      </p:sp>
      <p:sp>
        <p:nvSpPr>
          <p:cNvPr id="5" name="Rectangle: Rounded Corners 4">
            <a:extLst>
              <a:ext uri="{FF2B5EF4-FFF2-40B4-BE49-F238E27FC236}">
                <a16:creationId xmlns:a16="http://schemas.microsoft.com/office/drawing/2014/main" id="{822E6782-54CA-4355-B5CB-93457D4B70B4}"/>
              </a:ext>
            </a:extLst>
          </p:cNvPr>
          <p:cNvSpPr/>
          <p:nvPr/>
        </p:nvSpPr>
        <p:spPr>
          <a:xfrm>
            <a:off x="1581370" y="4076637"/>
            <a:ext cx="6130517" cy="10571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799" dirty="0"/>
              <a:t>Linux OS</a:t>
            </a:r>
          </a:p>
        </p:txBody>
      </p:sp>
      <p:sp>
        <p:nvSpPr>
          <p:cNvPr id="6" name="Rectangle: Rounded Corners 5">
            <a:extLst>
              <a:ext uri="{FF2B5EF4-FFF2-40B4-BE49-F238E27FC236}">
                <a16:creationId xmlns:a16="http://schemas.microsoft.com/office/drawing/2014/main" id="{0E1CB40E-7B1E-4D56-AEAB-139908D96B53}"/>
              </a:ext>
            </a:extLst>
          </p:cNvPr>
          <p:cNvSpPr/>
          <p:nvPr/>
        </p:nvSpPr>
        <p:spPr>
          <a:xfrm>
            <a:off x="1581370" y="737422"/>
            <a:ext cx="1269428" cy="2127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Container</a:t>
            </a:r>
          </a:p>
        </p:txBody>
      </p:sp>
      <p:sp>
        <p:nvSpPr>
          <p:cNvPr id="7" name="Rectangle: Rounded Corners 6">
            <a:extLst>
              <a:ext uri="{FF2B5EF4-FFF2-40B4-BE49-F238E27FC236}">
                <a16:creationId xmlns:a16="http://schemas.microsoft.com/office/drawing/2014/main" id="{5EA16258-CE55-436B-AFEF-DC1363DFF0A2}"/>
              </a:ext>
            </a:extLst>
          </p:cNvPr>
          <p:cNvSpPr/>
          <p:nvPr/>
        </p:nvSpPr>
        <p:spPr>
          <a:xfrm>
            <a:off x="2925174" y="737422"/>
            <a:ext cx="1269428" cy="2127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Container</a:t>
            </a:r>
          </a:p>
        </p:txBody>
      </p:sp>
      <p:sp>
        <p:nvSpPr>
          <p:cNvPr id="10" name="Rectangle: Rounded Corners 9">
            <a:extLst>
              <a:ext uri="{FF2B5EF4-FFF2-40B4-BE49-F238E27FC236}">
                <a16:creationId xmlns:a16="http://schemas.microsoft.com/office/drawing/2014/main" id="{C206D340-0C6E-4440-A22A-87389F825CFA}"/>
              </a:ext>
            </a:extLst>
          </p:cNvPr>
          <p:cNvSpPr/>
          <p:nvPr/>
        </p:nvSpPr>
        <p:spPr>
          <a:xfrm>
            <a:off x="4268978" y="737422"/>
            <a:ext cx="1269428" cy="2127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Container</a:t>
            </a:r>
          </a:p>
        </p:txBody>
      </p:sp>
      <p:sp>
        <p:nvSpPr>
          <p:cNvPr id="11" name="Rectangle: Rounded Corners 10">
            <a:extLst>
              <a:ext uri="{FF2B5EF4-FFF2-40B4-BE49-F238E27FC236}">
                <a16:creationId xmlns:a16="http://schemas.microsoft.com/office/drawing/2014/main" id="{A1849B0B-5FFB-4A6D-89F1-EC3794F0639E}"/>
              </a:ext>
            </a:extLst>
          </p:cNvPr>
          <p:cNvSpPr/>
          <p:nvPr/>
        </p:nvSpPr>
        <p:spPr>
          <a:xfrm>
            <a:off x="3085837" y="846313"/>
            <a:ext cx="948100" cy="71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httpd</a:t>
            </a:r>
            <a:endParaRPr lang="en-GB" sz="1600" dirty="0"/>
          </a:p>
        </p:txBody>
      </p:sp>
      <p:sp>
        <p:nvSpPr>
          <p:cNvPr id="12" name="Rectangle: Rounded Corners 11">
            <a:extLst>
              <a:ext uri="{FF2B5EF4-FFF2-40B4-BE49-F238E27FC236}">
                <a16:creationId xmlns:a16="http://schemas.microsoft.com/office/drawing/2014/main" id="{67D726C7-D8AB-4EA2-ABFD-EFF81C1EA20B}"/>
              </a:ext>
            </a:extLst>
          </p:cNvPr>
          <p:cNvSpPr/>
          <p:nvPr/>
        </p:nvSpPr>
        <p:spPr>
          <a:xfrm>
            <a:off x="1742033" y="846313"/>
            <a:ext cx="948100" cy="71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httpd</a:t>
            </a:r>
            <a:endParaRPr lang="en-GB" sz="1600" dirty="0"/>
          </a:p>
        </p:txBody>
      </p:sp>
      <p:sp>
        <p:nvSpPr>
          <p:cNvPr id="13" name="Rectangle: Rounded Corners 12">
            <a:extLst>
              <a:ext uri="{FF2B5EF4-FFF2-40B4-BE49-F238E27FC236}">
                <a16:creationId xmlns:a16="http://schemas.microsoft.com/office/drawing/2014/main" id="{4405783F-271C-4DED-80E7-93BA654C4B0B}"/>
              </a:ext>
            </a:extLst>
          </p:cNvPr>
          <p:cNvSpPr/>
          <p:nvPr/>
        </p:nvSpPr>
        <p:spPr>
          <a:xfrm>
            <a:off x="4429641" y="846313"/>
            <a:ext cx="948100" cy="71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nginx</a:t>
            </a:r>
            <a:endParaRPr lang="en-GB" sz="1600" dirty="0"/>
          </a:p>
        </p:txBody>
      </p:sp>
      <p:sp>
        <p:nvSpPr>
          <p:cNvPr id="16" name="Rectangle: Rounded Corners 15">
            <a:extLst>
              <a:ext uri="{FF2B5EF4-FFF2-40B4-BE49-F238E27FC236}">
                <a16:creationId xmlns:a16="http://schemas.microsoft.com/office/drawing/2014/main" id="{89A13795-4F54-4BFE-A956-59B3AF8A722E}"/>
              </a:ext>
            </a:extLst>
          </p:cNvPr>
          <p:cNvSpPr/>
          <p:nvPr/>
        </p:nvSpPr>
        <p:spPr>
          <a:xfrm>
            <a:off x="5627584" y="742129"/>
            <a:ext cx="1269428" cy="2127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Container</a:t>
            </a:r>
          </a:p>
        </p:txBody>
      </p:sp>
      <p:sp>
        <p:nvSpPr>
          <p:cNvPr id="18" name="Rectangle: Rounded Corners 17">
            <a:extLst>
              <a:ext uri="{FF2B5EF4-FFF2-40B4-BE49-F238E27FC236}">
                <a16:creationId xmlns:a16="http://schemas.microsoft.com/office/drawing/2014/main" id="{C30D2674-409E-491F-88A4-EF4D8DF7FAD5}"/>
              </a:ext>
            </a:extLst>
          </p:cNvPr>
          <p:cNvSpPr/>
          <p:nvPr/>
        </p:nvSpPr>
        <p:spPr>
          <a:xfrm>
            <a:off x="5776130" y="867347"/>
            <a:ext cx="948100" cy="71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redis</a:t>
            </a:r>
            <a:endParaRPr lang="en-GB" sz="1600" dirty="0"/>
          </a:p>
        </p:txBody>
      </p:sp>
      <p:sp>
        <p:nvSpPr>
          <p:cNvPr id="19" name="Rectangle: Rounded Corners 18">
            <a:extLst>
              <a:ext uri="{FF2B5EF4-FFF2-40B4-BE49-F238E27FC236}">
                <a16:creationId xmlns:a16="http://schemas.microsoft.com/office/drawing/2014/main" id="{34885642-EB77-4642-BE8B-CE9948929631}"/>
              </a:ext>
            </a:extLst>
          </p:cNvPr>
          <p:cNvSpPr/>
          <p:nvPr/>
        </p:nvSpPr>
        <p:spPr>
          <a:xfrm>
            <a:off x="5627584" y="2559186"/>
            <a:ext cx="1269428" cy="2572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000" dirty="0"/>
              <a:t>Copy on Write Layer</a:t>
            </a:r>
          </a:p>
        </p:txBody>
      </p:sp>
      <p:sp>
        <p:nvSpPr>
          <p:cNvPr id="22" name="Rectangle: Rounded Corners 21">
            <a:extLst>
              <a:ext uri="{FF2B5EF4-FFF2-40B4-BE49-F238E27FC236}">
                <a16:creationId xmlns:a16="http://schemas.microsoft.com/office/drawing/2014/main" id="{CB57A62D-04F3-4B86-93B3-2C5D0F010EA8}"/>
              </a:ext>
            </a:extLst>
          </p:cNvPr>
          <p:cNvSpPr/>
          <p:nvPr/>
        </p:nvSpPr>
        <p:spPr>
          <a:xfrm>
            <a:off x="5620909" y="2202019"/>
            <a:ext cx="1269428" cy="25725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000" dirty="0"/>
              <a:t>/data</a:t>
            </a:r>
          </a:p>
        </p:txBody>
      </p:sp>
      <p:sp>
        <p:nvSpPr>
          <p:cNvPr id="8" name="Rectangle: Rounded Corners 7">
            <a:extLst>
              <a:ext uri="{FF2B5EF4-FFF2-40B4-BE49-F238E27FC236}">
                <a16:creationId xmlns:a16="http://schemas.microsoft.com/office/drawing/2014/main" id="{F03B8C4C-6228-40C5-8393-1CB43D768AF7}"/>
              </a:ext>
            </a:extLst>
          </p:cNvPr>
          <p:cNvSpPr/>
          <p:nvPr/>
        </p:nvSpPr>
        <p:spPr bwMode="auto">
          <a:xfrm>
            <a:off x="5967840" y="3191283"/>
            <a:ext cx="1481490" cy="492069"/>
          </a:xfrm>
          <a:prstGeom prst="roundRect">
            <a:avLst/>
          </a:prstGeom>
          <a:solidFill>
            <a:srgbClr val="F8981D"/>
          </a:solidFill>
          <a:ln w="19050">
            <a:noFill/>
            <a:round/>
            <a:headEnd/>
            <a:tailEnd/>
          </a:ln>
          <a:effectLst/>
        </p:spPr>
        <p:txBody>
          <a:bodyPr wrap="none" lIns="0" tIns="0" rIns="0" bIns="0" rtlCol="0" anchor="ctr"/>
          <a:lstStyle/>
          <a:p>
            <a:pPr algn="ctr"/>
            <a:r>
              <a:rPr lang="en-GB" sz="1600" b="1" dirty="0">
                <a:solidFill>
                  <a:srgbClr val="FFFFFF"/>
                </a:solidFill>
              </a:rPr>
              <a:t>volume</a:t>
            </a:r>
          </a:p>
        </p:txBody>
      </p:sp>
      <p:sp>
        <p:nvSpPr>
          <p:cNvPr id="23" name="Rectangle: Rounded Corners 22">
            <a:extLst>
              <a:ext uri="{FF2B5EF4-FFF2-40B4-BE49-F238E27FC236}">
                <a16:creationId xmlns:a16="http://schemas.microsoft.com/office/drawing/2014/main" id="{80C935C8-0783-48C0-9657-58A4739E729C}"/>
              </a:ext>
            </a:extLst>
          </p:cNvPr>
          <p:cNvSpPr/>
          <p:nvPr/>
        </p:nvSpPr>
        <p:spPr bwMode="auto">
          <a:xfrm>
            <a:off x="8950451" y="1432539"/>
            <a:ext cx="723347" cy="49206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200" b="1" dirty="0">
                <a:solidFill>
                  <a:srgbClr val="FFFFFF"/>
                </a:solidFill>
              </a:rPr>
              <a:t>local </a:t>
            </a:r>
            <a:r>
              <a:rPr lang="en-GB" sz="1200" b="1" dirty="0" err="1">
                <a:solidFill>
                  <a:srgbClr val="FFFFFF"/>
                </a:solidFill>
              </a:rPr>
              <a:t>dir</a:t>
            </a:r>
            <a:endParaRPr lang="en-GB" sz="1200" b="1" dirty="0">
              <a:solidFill>
                <a:srgbClr val="FFFFFF"/>
              </a:solidFill>
            </a:endParaRPr>
          </a:p>
        </p:txBody>
      </p:sp>
      <p:sp>
        <p:nvSpPr>
          <p:cNvPr id="24" name="Rectangle: Rounded Corners 23">
            <a:extLst>
              <a:ext uri="{FF2B5EF4-FFF2-40B4-BE49-F238E27FC236}">
                <a16:creationId xmlns:a16="http://schemas.microsoft.com/office/drawing/2014/main" id="{A27232D4-D57C-4D7A-8767-AE1F7E3FC6F0}"/>
              </a:ext>
            </a:extLst>
          </p:cNvPr>
          <p:cNvSpPr/>
          <p:nvPr/>
        </p:nvSpPr>
        <p:spPr bwMode="auto">
          <a:xfrm>
            <a:off x="8943263" y="1999562"/>
            <a:ext cx="720033" cy="49206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200" b="1" dirty="0" err="1">
                <a:solidFill>
                  <a:srgbClr val="FFFFFF"/>
                </a:solidFill>
              </a:rPr>
              <a:t>nfs</a:t>
            </a:r>
            <a:endParaRPr lang="en-GB" sz="1200" b="1" dirty="0">
              <a:solidFill>
                <a:srgbClr val="FFFFFF"/>
              </a:solidFill>
            </a:endParaRPr>
          </a:p>
        </p:txBody>
      </p:sp>
      <p:cxnSp>
        <p:nvCxnSpPr>
          <p:cNvPr id="25" name="Straight Arrow Connector 24">
            <a:extLst>
              <a:ext uri="{FF2B5EF4-FFF2-40B4-BE49-F238E27FC236}">
                <a16:creationId xmlns:a16="http://schemas.microsoft.com/office/drawing/2014/main" id="{96A1CE35-30AC-43BE-8161-A968E5AE571C}"/>
              </a:ext>
            </a:extLst>
          </p:cNvPr>
          <p:cNvCxnSpPr>
            <a:cxnSpLocks/>
            <a:endCxn id="22" idx="3"/>
          </p:cNvCxnSpPr>
          <p:nvPr/>
        </p:nvCxnSpPr>
        <p:spPr>
          <a:xfrm flipH="1" flipV="1">
            <a:off x="6890337" y="2330645"/>
            <a:ext cx="210742" cy="860638"/>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980E09C-22B7-4503-905E-8B592006A32D}"/>
              </a:ext>
            </a:extLst>
          </p:cNvPr>
          <p:cNvCxnSpPr>
            <a:cxnSpLocks/>
          </p:cNvCxnSpPr>
          <p:nvPr/>
        </p:nvCxnSpPr>
        <p:spPr>
          <a:xfrm flipH="1">
            <a:off x="7390558" y="1653175"/>
            <a:ext cx="1504469" cy="1590816"/>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3C8AB76-1DEA-4FD6-98AF-116ED1595D2D}"/>
              </a:ext>
            </a:extLst>
          </p:cNvPr>
          <p:cNvCxnSpPr>
            <a:cxnSpLocks/>
            <a:stCxn id="24" idx="1"/>
            <a:endCxn id="8" idx="3"/>
          </p:cNvCxnSpPr>
          <p:nvPr/>
        </p:nvCxnSpPr>
        <p:spPr>
          <a:xfrm flipH="1">
            <a:off x="7449330" y="2245596"/>
            <a:ext cx="1493932" cy="1191722"/>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391C21E7-F8A0-4205-95B2-91EE7F206EDA}"/>
              </a:ext>
            </a:extLst>
          </p:cNvPr>
          <p:cNvSpPr/>
          <p:nvPr/>
        </p:nvSpPr>
        <p:spPr bwMode="auto">
          <a:xfrm>
            <a:off x="8934046" y="2566584"/>
            <a:ext cx="739751" cy="49206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200" b="1" dirty="0">
                <a:solidFill>
                  <a:srgbClr val="FFFFFF"/>
                </a:solidFill>
              </a:rPr>
              <a:t>EBS</a:t>
            </a:r>
          </a:p>
        </p:txBody>
      </p:sp>
      <p:cxnSp>
        <p:nvCxnSpPr>
          <p:cNvPr id="40" name="Straight Arrow Connector 39">
            <a:extLst>
              <a:ext uri="{FF2B5EF4-FFF2-40B4-BE49-F238E27FC236}">
                <a16:creationId xmlns:a16="http://schemas.microsoft.com/office/drawing/2014/main" id="{7DE7CE08-7111-4312-9968-FF209F9AC6AC}"/>
              </a:ext>
            </a:extLst>
          </p:cNvPr>
          <p:cNvCxnSpPr>
            <a:cxnSpLocks/>
            <a:stCxn id="39" idx="1"/>
            <a:endCxn id="8" idx="3"/>
          </p:cNvCxnSpPr>
          <p:nvPr/>
        </p:nvCxnSpPr>
        <p:spPr>
          <a:xfrm flipH="1">
            <a:off x="7449331" y="2812619"/>
            <a:ext cx="1484716" cy="624699"/>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3D74B7A3-C835-44BC-A0DB-28305370D02C}"/>
              </a:ext>
            </a:extLst>
          </p:cNvPr>
          <p:cNvSpPr/>
          <p:nvPr/>
        </p:nvSpPr>
        <p:spPr bwMode="auto">
          <a:xfrm>
            <a:off x="8913043" y="3132859"/>
            <a:ext cx="750253" cy="49206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200" b="1" dirty="0" err="1">
                <a:solidFill>
                  <a:srgbClr val="FFFFFF"/>
                </a:solidFill>
              </a:rPr>
              <a:t>flocker</a:t>
            </a:r>
            <a:endParaRPr lang="en-GB" sz="1200" b="1" dirty="0">
              <a:solidFill>
                <a:srgbClr val="FFFFFF"/>
              </a:solidFill>
            </a:endParaRPr>
          </a:p>
        </p:txBody>
      </p:sp>
      <p:cxnSp>
        <p:nvCxnSpPr>
          <p:cNvPr id="46" name="Straight Arrow Connector 45">
            <a:extLst>
              <a:ext uri="{FF2B5EF4-FFF2-40B4-BE49-F238E27FC236}">
                <a16:creationId xmlns:a16="http://schemas.microsoft.com/office/drawing/2014/main" id="{3BFDD666-F1DC-4CB1-B1C4-60A681AAAA37}"/>
              </a:ext>
            </a:extLst>
          </p:cNvPr>
          <p:cNvCxnSpPr>
            <a:cxnSpLocks/>
            <a:stCxn id="45" idx="1"/>
          </p:cNvCxnSpPr>
          <p:nvPr/>
        </p:nvCxnSpPr>
        <p:spPr>
          <a:xfrm flipH="1">
            <a:off x="7448267" y="3378893"/>
            <a:ext cx="1464776" cy="58424"/>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CF7951E8-5C73-4620-BD62-B807534C5F9A}"/>
              </a:ext>
            </a:extLst>
          </p:cNvPr>
          <p:cNvSpPr txBox="1"/>
          <p:nvPr/>
        </p:nvSpPr>
        <p:spPr>
          <a:xfrm>
            <a:off x="8536510" y="4609849"/>
            <a:ext cx="2481297" cy="1088288"/>
          </a:xfrm>
          <a:prstGeom prst="rect">
            <a:avLst/>
          </a:prstGeom>
          <a:noFill/>
        </p:spPr>
        <p:txBody>
          <a:bodyPr wrap="square" lIns="0" tIns="0" rIns="0" bIns="0" rtlCol="0">
            <a:noAutofit/>
          </a:bodyPr>
          <a:lstStyle/>
          <a:p>
            <a:pPr marL="285664" indent="-285664">
              <a:lnSpc>
                <a:spcPct val="90000"/>
              </a:lnSpc>
              <a:buFont typeface="Arial" panose="020B0604020202020204" pitchFamily="34" charset="0"/>
              <a:buChar char="•"/>
            </a:pPr>
            <a:r>
              <a:rPr lang="en-GB" sz="1799" dirty="0"/>
              <a:t>Volumes are provided by volume drivers</a:t>
            </a:r>
            <a:br>
              <a:rPr lang="en-GB" sz="1799" dirty="0"/>
            </a:br>
            <a:endParaRPr lang="en-GB" sz="1799" dirty="0"/>
          </a:p>
          <a:p>
            <a:pPr marL="285664" indent="-285664">
              <a:lnSpc>
                <a:spcPct val="90000"/>
              </a:lnSpc>
              <a:buFont typeface="Arial" panose="020B0604020202020204" pitchFamily="34" charset="0"/>
              <a:buChar char="•"/>
            </a:pPr>
            <a:r>
              <a:rPr lang="en-GB" sz="1799" dirty="0"/>
              <a:t>EBS, </a:t>
            </a:r>
            <a:r>
              <a:rPr lang="en-GB" sz="1799" dirty="0" err="1"/>
              <a:t>flocker</a:t>
            </a:r>
            <a:r>
              <a:rPr lang="en-GB" sz="1799" dirty="0"/>
              <a:t>, </a:t>
            </a:r>
            <a:r>
              <a:rPr lang="en-GB" sz="1799" dirty="0" err="1"/>
              <a:t>vDVS</a:t>
            </a:r>
            <a:r>
              <a:rPr lang="en-GB" sz="1799" dirty="0"/>
              <a:t> etc require 3</a:t>
            </a:r>
            <a:r>
              <a:rPr lang="en-GB" sz="1799" baseline="30000" dirty="0"/>
              <a:t>rd</a:t>
            </a:r>
            <a:r>
              <a:rPr lang="en-GB" sz="1799" dirty="0"/>
              <a:t> party volume drivers</a:t>
            </a:r>
          </a:p>
          <a:p>
            <a:pPr>
              <a:lnSpc>
                <a:spcPct val="90000"/>
              </a:lnSpc>
            </a:pPr>
            <a:endParaRPr lang="en-GB" sz="1799" dirty="0"/>
          </a:p>
        </p:txBody>
      </p:sp>
      <p:sp>
        <p:nvSpPr>
          <p:cNvPr id="71" name="Rectangle: Rounded Corners 70">
            <a:extLst>
              <a:ext uri="{FF2B5EF4-FFF2-40B4-BE49-F238E27FC236}">
                <a16:creationId xmlns:a16="http://schemas.microsoft.com/office/drawing/2014/main" id="{F14F69F7-2F5A-4C20-83BA-E065D68BA8A4}"/>
              </a:ext>
            </a:extLst>
          </p:cNvPr>
          <p:cNvSpPr/>
          <p:nvPr/>
        </p:nvSpPr>
        <p:spPr bwMode="auto">
          <a:xfrm>
            <a:off x="8898289" y="3692794"/>
            <a:ext cx="750253" cy="49206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200" b="1" dirty="0" err="1">
                <a:solidFill>
                  <a:srgbClr val="FFFFFF"/>
                </a:solidFill>
              </a:rPr>
              <a:t>vDVS</a:t>
            </a:r>
            <a:endParaRPr lang="en-GB" sz="1200" b="1" dirty="0">
              <a:solidFill>
                <a:srgbClr val="FFFFFF"/>
              </a:solidFill>
            </a:endParaRPr>
          </a:p>
        </p:txBody>
      </p:sp>
      <p:cxnSp>
        <p:nvCxnSpPr>
          <p:cNvPr id="73" name="Straight Arrow Connector 72">
            <a:extLst>
              <a:ext uri="{FF2B5EF4-FFF2-40B4-BE49-F238E27FC236}">
                <a16:creationId xmlns:a16="http://schemas.microsoft.com/office/drawing/2014/main" id="{A312C7C6-33B8-4B77-B345-AB39E4FB264E}"/>
              </a:ext>
            </a:extLst>
          </p:cNvPr>
          <p:cNvCxnSpPr>
            <a:cxnSpLocks/>
            <a:endCxn id="8" idx="3"/>
          </p:cNvCxnSpPr>
          <p:nvPr/>
        </p:nvCxnSpPr>
        <p:spPr>
          <a:xfrm flipH="1" flipV="1">
            <a:off x="7449331" y="3437318"/>
            <a:ext cx="1445696" cy="501509"/>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046B365E-CAE2-4B92-B5EE-BD3851855300}"/>
              </a:ext>
            </a:extLst>
          </p:cNvPr>
          <p:cNvSpPr/>
          <p:nvPr/>
        </p:nvSpPr>
        <p:spPr bwMode="auto">
          <a:xfrm>
            <a:off x="10579124" y="3683352"/>
            <a:ext cx="750253" cy="49206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200" b="1" dirty="0">
                <a:solidFill>
                  <a:srgbClr val="FFFFFF"/>
                </a:solidFill>
              </a:rPr>
              <a:t>VMDK</a:t>
            </a:r>
          </a:p>
        </p:txBody>
      </p:sp>
      <p:cxnSp>
        <p:nvCxnSpPr>
          <p:cNvPr id="77" name="Straight Arrow Connector 76">
            <a:extLst>
              <a:ext uri="{FF2B5EF4-FFF2-40B4-BE49-F238E27FC236}">
                <a16:creationId xmlns:a16="http://schemas.microsoft.com/office/drawing/2014/main" id="{13BDBAD0-5E5B-4AED-8666-EDB90034304A}"/>
              </a:ext>
            </a:extLst>
          </p:cNvPr>
          <p:cNvCxnSpPr>
            <a:cxnSpLocks/>
            <a:stCxn id="76" idx="1"/>
            <a:endCxn id="71" idx="3"/>
          </p:cNvCxnSpPr>
          <p:nvPr/>
        </p:nvCxnSpPr>
        <p:spPr>
          <a:xfrm flipH="1">
            <a:off x="9648542" y="3929386"/>
            <a:ext cx="930582" cy="9442"/>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88ED09F1-77E9-40EC-B05A-F66B3CA7B39A}"/>
              </a:ext>
            </a:extLst>
          </p:cNvPr>
          <p:cNvSpPr txBox="1"/>
          <p:nvPr/>
        </p:nvSpPr>
        <p:spPr>
          <a:xfrm>
            <a:off x="8054588" y="165298"/>
            <a:ext cx="3925625" cy="784422"/>
          </a:xfrm>
          <a:prstGeom prst="rect">
            <a:avLst/>
          </a:prstGeom>
          <a:noFill/>
        </p:spPr>
        <p:txBody>
          <a:bodyPr wrap="square" lIns="0" tIns="0" rIns="0" bIns="0" rtlCol="0">
            <a:noAutofit/>
          </a:bodyPr>
          <a:lstStyle/>
          <a:p>
            <a:pPr>
              <a:lnSpc>
                <a:spcPct val="90000"/>
              </a:lnSpc>
            </a:pPr>
            <a:r>
              <a:rPr lang="en-GB" sz="1600" b="1" dirty="0">
                <a:latin typeface="Courier New" panose="02070309020205020404" pitchFamily="49" charset="0"/>
                <a:cs typeface="Courier New" panose="02070309020205020404" pitchFamily="49" charset="0"/>
              </a:rPr>
              <a:t>docker volume create –-driver=… </a:t>
            </a:r>
          </a:p>
          <a:p>
            <a:pPr>
              <a:lnSpc>
                <a:spcPct val="90000"/>
              </a:lnSpc>
            </a:pPr>
            <a:r>
              <a:rPr lang="en-GB" sz="1600" b="1" dirty="0">
                <a:latin typeface="Courier New" panose="02070309020205020404" pitchFamily="49" charset="0"/>
                <a:cs typeface="Courier New" panose="02070309020205020404" pitchFamily="49" charset="0"/>
              </a:rPr>
              <a:t>docker run –v volume:/data </a:t>
            </a:r>
            <a:r>
              <a:rPr lang="en-GB" sz="1600" b="1" dirty="0" err="1">
                <a:latin typeface="Courier New" panose="02070309020205020404" pitchFamily="49" charset="0"/>
                <a:cs typeface="Courier New" panose="02070309020205020404" pitchFamily="49" charset="0"/>
              </a:rPr>
              <a:t>redis</a:t>
            </a:r>
            <a:endParaRPr lang="en-GB"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3965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anim calcmode="lin" valueType="num">
                                      <p:cBhvr additive="base">
                                        <p:cTn id="7" dur="500" fill="hold"/>
                                        <p:tgtEl>
                                          <p:spTgt spid="8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46"/>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par>
                          <p:cTn id="29" fill="hold">
                            <p:stCondLst>
                              <p:cond delay="0"/>
                            </p:stCondLst>
                            <p:childTnLst>
                              <p:par>
                                <p:cTn id="30" presetID="22" presetClass="entr" presetSubtype="8"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left)">
                                      <p:cBhvr>
                                        <p:cTn id="36" dur="500"/>
                                        <p:tgtEl>
                                          <p:spTgt spid="24"/>
                                        </p:tgtEl>
                                      </p:cBhvr>
                                    </p:animEffect>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left)">
                                      <p:cBhvr>
                                        <p:cTn id="40" dur="500"/>
                                        <p:tgtEl>
                                          <p:spTgt spid="39"/>
                                        </p:tgtEl>
                                      </p:cBhvr>
                                    </p:animEffect>
                                  </p:childTnLst>
                                </p:cTn>
                              </p:par>
                            </p:childTnLst>
                          </p:cTn>
                        </p:par>
                        <p:par>
                          <p:cTn id="41" fill="hold">
                            <p:stCondLst>
                              <p:cond delay="1500"/>
                            </p:stCondLst>
                            <p:childTnLst>
                              <p:par>
                                <p:cTn id="42" presetID="22" presetClass="entr" presetSubtype="8" fill="hold" grpId="0" nodeType="after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wipe(left)">
                                      <p:cBhvr>
                                        <p:cTn id="44" dur="500"/>
                                        <p:tgtEl>
                                          <p:spTgt spid="45"/>
                                        </p:tgtEl>
                                      </p:cBhvr>
                                    </p:animEffect>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wipe(left)">
                                      <p:cBhvr>
                                        <p:cTn id="48" dur="500"/>
                                        <p:tgtEl>
                                          <p:spTgt spid="71"/>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childTnLst>
                          </p:cTn>
                        </p:par>
                        <p:par>
                          <p:cTn id="53" fill="hold">
                            <p:stCondLst>
                              <p:cond delay="3000"/>
                            </p:stCondLst>
                            <p:childTnLst>
                              <p:par>
                                <p:cTn id="54" presetID="22" presetClass="entr" presetSubtype="8" fill="hold" grpId="0" nodeType="afterEffect">
                                  <p:stCondLst>
                                    <p:cond delay="0"/>
                                  </p:stCondLst>
                                  <p:childTnLst>
                                    <p:set>
                                      <p:cBhvr>
                                        <p:cTn id="55" dur="1" fill="hold">
                                          <p:stCondLst>
                                            <p:cond delay="0"/>
                                          </p:stCondLst>
                                        </p:cTn>
                                        <p:tgtEl>
                                          <p:spTgt spid="76"/>
                                        </p:tgtEl>
                                        <p:attrNameLst>
                                          <p:attrName>style.visibility</p:attrName>
                                        </p:attrNameLst>
                                      </p:cBhvr>
                                      <p:to>
                                        <p:strVal val="visible"/>
                                      </p:to>
                                    </p:set>
                                    <p:animEffect transition="in" filter="wipe(left)">
                                      <p:cBhvr>
                                        <p:cTn id="56" dur="500"/>
                                        <p:tgtEl>
                                          <p:spTgt spid="76"/>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barn(inVertical)">
                                      <p:cBhvr>
                                        <p:cTn id="61" dur="500"/>
                                        <p:tgtEl>
                                          <p:spTgt spid="62"/>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2" fill="hold" nodeType="clickEffect">
                                  <p:stCondLst>
                                    <p:cond delay="0"/>
                                  </p:stCondLst>
                                  <p:childTnLst>
                                    <p:set>
                                      <p:cBhvr>
                                        <p:cTn id="65" dur="1" fill="hold">
                                          <p:stCondLst>
                                            <p:cond delay="0"/>
                                          </p:stCondLst>
                                        </p:cTn>
                                        <p:tgtEl>
                                          <p:spTgt spid="80">
                                            <p:txEl>
                                              <p:pRg st="1" end="1"/>
                                            </p:txEl>
                                          </p:spTgt>
                                        </p:tgtEl>
                                        <p:attrNameLst>
                                          <p:attrName>style.visibility</p:attrName>
                                        </p:attrNameLst>
                                      </p:cBhvr>
                                      <p:to>
                                        <p:strVal val="visible"/>
                                      </p:to>
                                    </p:set>
                                    <p:anim calcmode="lin" valueType="num">
                                      <p:cBhvr additive="base">
                                        <p:cTn id="66" dur="500" fill="hold"/>
                                        <p:tgtEl>
                                          <p:spTgt spid="80">
                                            <p:txEl>
                                              <p:pRg st="1" end="1"/>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8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barn(inVertical)">
                                      <p:cBhvr>
                                        <p:cTn id="72" dur="500"/>
                                        <p:tgtEl>
                                          <p:spTgt spid="25"/>
                                        </p:tgtEl>
                                      </p:cBhvr>
                                    </p:animEffect>
                                  </p:childTnLst>
                                </p:cTn>
                              </p:par>
                            </p:childTnLst>
                          </p:cTn>
                        </p:par>
                        <p:par>
                          <p:cTn id="73" fill="hold">
                            <p:stCondLst>
                              <p:cond delay="500"/>
                            </p:stCondLst>
                            <p:childTnLst>
                              <p:par>
                                <p:cTn id="74" presetID="53" presetClass="entr" presetSubtype="16" fill="hold" grpId="0" nodeType="afterEffect">
                                  <p:stCondLst>
                                    <p:cond delay="0"/>
                                  </p:stCondLst>
                                  <p:childTnLst>
                                    <p:set>
                                      <p:cBhvr>
                                        <p:cTn id="75" dur="1" fill="hold">
                                          <p:stCondLst>
                                            <p:cond delay="0"/>
                                          </p:stCondLst>
                                        </p:cTn>
                                        <p:tgtEl>
                                          <p:spTgt spid="22"/>
                                        </p:tgtEl>
                                        <p:attrNameLst>
                                          <p:attrName>style.visibility</p:attrName>
                                        </p:attrNameLst>
                                      </p:cBhvr>
                                      <p:to>
                                        <p:strVal val="visible"/>
                                      </p:to>
                                    </p:set>
                                    <p:anim calcmode="lin" valueType="num">
                                      <p:cBhvr>
                                        <p:cTn id="76" dur="500" fill="hold"/>
                                        <p:tgtEl>
                                          <p:spTgt spid="22"/>
                                        </p:tgtEl>
                                        <p:attrNameLst>
                                          <p:attrName>ppt_w</p:attrName>
                                        </p:attrNameLst>
                                      </p:cBhvr>
                                      <p:tavLst>
                                        <p:tav tm="0">
                                          <p:val>
                                            <p:fltVal val="0"/>
                                          </p:val>
                                        </p:tav>
                                        <p:tav tm="100000">
                                          <p:val>
                                            <p:strVal val="#ppt_w"/>
                                          </p:val>
                                        </p:tav>
                                      </p:tavLst>
                                    </p:anim>
                                    <p:anim calcmode="lin" valueType="num">
                                      <p:cBhvr>
                                        <p:cTn id="77" dur="500" fill="hold"/>
                                        <p:tgtEl>
                                          <p:spTgt spid="22"/>
                                        </p:tgtEl>
                                        <p:attrNameLst>
                                          <p:attrName>ppt_h</p:attrName>
                                        </p:attrNameLst>
                                      </p:cBhvr>
                                      <p:tavLst>
                                        <p:tav tm="0">
                                          <p:val>
                                            <p:fltVal val="0"/>
                                          </p:val>
                                        </p:tav>
                                        <p:tav tm="100000">
                                          <p:val>
                                            <p:strVal val="#ppt_h"/>
                                          </p:val>
                                        </p:tav>
                                      </p:tavLst>
                                    </p:anim>
                                    <p:animEffect transition="in" filter="fade">
                                      <p:cBhvr>
                                        <p:cTn id="7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8" grpId="0" animBg="1"/>
      <p:bldP spid="23" grpId="0" animBg="1"/>
      <p:bldP spid="24" grpId="0" animBg="1"/>
      <p:bldP spid="39" grpId="0" animBg="1"/>
      <p:bldP spid="45" grpId="0" animBg="1"/>
      <p:bldP spid="62" grpId="0"/>
      <p:bldP spid="71" grpId="0" animBg="1"/>
      <p:bldP spid="7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4FE4A-31DC-4EBC-AD3E-FE1A65CB207C}"/>
              </a:ext>
            </a:extLst>
          </p:cNvPr>
          <p:cNvSpPr>
            <a:spLocks noGrp="1"/>
          </p:cNvSpPr>
          <p:nvPr>
            <p:ph type="title"/>
          </p:nvPr>
        </p:nvSpPr>
        <p:spPr/>
        <p:txBody>
          <a:bodyPr/>
          <a:lstStyle/>
          <a:p>
            <a:r>
              <a:rPr lang="en-GB" dirty="0"/>
              <a:t>Scale Out Needs Storage Orchestration</a:t>
            </a:r>
          </a:p>
        </p:txBody>
      </p:sp>
      <p:sp>
        <p:nvSpPr>
          <p:cNvPr id="3" name="Content Placeholder 2">
            <a:extLst>
              <a:ext uri="{FF2B5EF4-FFF2-40B4-BE49-F238E27FC236}">
                <a16:creationId xmlns:a16="http://schemas.microsoft.com/office/drawing/2014/main" id="{D5BD7D37-20B3-460C-8979-2A14C3558DD5}"/>
              </a:ext>
            </a:extLst>
          </p:cNvPr>
          <p:cNvSpPr>
            <a:spLocks noGrp="1"/>
          </p:cNvSpPr>
          <p:nvPr>
            <p:ph idx="1"/>
          </p:nvPr>
        </p:nvSpPr>
        <p:spPr>
          <a:xfrm>
            <a:off x="609442" y="1232410"/>
            <a:ext cx="10969943" cy="4580461"/>
          </a:xfrm>
        </p:spPr>
        <p:txBody>
          <a:bodyPr/>
          <a:lstStyle/>
          <a:p>
            <a:r>
              <a:rPr lang="en-GB" dirty="0"/>
              <a:t>Volume definitions local to each host</a:t>
            </a:r>
          </a:p>
          <a:p>
            <a:r>
              <a:rPr lang="en-GB" dirty="0"/>
              <a:t>Volume drivers need to be present on each host</a:t>
            </a:r>
          </a:p>
          <a:p>
            <a:r>
              <a:rPr lang="en-GB" dirty="0"/>
              <a:t>Containers need to be able to live and die – containers themselves best to be ephemeral</a:t>
            </a:r>
          </a:p>
          <a:p>
            <a:endParaRPr lang="en-GB" dirty="0"/>
          </a:p>
        </p:txBody>
      </p:sp>
      <p:grpSp>
        <p:nvGrpSpPr>
          <p:cNvPr id="17" name="Group 16">
            <a:extLst>
              <a:ext uri="{FF2B5EF4-FFF2-40B4-BE49-F238E27FC236}">
                <a16:creationId xmlns:a16="http://schemas.microsoft.com/office/drawing/2014/main" id="{6F70ACA1-6A6B-4ED2-AA60-1FD5FFC4122E}"/>
              </a:ext>
            </a:extLst>
          </p:cNvPr>
          <p:cNvGrpSpPr/>
          <p:nvPr/>
        </p:nvGrpSpPr>
        <p:grpSpPr>
          <a:xfrm>
            <a:off x="321044" y="2835883"/>
            <a:ext cx="3815098" cy="2976988"/>
            <a:chOff x="927401" y="199348"/>
            <a:chExt cx="7293532" cy="6064287"/>
          </a:xfrm>
        </p:grpSpPr>
        <p:sp>
          <p:nvSpPr>
            <p:cNvPr id="4" name="Rectangle: Rounded Corners 3">
              <a:extLst>
                <a:ext uri="{FF2B5EF4-FFF2-40B4-BE49-F238E27FC236}">
                  <a16:creationId xmlns:a16="http://schemas.microsoft.com/office/drawing/2014/main" id="{F0453AB8-6ED6-4A2D-BDC6-616C7BCF2CDB}"/>
                </a:ext>
              </a:extLst>
            </p:cNvPr>
            <p:cNvSpPr/>
            <p:nvPr/>
          </p:nvSpPr>
          <p:spPr>
            <a:xfrm>
              <a:off x="927401" y="199348"/>
              <a:ext cx="7293532" cy="606428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GB" sz="800" dirty="0"/>
                <a:t>Bare metal or VM</a:t>
              </a:r>
            </a:p>
          </p:txBody>
        </p:sp>
        <p:sp>
          <p:nvSpPr>
            <p:cNvPr id="5" name="Rectangle: Rounded Corners 4">
              <a:extLst>
                <a:ext uri="{FF2B5EF4-FFF2-40B4-BE49-F238E27FC236}">
                  <a16:creationId xmlns:a16="http://schemas.microsoft.com/office/drawing/2014/main" id="{6F37F5ED-7E5A-474D-ACE0-E5E0C8E75EF0}"/>
                </a:ext>
              </a:extLst>
            </p:cNvPr>
            <p:cNvSpPr/>
            <p:nvPr/>
          </p:nvSpPr>
          <p:spPr>
            <a:xfrm>
              <a:off x="1581782" y="2951215"/>
              <a:ext cx="6132114" cy="10574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Docker Engine</a:t>
              </a:r>
            </a:p>
          </p:txBody>
        </p:sp>
        <p:sp>
          <p:nvSpPr>
            <p:cNvPr id="6" name="Rectangle: Rounded Corners 5">
              <a:extLst>
                <a:ext uri="{FF2B5EF4-FFF2-40B4-BE49-F238E27FC236}">
                  <a16:creationId xmlns:a16="http://schemas.microsoft.com/office/drawing/2014/main" id="{F364F2D9-82FC-450E-9236-005D1F2E826B}"/>
                </a:ext>
              </a:extLst>
            </p:cNvPr>
            <p:cNvSpPr/>
            <p:nvPr/>
          </p:nvSpPr>
          <p:spPr>
            <a:xfrm>
              <a:off x="1581782" y="4076805"/>
              <a:ext cx="6132114" cy="105741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800" dirty="0"/>
                <a:t>Linux OS</a:t>
              </a:r>
            </a:p>
          </p:txBody>
        </p:sp>
        <p:sp>
          <p:nvSpPr>
            <p:cNvPr id="7" name="Rectangle: Rounded Corners 6">
              <a:extLst>
                <a:ext uri="{FF2B5EF4-FFF2-40B4-BE49-F238E27FC236}">
                  <a16:creationId xmlns:a16="http://schemas.microsoft.com/office/drawing/2014/main" id="{94B9304F-FF47-412C-A1BE-22D9519C3C6C}"/>
                </a:ext>
              </a:extLst>
            </p:cNvPr>
            <p:cNvSpPr/>
            <p:nvPr/>
          </p:nvSpPr>
          <p:spPr>
            <a:xfrm>
              <a:off x="1581782"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8" name="Rectangle: Rounded Corners 7">
              <a:extLst>
                <a:ext uri="{FF2B5EF4-FFF2-40B4-BE49-F238E27FC236}">
                  <a16:creationId xmlns:a16="http://schemas.microsoft.com/office/drawing/2014/main" id="{405BD6B6-9400-4E3B-BA9C-71D85C6F4B34}"/>
                </a:ext>
              </a:extLst>
            </p:cNvPr>
            <p:cNvSpPr/>
            <p:nvPr/>
          </p:nvSpPr>
          <p:spPr>
            <a:xfrm>
              <a:off x="2925936"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9" name="Rectangle: Rounded Corners 8">
              <a:extLst>
                <a:ext uri="{FF2B5EF4-FFF2-40B4-BE49-F238E27FC236}">
                  <a16:creationId xmlns:a16="http://schemas.microsoft.com/office/drawing/2014/main" id="{194CBBF4-AA51-4065-97D2-DDFA84106221}"/>
                </a:ext>
              </a:extLst>
            </p:cNvPr>
            <p:cNvSpPr/>
            <p:nvPr/>
          </p:nvSpPr>
          <p:spPr>
            <a:xfrm>
              <a:off x="4270090"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10" name="Rectangle: Rounded Corners 9">
              <a:extLst>
                <a:ext uri="{FF2B5EF4-FFF2-40B4-BE49-F238E27FC236}">
                  <a16:creationId xmlns:a16="http://schemas.microsoft.com/office/drawing/2014/main" id="{EB6862CB-5B02-40A4-84F4-554651058217}"/>
                </a:ext>
              </a:extLst>
            </p:cNvPr>
            <p:cNvSpPr/>
            <p:nvPr/>
          </p:nvSpPr>
          <p:spPr>
            <a:xfrm>
              <a:off x="3086641"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httpd</a:t>
              </a:r>
              <a:endParaRPr lang="en-GB" sz="700" dirty="0"/>
            </a:p>
          </p:txBody>
        </p:sp>
        <p:sp>
          <p:nvSpPr>
            <p:cNvPr id="11" name="Rectangle: Rounded Corners 10">
              <a:extLst>
                <a:ext uri="{FF2B5EF4-FFF2-40B4-BE49-F238E27FC236}">
                  <a16:creationId xmlns:a16="http://schemas.microsoft.com/office/drawing/2014/main" id="{562FBBE3-A471-4CFA-AF6C-E480DA9B5C7E}"/>
                </a:ext>
              </a:extLst>
            </p:cNvPr>
            <p:cNvSpPr/>
            <p:nvPr/>
          </p:nvSpPr>
          <p:spPr>
            <a:xfrm>
              <a:off x="1742487"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httpd</a:t>
              </a:r>
              <a:endParaRPr lang="en-GB" sz="700" dirty="0"/>
            </a:p>
          </p:txBody>
        </p:sp>
        <p:sp>
          <p:nvSpPr>
            <p:cNvPr id="12" name="Rectangle: Rounded Corners 11">
              <a:extLst>
                <a:ext uri="{FF2B5EF4-FFF2-40B4-BE49-F238E27FC236}">
                  <a16:creationId xmlns:a16="http://schemas.microsoft.com/office/drawing/2014/main" id="{16573E01-1B78-4357-B382-C1987187B93E}"/>
                </a:ext>
              </a:extLst>
            </p:cNvPr>
            <p:cNvSpPr/>
            <p:nvPr/>
          </p:nvSpPr>
          <p:spPr>
            <a:xfrm>
              <a:off x="4430795"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nginx</a:t>
              </a:r>
              <a:endParaRPr lang="en-GB" sz="700" dirty="0"/>
            </a:p>
          </p:txBody>
        </p:sp>
        <p:sp>
          <p:nvSpPr>
            <p:cNvPr id="13" name="Rectangle: Rounded Corners 12">
              <a:extLst>
                <a:ext uri="{FF2B5EF4-FFF2-40B4-BE49-F238E27FC236}">
                  <a16:creationId xmlns:a16="http://schemas.microsoft.com/office/drawing/2014/main" id="{119992A7-93FC-433E-BFAA-0CAAB81D05E2}"/>
                </a:ext>
              </a:extLst>
            </p:cNvPr>
            <p:cNvSpPr/>
            <p:nvPr/>
          </p:nvSpPr>
          <p:spPr>
            <a:xfrm>
              <a:off x="5629050" y="741429"/>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14" name="Rectangle: Rounded Corners 13">
              <a:extLst>
                <a:ext uri="{FF2B5EF4-FFF2-40B4-BE49-F238E27FC236}">
                  <a16:creationId xmlns:a16="http://schemas.microsoft.com/office/drawing/2014/main" id="{74F2521D-2FFB-4EDE-9C9B-03A4E83CF81A}"/>
                </a:ext>
              </a:extLst>
            </p:cNvPr>
            <p:cNvSpPr/>
            <p:nvPr/>
          </p:nvSpPr>
          <p:spPr>
            <a:xfrm>
              <a:off x="5777635" y="86668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redis</a:t>
              </a:r>
              <a:endParaRPr lang="en-GB" sz="700" dirty="0"/>
            </a:p>
          </p:txBody>
        </p:sp>
        <p:sp>
          <p:nvSpPr>
            <p:cNvPr id="15" name="Rectangle: Rounded Corners 14">
              <a:extLst>
                <a:ext uri="{FF2B5EF4-FFF2-40B4-BE49-F238E27FC236}">
                  <a16:creationId xmlns:a16="http://schemas.microsoft.com/office/drawing/2014/main" id="{AEA14A3D-99C0-4158-A89B-41D6212592DF}"/>
                </a:ext>
              </a:extLst>
            </p:cNvPr>
            <p:cNvSpPr/>
            <p:nvPr/>
          </p:nvSpPr>
          <p:spPr>
            <a:xfrm>
              <a:off x="5629050" y="2558959"/>
              <a:ext cx="1269759" cy="25731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200" dirty="0"/>
                <a:t>Copy on Write Layer</a:t>
              </a:r>
            </a:p>
          </p:txBody>
        </p:sp>
        <p:sp>
          <p:nvSpPr>
            <p:cNvPr id="16" name="Rectangle: Rounded Corners 15">
              <a:extLst>
                <a:ext uri="{FF2B5EF4-FFF2-40B4-BE49-F238E27FC236}">
                  <a16:creationId xmlns:a16="http://schemas.microsoft.com/office/drawing/2014/main" id="{D40AA648-59DA-4097-8464-CA7F8769A8F0}"/>
                </a:ext>
              </a:extLst>
            </p:cNvPr>
            <p:cNvSpPr/>
            <p:nvPr/>
          </p:nvSpPr>
          <p:spPr>
            <a:xfrm>
              <a:off x="5622373" y="2201699"/>
              <a:ext cx="1269759" cy="25731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00" dirty="0"/>
                <a:t>/data</a:t>
              </a:r>
            </a:p>
          </p:txBody>
        </p:sp>
      </p:grpSp>
      <p:grpSp>
        <p:nvGrpSpPr>
          <p:cNvPr id="18" name="Group 17">
            <a:extLst>
              <a:ext uri="{FF2B5EF4-FFF2-40B4-BE49-F238E27FC236}">
                <a16:creationId xmlns:a16="http://schemas.microsoft.com/office/drawing/2014/main" id="{C8DB065B-B045-49C7-BA34-2959B0B2D744}"/>
              </a:ext>
            </a:extLst>
          </p:cNvPr>
          <p:cNvGrpSpPr/>
          <p:nvPr/>
        </p:nvGrpSpPr>
        <p:grpSpPr>
          <a:xfrm>
            <a:off x="4242168" y="2835883"/>
            <a:ext cx="3815098" cy="2976988"/>
            <a:chOff x="927401" y="199348"/>
            <a:chExt cx="7293532" cy="6064287"/>
          </a:xfrm>
        </p:grpSpPr>
        <p:sp>
          <p:nvSpPr>
            <p:cNvPr id="19" name="Rectangle: Rounded Corners 18">
              <a:extLst>
                <a:ext uri="{FF2B5EF4-FFF2-40B4-BE49-F238E27FC236}">
                  <a16:creationId xmlns:a16="http://schemas.microsoft.com/office/drawing/2014/main" id="{3823FED1-5174-4296-8CA6-A2B088050FA7}"/>
                </a:ext>
              </a:extLst>
            </p:cNvPr>
            <p:cNvSpPr/>
            <p:nvPr/>
          </p:nvSpPr>
          <p:spPr>
            <a:xfrm>
              <a:off x="927401" y="199348"/>
              <a:ext cx="7293532" cy="606428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GB" sz="800" dirty="0"/>
                <a:t>Bare metal or VM</a:t>
              </a:r>
            </a:p>
          </p:txBody>
        </p:sp>
        <p:sp>
          <p:nvSpPr>
            <p:cNvPr id="20" name="Rectangle: Rounded Corners 19">
              <a:extLst>
                <a:ext uri="{FF2B5EF4-FFF2-40B4-BE49-F238E27FC236}">
                  <a16:creationId xmlns:a16="http://schemas.microsoft.com/office/drawing/2014/main" id="{C17FC3FB-4A90-4078-B384-2EEF5945163B}"/>
                </a:ext>
              </a:extLst>
            </p:cNvPr>
            <p:cNvSpPr/>
            <p:nvPr/>
          </p:nvSpPr>
          <p:spPr>
            <a:xfrm>
              <a:off x="1581782" y="2951215"/>
              <a:ext cx="6132114" cy="10574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Docker Engine</a:t>
              </a:r>
            </a:p>
          </p:txBody>
        </p:sp>
        <p:sp>
          <p:nvSpPr>
            <p:cNvPr id="21" name="Rectangle: Rounded Corners 20">
              <a:extLst>
                <a:ext uri="{FF2B5EF4-FFF2-40B4-BE49-F238E27FC236}">
                  <a16:creationId xmlns:a16="http://schemas.microsoft.com/office/drawing/2014/main" id="{17C903C0-030D-4518-93E2-9B58228A10BF}"/>
                </a:ext>
              </a:extLst>
            </p:cNvPr>
            <p:cNvSpPr/>
            <p:nvPr/>
          </p:nvSpPr>
          <p:spPr>
            <a:xfrm>
              <a:off x="1581782" y="4076805"/>
              <a:ext cx="6132114" cy="105741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800" dirty="0"/>
                <a:t>Linux OS</a:t>
              </a:r>
            </a:p>
          </p:txBody>
        </p:sp>
        <p:sp>
          <p:nvSpPr>
            <p:cNvPr id="22" name="Rectangle: Rounded Corners 21">
              <a:extLst>
                <a:ext uri="{FF2B5EF4-FFF2-40B4-BE49-F238E27FC236}">
                  <a16:creationId xmlns:a16="http://schemas.microsoft.com/office/drawing/2014/main" id="{A7E07E29-489B-41D2-A85C-2D2FC2BABCBF}"/>
                </a:ext>
              </a:extLst>
            </p:cNvPr>
            <p:cNvSpPr/>
            <p:nvPr/>
          </p:nvSpPr>
          <p:spPr>
            <a:xfrm>
              <a:off x="1581782"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23" name="Rectangle: Rounded Corners 22">
              <a:extLst>
                <a:ext uri="{FF2B5EF4-FFF2-40B4-BE49-F238E27FC236}">
                  <a16:creationId xmlns:a16="http://schemas.microsoft.com/office/drawing/2014/main" id="{1064933F-43E0-4FD6-948E-5F09FFDA169E}"/>
                </a:ext>
              </a:extLst>
            </p:cNvPr>
            <p:cNvSpPr/>
            <p:nvPr/>
          </p:nvSpPr>
          <p:spPr>
            <a:xfrm>
              <a:off x="2925936"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24" name="Rectangle: Rounded Corners 23">
              <a:extLst>
                <a:ext uri="{FF2B5EF4-FFF2-40B4-BE49-F238E27FC236}">
                  <a16:creationId xmlns:a16="http://schemas.microsoft.com/office/drawing/2014/main" id="{989CD328-9756-4596-8B3C-D20669A839FB}"/>
                </a:ext>
              </a:extLst>
            </p:cNvPr>
            <p:cNvSpPr/>
            <p:nvPr/>
          </p:nvSpPr>
          <p:spPr>
            <a:xfrm>
              <a:off x="4270090"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25" name="Rectangle: Rounded Corners 24">
              <a:extLst>
                <a:ext uri="{FF2B5EF4-FFF2-40B4-BE49-F238E27FC236}">
                  <a16:creationId xmlns:a16="http://schemas.microsoft.com/office/drawing/2014/main" id="{ABBF0842-2097-434B-BEFA-35A937CB0B84}"/>
                </a:ext>
              </a:extLst>
            </p:cNvPr>
            <p:cNvSpPr/>
            <p:nvPr/>
          </p:nvSpPr>
          <p:spPr>
            <a:xfrm>
              <a:off x="3086641"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httpd</a:t>
              </a:r>
              <a:endParaRPr lang="en-GB" sz="700" dirty="0"/>
            </a:p>
          </p:txBody>
        </p:sp>
        <p:sp>
          <p:nvSpPr>
            <p:cNvPr id="26" name="Rectangle: Rounded Corners 25">
              <a:extLst>
                <a:ext uri="{FF2B5EF4-FFF2-40B4-BE49-F238E27FC236}">
                  <a16:creationId xmlns:a16="http://schemas.microsoft.com/office/drawing/2014/main" id="{4C923B69-5477-4295-BD22-8E51FF0ADB7D}"/>
                </a:ext>
              </a:extLst>
            </p:cNvPr>
            <p:cNvSpPr/>
            <p:nvPr/>
          </p:nvSpPr>
          <p:spPr>
            <a:xfrm>
              <a:off x="1742487"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httpd</a:t>
              </a:r>
              <a:endParaRPr lang="en-GB" sz="700" dirty="0"/>
            </a:p>
          </p:txBody>
        </p:sp>
        <p:sp>
          <p:nvSpPr>
            <p:cNvPr id="27" name="Rectangle: Rounded Corners 26">
              <a:extLst>
                <a:ext uri="{FF2B5EF4-FFF2-40B4-BE49-F238E27FC236}">
                  <a16:creationId xmlns:a16="http://schemas.microsoft.com/office/drawing/2014/main" id="{53761EEB-6D0A-4DAD-82F4-9F4804BD728B}"/>
                </a:ext>
              </a:extLst>
            </p:cNvPr>
            <p:cNvSpPr/>
            <p:nvPr/>
          </p:nvSpPr>
          <p:spPr>
            <a:xfrm>
              <a:off x="4430795"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nginx</a:t>
              </a:r>
              <a:endParaRPr lang="en-GB" sz="700" dirty="0"/>
            </a:p>
          </p:txBody>
        </p:sp>
        <p:sp>
          <p:nvSpPr>
            <p:cNvPr id="28" name="Rectangle: Rounded Corners 27">
              <a:extLst>
                <a:ext uri="{FF2B5EF4-FFF2-40B4-BE49-F238E27FC236}">
                  <a16:creationId xmlns:a16="http://schemas.microsoft.com/office/drawing/2014/main" id="{51E84A9A-A9FB-40B0-A5B9-724C301C2FC2}"/>
                </a:ext>
              </a:extLst>
            </p:cNvPr>
            <p:cNvSpPr/>
            <p:nvPr/>
          </p:nvSpPr>
          <p:spPr>
            <a:xfrm>
              <a:off x="5629050" y="741429"/>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29" name="Rectangle: Rounded Corners 28">
              <a:extLst>
                <a:ext uri="{FF2B5EF4-FFF2-40B4-BE49-F238E27FC236}">
                  <a16:creationId xmlns:a16="http://schemas.microsoft.com/office/drawing/2014/main" id="{B15E9C3E-98BE-4E4D-A6BF-6FF73C1F700C}"/>
                </a:ext>
              </a:extLst>
            </p:cNvPr>
            <p:cNvSpPr/>
            <p:nvPr/>
          </p:nvSpPr>
          <p:spPr>
            <a:xfrm>
              <a:off x="5777635" y="86668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redis</a:t>
              </a:r>
              <a:endParaRPr lang="en-GB" sz="700" dirty="0"/>
            </a:p>
          </p:txBody>
        </p:sp>
        <p:sp>
          <p:nvSpPr>
            <p:cNvPr id="30" name="Rectangle: Rounded Corners 29">
              <a:extLst>
                <a:ext uri="{FF2B5EF4-FFF2-40B4-BE49-F238E27FC236}">
                  <a16:creationId xmlns:a16="http://schemas.microsoft.com/office/drawing/2014/main" id="{C58F0F41-70D3-47C3-B119-809BB515CD79}"/>
                </a:ext>
              </a:extLst>
            </p:cNvPr>
            <p:cNvSpPr/>
            <p:nvPr/>
          </p:nvSpPr>
          <p:spPr>
            <a:xfrm>
              <a:off x="5629050" y="2558959"/>
              <a:ext cx="1269759" cy="25731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200" dirty="0"/>
                <a:t>Copy on Write Layer</a:t>
              </a:r>
            </a:p>
          </p:txBody>
        </p:sp>
        <p:sp>
          <p:nvSpPr>
            <p:cNvPr id="31" name="Rectangle: Rounded Corners 30">
              <a:extLst>
                <a:ext uri="{FF2B5EF4-FFF2-40B4-BE49-F238E27FC236}">
                  <a16:creationId xmlns:a16="http://schemas.microsoft.com/office/drawing/2014/main" id="{2300C089-80F6-45CE-819F-752CC8182B99}"/>
                </a:ext>
              </a:extLst>
            </p:cNvPr>
            <p:cNvSpPr/>
            <p:nvPr/>
          </p:nvSpPr>
          <p:spPr>
            <a:xfrm>
              <a:off x="5622373" y="2201699"/>
              <a:ext cx="1269759" cy="25731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00" dirty="0"/>
                <a:t>/data</a:t>
              </a:r>
            </a:p>
          </p:txBody>
        </p:sp>
      </p:grpSp>
      <p:grpSp>
        <p:nvGrpSpPr>
          <p:cNvPr id="32" name="Group 31">
            <a:extLst>
              <a:ext uri="{FF2B5EF4-FFF2-40B4-BE49-F238E27FC236}">
                <a16:creationId xmlns:a16="http://schemas.microsoft.com/office/drawing/2014/main" id="{CA4ABB00-EB4C-4D6B-B8C4-DAB5E5615E85}"/>
              </a:ext>
            </a:extLst>
          </p:cNvPr>
          <p:cNvGrpSpPr/>
          <p:nvPr/>
        </p:nvGrpSpPr>
        <p:grpSpPr>
          <a:xfrm>
            <a:off x="8183276" y="2835883"/>
            <a:ext cx="3815098" cy="2976988"/>
            <a:chOff x="927401" y="199348"/>
            <a:chExt cx="7293532" cy="6064287"/>
          </a:xfrm>
        </p:grpSpPr>
        <p:sp>
          <p:nvSpPr>
            <p:cNvPr id="33" name="Rectangle: Rounded Corners 32">
              <a:extLst>
                <a:ext uri="{FF2B5EF4-FFF2-40B4-BE49-F238E27FC236}">
                  <a16:creationId xmlns:a16="http://schemas.microsoft.com/office/drawing/2014/main" id="{61BDA034-989A-46B2-939A-95E0F8165B3A}"/>
                </a:ext>
              </a:extLst>
            </p:cNvPr>
            <p:cNvSpPr/>
            <p:nvPr/>
          </p:nvSpPr>
          <p:spPr>
            <a:xfrm>
              <a:off x="927401" y="199348"/>
              <a:ext cx="7293532" cy="606428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GB" sz="800" dirty="0"/>
                <a:t>Bare metal or VM</a:t>
              </a:r>
            </a:p>
          </p:txBody>
        </p:sp>
        <p:sp>
          <p:nvSpPr>
            <p:cNvPr id="34" name="Rectangle: Rounded Corners 33">
              <a:extLst>
                <a:ext uri="{FF2B5EF4-FFF2-40B4-BE49-F238E27FC236}">
                  <a16:creationId xmlns:a16="http://schemas.microsoft.com/office/drawing/2014/main" id="{919C3ACA-8829-476B-A429-E09E0A744166}"/>
                </a:ext>
              </a:extLst>
            </p:cNvPr>
            <p:cNvSpPr/>
            <p:nvPr/>
          </p:nvSpPr>
          <p:spPr>
            <a:xfrm>
              <a:off x="1581782" y="2951215"/>
              <a:ext cx="6132114" cy="10574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Docker Engine</a:t>
              </a:r>
            </a:p>
          </p:txBody>
        </p:sp>
        <p:sp>
          <p:nvSpPr>
            <p:cNvPr id="35" name="Rectangle: Rounded Corners 34">
              <a:extLst>
                <a:ext uri="{FF2B5EF4-FFF2-40B4-BE49-F238E27FC236}">
                  <a16:creationId xmlns:a16="http://schemas.microsoft.com/office/drawing/2014/main" id="{81B19669-7737-4229-9EED-A9AA1757F8A7}"/>
                </a:ext>
              </a:extLst>
            </p:cNvPr>
            <p:cNvSpPr/>
            <p:nvPr/>
          </p:nvSpPr>
          <p:spPr>
            <a:xfrm>
              <a:off x="1581782" y="4076805"/>
              <a:ext cx="6132114" cy="105741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800" dirty="0"/>
                <a:t>Linux OS</a:t>
              </a:r>
            </a:p>
          </p:txBody>
        </p:sp>
        <p:sp>
          <p:nvSpPr>
            <p:cNvPr id="36" name="Rectangle: Rounded Corners 35">
              <a:extLst>
                <a:ext uri="{FF2B5EF4-FFF2-40B4-BE49-F238E27FC236}">
                  <a16:creationId xmlns:a16="http://schemas.microsoft.com/office/drawing/2014/main" id="{6FC14AF5-3733-4511-AF02-42792E70F875}"/>
                </a:ext>
              </a:extLst>
            </p:cNvPr>
            <p:cNvSpPr/>
            <p:nvPr/>
          </p:nvSpPr>
          <p:spPr>
            <a:xfrm>
              <a:off x="1581782"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37" name="Rectangle: Rounded Corners 36">
              <a:extLst>
                <a:ext uri="{FF2B5EF4-FFF2-40B4-BE49-F238E27FC236}">
                  <a16:creationId xmlns:a16="http://schemas.microsoft.com/office/drawing/2014/main" id="{62A3D828-90FF-4646-B6DB-591FF2B09583}"/>
                </a:ext>
              </a:extLst>
            </p:cNvPr>
            <p:cNvSpPr/>
            <p:nvPr/>
          </p:nvSpPr>
          <p:spPr>
            <a:xfrm>
              <a:off x="2925936"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38" name="Rectangle: Rounded Corners 37">
              <a:extLst>
                <a:ext uri="{FF2B5EF4-FFF2-40B4-BE49-F238E27FC236}">
                  <a16:creationId xmlns:a16="http://schemas.microsoft.com/office/drawing/2014/main" id="{A390EDC8-52DF-4642-A72B-25F39D9CEBDD}"/>
                </a:ext>
              </a:extLst>
            </p:cNvPr>
            <p:cNvSpPr/>
            <p:nvPr/>
          </p:nvSpPr>
          <p:spPr>
            <a:xfrm>
              <a:off x="4270090" y="736721"/>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39" name="Rectangle: Rounded Corners 38">
              <a:extLst>
                <a:ext uri="{FF2B5EF4-FFF2-40B4-BE49-F238E27FC236}">
                  <a16:creationId xmlns:a16="http://schemas.microsoft.com/office/drawing/2014/main" id="{24A9BEF9-4CB8-4A25-B1CA-F9E5CE617382}"/>
                </a:ext>
              </a:extLst>
            </p:cNvPr>
            <p:cNvSpPr/>
            <p:nvPr/>
          </p:nvSpPr>
          <p:spPr>
            <a:xfrm>
              <a:off x="3086641"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httpd</a:t>
              </a:r>
              <a:endParaRPr lang="en-GB" sz="700" dirty="0"/>
            </a:p>
          </p:txBody>
        </p:sp>
        <p:sp>
          <p:nvSpPr>
            <p:cNvPr id="40" name="Rectangle: Rounded Corners 39">
              <a:extLst>
                <a:ext uri="{FF2B5EF4-FFF2-40B4-BE49-F238E27FC236}">
                  <a16:creationId xmlns:a16="http://schemas.microsoft.com/office/drawing/2014/main" id="{017F0B41-01F2-4116-A9CB-2F805BF176F4}"/>
                </a:ext>
              </a:extLst>
            </p:cNvPr>
            <p:cNvSpPr/>
            <p:nvPr/>
          </p:nvSpPr>
          <p:spPr>
            <a:xfrm>
              <a:off x="1742487"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httpd</a:t>
              </a:r>
              <a:endParaRPr lang="en-GB" sz="700" dirty="0"/>
            </a:p>
          </p:txBody>
        </p:sp>
        <p:sp>
          <p:nvSpPr>
            <p:cNvPr id="41" name="Rectangle: Rounded Corners 40">
              <a:extLst>
                <a:ext uri="{FF2B5EF4-FFF2-40B4-BE49-F238E27FC236}">
                  <a16:creationId xmlns:a16="http://schemas.microsoft.com/office/drawing/2014/main" id="{5C0656EC-E56F-401E-A4CD-CC13DC070ABC}"/>
                </a:ext>
              </a:extLst>
            </p:cNvPr>
            <p:cNvSpPr/>
            <p:nvPr/>
          </p:nvSpPr>
          <p:spPr>
            <a:xfrm>
              <a:off x="4430795" y="84564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nginx</a:t>
              </a:r>
              <a:endParaRPr lang="en-GB" sz="700" dirty="0"/>
            </a:p>
          </p:txBody>
        </p:sp>
        <p:sp>
          <p:nvSpPr>
            <p:cNvPr id="42" name="Rectangle: Rounded Corners 41">
              <a:extLst>
                <a:ext uri="{FF2B5EF4-FFF2-40B4-BE49-F238E27FC236}">
                  <a16:creationId xmlns:a16="http://schemas.microsoft.com/office/drawing/2014/main" id="{7F973F77-E2D4-48F9-9AC2-154353BE1827}"/>
                </a:ext>
              </a:extLst>
            </p:cNvPr>
            <p:cNvSpPr/>
            <p:nvPr/>
          </p:nvSpPr>
          <p:spPr>
            <a:xfrm>
              <a:off x="5629050" y="741429"/>
              <a:ext cx="1269759" cy="21278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700" dirty="0"/>
                <a:t>Container</a:t>
              </a:r>
            </a:p>
          </p:txBody>
        </p:sp>
        <p:sp>
          <p:nvSpPr>
            <p:cNvPr id="43" name="Rectangle: Rounded Corners 42">
              <a:extLst>
                <a:ext uri="{FF2B5EF4-FFF2-40B4-BE49-F238E27FC236}">
                  <a16:creationId xmlns:a16="http://schemas.microsoft.com/office/drawing/2014/main" id="{C06B1823-A1C0-49EF-A4A5-FB3CA8ACA37B}"/>
                </a:ext>
              </a:extLst>
            </p:cNvPr>
            <p:cNvSpPr/>
            <p:nvPr/>
          </p:nvSpPr>
          <p:spPr>
            <a:xfrm>
              <a:off x="5777635" y="866680"/>
              <a:ext cx="948347" cy="719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err="1"/>
                <a:t>redis</a:t>
              </a:r>
              <a:endParaRPr lang="en-GB" sz="700" dirty="0"/>
            </a:p>
          </p:txBody>
        </p:sp>
        <p:sp>
          <p:nvSpPr>
            <p:cNvPr id="44" name="Rectangle: Rounded Corners 43">
              <a:extLst>
                <a:ext uri="{FF2B5EF4-FFF2-40B4-BE49-F238E27FC236}">
                  <a16:creationId xmlns:a16="http://schemas.microsoft.com/office/drawing/2014/main" id="{C8402A52-4D71-4478-B184-36D169A1132B}"/>
                </a:ext>
              </a:extLst>
            </p:cNvPr>
            <p:cNvSpPr/>
            <p:nvPr/>
          </p:nvSpPr>
          <p:spPr>
            <a:xfrm>
              <a:off x="5629050" y="2558959"/>
              <a:ext cx="1269759" cy="25731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200" dirty="0"/>
                <a:t>Copy on Write Layer</a:t>
              </a:r>
            </a:p>
          </p:txBody>
        </p:sp>
        <p:sp>
          <p:nvSpPr>
            <p:cNvPr id="45" name="Rectangle: Rounded Corners 44">
              <a:extLst>
                <a:ext uri="{FF2B5EF4-FFF2-40B4-BE49-F238E27FC236}">
                  <a16:creationId xmlns:a16="http://schemas.microsoft.com/office/drawing/2014/main" id="{A76FA9A6-9E55-49E9-81FA-9785461EEC21}"/>
                </a:ext>
              </a:extLst>
            </p:cNvPr>
            <p:cNvSpPr/>
            <p:nvPr/>
          </p:nvSpPr>
          <p:spPr>
            <a:xfrm>
              <a:off x="5622373" y="2201699"/>
              <a:ext cx="1269759" cy="25731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00" dirty="0"/>
                <a:t>/data</a:t>
              </a:r>
            </a:p>
          </p:txBody>
        </p:sp>
      </p:grpSp>
    </p:spTree>
    <p:extLst>
      <p:ext uri="{BB962C8B-B14F-4D97-AF65-F5344CB8AC3E}">
        <p14:creationId xmlns:p14="http://schemas.microsoft.com/office/powerpoint/2010/main" val="35222446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5E2D269-0DD5-489E-8F37-42DB0E679956}"/>
              </a:ext>
            </a:extLst>
          </p:cNvPr>
          <p:cNvSpPr>
            <a:spLocks noGrp="1"/>
          </p:cNvSpPr>
          <p:nvPr>
            <p:ph type="title"/>
          </p:nvPr>
        </p:nvSpPr>
        <p:spPr/>
        <p:txBody>
          <a:bodyPr/>
          <a:lstStyle/>
          <a:p>
            <a:r>
              <a:rPr lang="en-GB" dirty="0"/>
              <a:t>How Does Kubernetes Do It?</a:t>
            </a:r>
          </a:p>
        </p:txBody>
      </p:sp>
      <p:sp>
        <p:nvSpPr>
          <p:cNvPr id="8" name="Text Placeholder 7">
            <a:extLst>
              <a:ext uri="{FF2B5EF4-FFF2-40B4-BE49-F238E27FC236}">
                <a16:creationId xmlns:a16="http://schemas.microsoft.com/office/drawing/2014/main" id="{F5391788-DE5D-4114-8A76-9BA57DF4D303}"/>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44392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AB20B-6164-4B5F-A102-2F7F9EA76C3F}"/>
              </a:ext>
            </a:extLst>
          </p:cNvPr>
          <p:cNvSpPr>
            <a:spLocks noGrp="1"/>
          </p:cNvSpPr>
          <p:nvPr>
            <p:ph type="title"/>
          </p:nvPr>
        </p:nvSpPr>
        <p:spPr/>
        <p:txBody>
          <a:bodyPr/>
          <a:lstStyle/>
          <a:p>
            <a:r>
              <a:rPr lang="en-GB" dirty="0"/>
              <a:t>Kubernetes Solves Persistence with Persistent Volumes</a:t>
            </a:r>
          </a:p>
        </p:txBody>
      </p:sp>
      <p:sp>
        <p:nvSpPr>
          <p:cNvPr id="3" name="Content Placeholder 2">
            <a:extLst>
              <a:ext uri="{FF2B5EF4-FFF2-40B4-BE49-F238E27FC236}">
                <a16:creationId xmlns:a16="http://schemas.microsoft.com/office/drawing/2014/main" id="{E061BDEF-2F7D-4548-B600-8534842F4850}"/>
              </a:ext>
            </a:extLst>
          </p:cNvPr>
          <p:cNvSpPr>
            <a:spLocks noGrp="1"/>
          </p:cNvSpPr>
          <p:nvPr>
            <p:ph idx="1"/>
          </p:nvPr>
        </p:nvSpPr>
        <p:spPr/>
        <p:txBody>
          <a:bodyPr/>
          <a:lstStyle/>
          <a:p>
            <a:r>
              <a:rPr lang="en-GB" dirty="0"/>
              <a:t>Images are pulled and copy-on-write layers are used as before</a:t>
            </a:r>
          </a:p>
          <a:p>
            <a:r>
              <a:rPr lang="en-GB" dirty="0"/>
              <a:t>Separate the definition of the storage from the container consumption</a:t>
            </a:r>
          </a:p>
          <a:p>
            <a:pPr lvl="1"/>
            <a:r>
              <a:rPr lang="en-GB" dirty="0"/>
              <a:t>More abstraction!!</a:t>
            </a:r>
          </a:p>
          <a:p>
            <a:r>
              <a:rPr lang="en-GB" dirty="0"/>
              <a:t>Cloud admin can create a persistent volume using a variety of persistent volume providers</a:t>
            </a:r>
          </a:p>
          <a:p>
            <a:r>
              <a:rPr lang="en-GB" dirty="0"/>
              <a:t>Developer can request a persistent volume claim</a:t>
            </a:r>
          </a:p>
        </p:txBody>
      </p:sp>
      <p:sp>
        <p:nvSpPr>
          <p:cNvPr id="4" name="Rectangle: Rounded Corners 3">
            <a:extLst>
              <a:ext uri="{FF2B5EF4-FFF2-40B4-BE49-F238E27FC236}">
                <a16:creationId xmlns:a16="http://schemas.microsoft.com/office/drawing/2014/main" id="{4F5EF79B-2CA8-4FEF-9D71-0E70411FA45D}"/>
              </a:ext>
            </a:extLst>
          </p:cNvPr>
          <p:cNvSpPr/>
          <p:nvPr/>
        </p:nvSpPr>
        <p:spPr bwMode="auto">
          <a:xfrm>
            <a:off x="8504245" y="3282081"/>
            <a:ext cx="1942594" cy="1229765"/>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Persistent Volume</a:t>
            </a:r>
          </a:p>
        </p:txBody>
      </p:sp>
      <p:sp>
        <p:nvSpPr>
          <p:cNvPr id="5" name="Rectangle: Rounded Corners 4">
            <a:extLst>
              <a:ext uri="{FF2B5EF4-FFF2-40B4-BE49-F238E27FC236}">
                <a16:creationId xmlns:a16="http://schemas.microsoft.com/office/drawing/2014/main" id="{C07155C3-05D2-4689-AD27-BED87B81CF9A}"/>
              </a:ext>
            </a:extLst>
          </p:cNvPr>
          <p:cNvSpPr/>
          <p:nvPr/>
        </p:nvSpPr>
        <p:spPr bwMode="auto">
          <a:xfrm>
            <a:off x="609441" y="3423559"/>
            <a:ext cx="2470413" cy="1904503"/>
          </a:xfrm>
          <a:prstGeom prst="roundRect">
            <a:avLst/>
          </a:prstGeom>
          <a:solidFill>
            <a:srgbClr val="7030A0"/>
          </a:solidFill>
          <a:ln w="19050">
            <a:noFill/>
            <a:round/>
            <a:headEnd/>
            <a:tailEnd/>
          </a:ln>
          <a:effectLst/>
        </p:spPr>
        <p:txBody>
          <a:bodyPr wrap="none" lIns="0" tIns="0" rIns="0" bIns="0" rtlCol="0" anchor="ctr"/>
          <a:lstStyle/>
          <a:p>
            <a:pPr algn="ctr"/>
            <a:r>
              <a:rPr lang="en-GB" sz="1600" b="1" dirty="0">
                <a:solidFill>
                  <a:srgbClr val="FFFFFF"/>
                </a:solidFill>
              </a:rPr>
              <a:t>K8s Pod</a:t>
            </a:r>
          </a:p>
        </p:txBody>
      </p:sp>
      <p:sp>
        <p:nvSpPr>
          <p:cNvPr id="6" name="Rectangle: Rounded Corners 5">
            <a:extLst>
              <a:ext uri="{FF2B5EF4-FFF2-40B4-BE49-F238E27FC236}">
                <a16:creationId xmlns:a16="http://schemas.microsoft.com/office/drawing/2014/main" id="{54BFD671-6921-4746-82D1-B859DCC9B84B}"/>
              </a:ext>
            </a:extLst>
          </p:cNvPr>
          <p:cNvSpPr/>
          <p:nvPr/>
        </p:nvSpPr>
        <p:spPr bwMode="auto">
          <a:xfrm>
            <a:off x="4644812" y="3570478"/>
            <a:ext cx="2426882" cy="652973"/>
          </a:xfrm>
          <a:prstGeom prst="roundRect">
            <a:avLst/>
          </a:prstGeom>
          <a:solidFill>
            <a:srgbClr val="F8981D"/>
          </a:solidFill>
          <a:ln w="19050">
            <a:noFill/>
            <a:round/>
            <a:headEnd/>
            <a:tailEnd/>
          </a:ln>
          <a:effectLst/>
        </p:spPr>
        <p:txBody>
          <a:bodyPr wrap="none" lIns="0" tIns="0" rIns="0" bIns="0" rtlCol="0" anchor="ctr"/>
          <a:lstStyle/>
          <a:p>
            <a:pPr algn="ctr"/>
            <a:r>
              <a:rPr lang="en-GB" sz="1600" b="1" dirty="0">
                <a:solidFill>
                  <a:srgbClr val="FFFFFF"/>
                </a:solidFill>
              </a:rPr>
              <a:t>Persistent Volume Claim</a:t>
            </a:r>
          </a:p>
        </p:txBody>
      </p:sp>
      <p:cxnSp>
        <p:nvCxnSpPr>
          <p:cNvPr id="7" name="Straight Arrow Connector 6">
            <a:extLst>
              <a:ext uri="{FF2B5EF4-FFF2-40B4-BE49-F238E27FC236}">
                <a16:creationId xmlns:a16="http://schemas.microsoft.com/office/drawing/2014/main" id="{B5BFB84B-F7D3-4954-97F1-FDBFFDD39005}"/>
              </a:ext>
            </a:extLst>
          </p:cNvPr>
          <p:cNvCxnSpPr>
            <a:cxnSpLocks/>
            <a:stCxn id="6" idx="3"/>
            <a:endCxn id="4" idx="1"/>
          </p:cNvCxnSpPr>
          <p:nvPr/>
        </p:nvCxnSpPr>
        <p:spPr>
          <a:xfrm flipV="1">
            <a:off x="7071694" y="3896964"/>
            <a:ext cx="1432552" cy="1"/>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666FA7E8-843C-43FC-8FBB-A90C4F8B10C6}"/>
              </a:ext>
            </a:extLst>
          </p:cNvPr>
          <p:cNvSpPr/>
          <p:nvPr/>
        </p:nvSpPr>
        <p:spPr>
          <a:xfrm>
            <a:off x="972972" y="4544496"/>
            <a:ext cx="1199206" cy="6926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err="1"/>
              <a:t>httpd</a:t>
            </a:r>
            <a:endParaRPr lang="en-GB" sz="1600" dirty="0"/>
          </a:p>
        </p:txBody>
      </p:sp>
      <p:cxnSp>
        <p:nvCxnSpPr>
          <p:cNvPr id="17" name="Straight Arrow Connector 16">
            <a:extLst>
              <a:ext uri="{FF2B5EF4-FFF2-40B4-BE49-F238E27FC236}">
                <a16:creationId xmlns:a16="http://schemas.microsoft.com/office/drawing/2014/main" id="{D88CA2A6-1BDE-4499-9B11-8E91970A89CF}"/>
              </a:ext>
            </a:extLst>
          </p:cNvPr>
          <p:cNvCxnSpPr>
            <a:cxnSpLocks/>
            <a:stCxn id="5" idx="3"/>
            <a:endCxn id="6" idx="1"/>
          </p:cNvCxnSpPr>
          <p:nvPr/>
        </p:nvCxnSpPr>
        <p:spPr>
          <a:xfrm flipV="1">
            <a:off x="3079855" y="3896965"/>
            <a:ext cx="1564957" cy="478846"/>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3FABDB5E-195F-42C2-B397-C2C75CE5CB9D}"/>
              </a:ext>
            </a:extLst>
          </p:cNvPr>
          <p:cNvSpPr/>
          <p:nvPr/>
        </p:nvSpPr>
        <p:spPr bwMode="auto">
          <a:xfrm>
            <a:off x="6964319" y="4901978"/>
            <a:ext cx="1030970" cy="41608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800" b="1" dirty="0">
                <a:solidFill>
                  <a:srgbClr val="FFFFFF"/>
                </a:solidFill>
              </a:rPr>
              <a:t>GCE Persistent Disk</a:t>
            </a:r>
          </a:p>
        </p:txBody>
      </p:sp>
      <p:sp>
        <p:nvSpPr>
          <p:cNvPr id="15" name="Rectangle: Rounded Corners 14">
            <a:extLst>
              <a:ext uri="{FF2B5EF4-FFF2-40B4-BE49-F238E27FC236}">
                <a16:creationId xmlns:a16="http://schemas.microsoft.com/office/drawing/2014/main" id="{D044456C-8A7A-4FE0-91BD-E577C0ACDE26}"/>
              </a:ext>
            </a:extLst>
          </p:cNvPr>
          <p:cNvSpPr/>
          <p:nvPr/>
        </p:nvSpPr>
        <p:spPr bwMode="auto">
          <a:xfrm>
            <a:off x="8048617" y="4907057"/>
            <a:ext cx="627216" cy="41608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800" b="1" dirty="0">
                <a:solidFill>
                  <a:srgbClr val="FFFFFF"/>
                </a:solidFill>
              </a:rPr>
              <a:t>AWS EBS</a:t>
            </a:r>
          </a:p>
        </p:txBody>
      </p:sp>
      <p:sp>
        <p:nvSpPr>
          <p:cNvPr id="16" name="Rectangle: Rounded Corners 15">
            <a:extLst>
              <a:ext uri="{FF2B5EF4-FFF2-40B4-BE49-F238E27FC236}">
                <a16:creationId xmlns:a16="http://schemas.microsoft.com/office/drawing/2014/main" id="{5099A3A2-2B1C-4C50-BFB8-6583C6BEFC4E}"/>
              </a:ext>
            </a:extLst>
          </p:cNvPr>
          <p:cNvSpPr/>
          <p:nvPr/>
        </p:nvSpPr>
        <p:spPr bwMode="auto">
          <a:xfrm>
            <a:off x="8729161" y="4909488"/>
            <a:ext cx="627216" cy="41608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800" b="1" dirty="0" err="1">
                <a:solidFill>
                  <a:srgbClr val="FFFFFF"/>
                </a:solidFill>
              </a:rPr>
              <a:t>AzureDisk</a:t>
            </a:r>
            <a:endParaRPr lang="en-GB" sz="800" b="1" dirty="0">
              <a:solidFill>
                <a:srgbClr val="FFFFFF"/>
              </a:solidFill>
            </a:endParaRPr>
          </a:p>
        </p:txBody>
      </p:sp>
      <p:sp>
        <p:nvSpPr>
          <p:cNvPr id="18" name="Rectangle: Rounded Corners 17">
            <a:extLst>
              <a:ext uri="{FF2B5EF4-FFF2-40B4-BE49-F238E27FC236}">
                <a16:creationId xmlns:a16="http://schemas.microsoft.com/office/drawing/2014/main" id="{78535F4F-F270-4610-B2E1-64475A8007EF}"/>
              </a:ext>
            </a:extLst>
          </p:cNvPr>
          <p:cNvSpPr/>
          <p:nvPr/>
        </p:nvSpPr>
        <p:spPr bwMode="auto">
          <a:xfrm>
            <a:off x="9399544" y="4901978"/>
            <a:ext cx="627216" cy="41608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800" b="1" dirty="0">
                <a:solidFill>
                  <a:srgbClr val="FFFFFF"/>
                </a:solidFill>
              </a:rPr>
              <a:t>NFS</a:t>
            </a:r>
          </a:p>
        </p:txBody>
      </p:sp>
      <p:sp>
        <p:nvSpPr>
          <p:cNvPr id="19" name="Rectangle: Rounded Corners 18">
            <a:extLst>
              <a:ext uri="{FF2B5EF4-FFF2-40B4-BE49-F238E27FC236}">
                <a16:creationId xmlns:a16="http://schemas.microsoft.com/office/drawing/2014/main" id="{379B9048-B627-48CB-BC80-3389EEC215C4}"/>
              </a:ext>
            </a:extLst>
          </p:cNvPr>
          <p:cNvSpPr/>
          <p:nvPr/>
        </p:nvSpPr>
        <p:spPr bwMode="auto">
          <a:xfrm>
            <a:off x="10069928" y="4901978"/>
            <a:ext cx="627216" cy="41608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800" b="1" dirty="0">
                <a:solidFill>
                  <a:srgbClr val="FFFFFF"/>
                </a:solidFill>
              </a:rPr>
              <a:t>iSCSI</a:t>
            </a:r>
          </a:p>
        </p:txBody>
      </p:sp>
      <p:sp>
        <p:nvSpPr>
          <p:cNvPr id="20" name="Rectangle: Rounded Corners 19">
            <a:extLst>
              <a:ext uri="{FF2B5EF4-FFF2-40B4-BE49-F238E27FC236}">
                <a16:creationId xmlns:a16="http://schemas.microsoft.com/office/drawing/2014/main" id="{3DC49FD4-9977-42AA-9C3F-88E4AF284E00}"/>
              </a:ext>
            </a:extLst>
          </p:cNvPr>
          <p:cNvSpPr/>
          <p:nvPr/>
        </p:nvSpPr>
        <p:spPr bwMode="auto">
          <a:xfrm>
            <a:off x="11431015" y="4909488"/>
            <a:ext cx="627216" cy="41608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800" b="1" dirty="0">
                <a:solidFill>
                  <a:srgbClr val="FFFFFF"/>
                </a:solidFill>
              </a:rPr>
              <a:t>vSphere</a:t>
            </a:r>
          </a:p>
        </p:txBody>
      </p:sp>
      <p:sp>
        <p:nvSpPr>
          <p:cNvPr id="21" name="Rectangle: Rounded Corners 20">
            <a:extLst>
              <a:ext uri="{FF2B5EF4-FFF2-40B4-BE49-F238E27FC236}">
                <a16:creationId xmlns:a16="http://schemas.microsoft.com/office/drawing/2014/main" id="{8B21AB0E-41C1-4543-AF0A-58147B7386B8}"/>
              </a:ext>
            </a:extLst>
          </p:cNvPr>
          <p:cNvSpPr/>
          <p:nvPr/>
        </p:nvSpPr>
        <p:spPr bwMode="auto">
          <a:xfrm>
            <a:off x="10750471" y="4909488"/>
            <a:ext cx="627216" cy="41608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800" b="1" dirty="0">
                <a:solidFill>
                  <a:srgbClr val="FFFFFF"/>
                </a:solidFill>
              </a:rPr>
              <a:t>Cinder</a:t>
            </a:r>
          </a:p>
        </p:txBody>
      </p:sp>
      <p:sp>
        <p:nvSpPr>
          <p:cNvPr id="11" name="TextBox 10">
            <a:extLst>
              <a:ext uri="{FF2B5EF4-FFF2-40B4-BE49-F238E27FC236}">
                <a16:creationId xmlns:a16="http://schemas.microsoft.com/office/drawing/2014/main" id="{D2C5AD68-B353-421D-89D8-CB4650CE7ECE}"/>
              </a:ext>
            </a:extLst>
          </p:cNvPr>
          <p:cNvSpPr txBox="1"/>
          <p:nvPr/>
        </p:nvSpPr>
        <p:spPr>
          <a:xfrm>
            <a:off x="8268086" y="5422904"/>
            <a:ext cx="2630755" cy="198068"/>
          </a:xfrm>
          <a:prstGeom prst="rect">
            <a:avLst/>
          </a:prstGeom>
          <a:noFill/>
        </p:spPr>
        <p:txBody>
          <a:bodyPr wrap="square" lIns="0" tIns="0" rIns="0" bIns="0" rtlCol="0">
            <a:noAutofit/>
          </a:bodyPr>
          <a:lstStyle/>
          <a:p>
            <a:pPr>
              <a:lnSpc>
                <a:spcPct val="90000"/>
              </a:lnSpc>
            </a:pPr>
            <a:r>
              <a:rPr lang="en-GB" sz="1799" dirty="0"/>
              <a:t>Persistent Volume Types</a:t>
            </a:r>
          </a:p>
        </p:txBody>
      </p:sp>
      <p:sp>
        <p:nvSpPr>
          <p:cNvPr id="22" name="Rectangle: Rounded Corners 21">
            <a:extLst>
              <a:ext uri="{FF2B5EF4-FFF2-40B4-BE49-F238E27FC236}">
                <a16:creationId xmlns:a16="http://schemas.microsoft.com/office/drawing/2014/main" id="{5AAE60D9-BEBC-4042-9714-07F8758B6E33}"/>
              </a:ext>
            </a:extLst>
          </p:cNvPr>
          <p:cNvSpPr/>
          <p:nvPr/>
        </p:nvSpPr>
        <p:spPr bwMode="auto">
          <a:xfrm>
            <a:off x="6434684" y="4909488"/>
            <a:ext cx="479574" cy="41608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800" b="1" dirty="0" err="1">
                <a:solidFill>
                  <a:srgbClr val="FFFFFF"/>
                </a:solidFill>
              </a:rPr>
              <a:t>Ceph</a:t>
            </a:r>
            <a:endParaRPr lang="en-GB" sz="800" b="1" dirty="0">
              <a:solidFill>
                <a:srgbClr val="FFFFFF"/>
              </a:solidFill>
            </a:endParaRPr>
          </a:p>
        </p:txBody>
      </p:sp>
    </p:spTree>
    <p:extLst>
      <p:ext uri="{BB962C8B-B14F-4D97-AF65-F5344CB8AC3E}">
        <p14:creationId xmlns:p14="http://schemas.microsoft.com/office/powerpoint/2010/main" val="27058863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500"/>
                                        <p:tgtEl>
                                          <p:spTgt spid="1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500"/>
                                        <p:tgtEl>
                                          <p:spTgt spid="2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8" grpId="0" animBg="1"/>
      <p:bldP spid="19" grpId="0" animBg="1"/>
      <p:bldP spid="20" grpId="0" animBg="1"/>
      <p:bldP spid="21" grpId="0" animBg="1"/>
      <p:bldP spid="11" grpId="0"/>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4289780" y="2068672"/>
            <a:ext cx="7755467" cy="4572000"/>
          </a:xfrm>
        </p:spPr>
        <p:txBody>
          <a:bodyPr/>
          <a:lstStyle/>
          <a:p>
            <a:pPr marL="260673" indent="-260673">
              <a:spcBef>
                <a:spcPts val="288"/>
              </a:spcBef>
              <a:buClr>
                <a:srgbClr val="333333"/>
              </a:buClr>
            </a:pPr>
            <a:br>
              <a:rPr lang="en-US" sz="1200" dirty="0">
                <a:latin typeface="Courier" pitchFamily="2" charset="0"/>
              </a:rPr>
            </a:br>
            <a:r>
              <a:rPr lang="en-US" sz="1200" dirty="0">
                <a:latin typeface="Courier" pitchFamily="2" charset="0"/>
              </a:rPr>
              <a:t>.</a:t>
            </a:r>
            <a:r>
              <a:rPr lang="en-US" sz="1200" b="1" dirty="0">
                <a:latin typeface="Courier" pitchFamily="2" charset="0"/>
              </a:rPr>
              <a:t>/</a:t>
            </a:r>
            <a:r>
              <a:rPr lang="en-US" sz="1200" dirty="0" err="1">
                <a:latin typeface="Courier" pitchFamily="2" charset="0"/>
              </a:rPr>
              <a:t>vic</a:t>
            </a:r>
            <a:r>
              <a:rPr lang="en-US" sz="1200" dirty="0">
                <a:latin typeface="Courier" pitchFamily="2" charset="0"/>
              </a:rPr>
              <a:t>-machine-</a:t>
            </a:r>
            <a:r>
              <a:rPr lang="en-US" sz="1200" dirty="0" err="1">
                <a:latin typeface="Courier" pitchFamily="2" charset="0"/>
              </a:rPr>
              <a:t>darwin</a:t>
            </a:r>
            <a:r>
              <a:rPr lang="en-US" sz="1200" dirty="0">
                <a:latin typeface="Courier" pitchFamily="2" charset="0"/>
              </a:rPr>
              <a:t> create </a:t>
            </a:r>
            <a:r>
              <a:rPr lang="en-US" sz="1200" b="1" dirty="0">
                <a:latin typeface="Courier" pitchFamily="2" charset="0"/>
              </a:rPr>
              <a:t>--</a:t>
            </a:r>
            <a:r>
              <a:rPr lang="en-US" sz="1200" dirty="0">
                <a:latin typeface="Courier" pitchFamily="2" charset="0"/>
              </a:rPr>
              <a:t>name testing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container-name-convention testing-{name}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compute-resource </a:t>
            </a:r>
            <a:r>
              <a:rPr lang="en-US" sz="1200" b="1" dirty="0">
                <a:latin typeface="Courier" pitchFamily="2" charset="0"/>
              </a:rPr>
              <a:t>/</a:t>
            </a:r>
            <a:r>
              <a:rPr lang="en-US" sz="1200" dirty="0">
                <a:latin typeface="Courier" pitchFamily="2" charset="0"/>
              </a:rPr>
              <a:t>Goddard</a:t>
            </a:r>
            <a:r>
              <a:rPr lang="en-US" sz="1200" b="1" dirty="0">
                <a:latin typeface="Courier" pitchFamily="2" charset="0"/>
              </a:rPr>
              <a:t>/</a:t>
            </a:r>
            <a:r>
              <a:rPr lang="en-US" sz="1200" dirty="0">
                <a:latin typeface="Courier" pitchFamily="2" charset="0"/>
              </a:rPr>
              <a:t>host</a:t>
            </a:r>
            <a:r>
              <a:rPr lang="en-US" sz="1200" b="1" dirty="0">
                <a:latin typeface="Courier" pitchFamily="2" charset="0"/>
              </a:rPr>
              <a:t>/</a:t>
            </a:r>
            <a:r>
              <a:rPr lang="en-US" sz="1200" dirty="0">
                <a:latin typeface="Courier" pitchFamily="2" charset="0"/>
              </a:rPr>
              <a:t>Home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image-store </a:t>
            </a:r>
            <a:r>
              <a:rPr lang="en-US" sz="1200" dirty="0" err="1">
                <a:latin typeface="Courier" pitchFamily="2" charset="0"/>
              </a:rPr>
              <a:t>vms</a:t>
            </a:r>
            <a:r>
              <a:rPr lang="en-US" sz="1200" b="1" dirty="0">
                <a:latin typeface="Courier" pitchFamily="2" charset="0"/>
              </a:rPr>
              <a:t>/</a:t>
            </a:r>
            <a:r>
              <a:rPr lang="en-US" sz="1200" dirty="0">
                <a:latin typeface="Courier" pitchFamily="2" charset="0"/>
              </a:rPr>
              <a:t>testing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base-image-size 8GB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volume-store </a:t>
            </a:r>
            <a:r>
              <a:rPr lang="en-US" sz="1200" dirty="0" err="1">
                <a:latin typeface="Courier" pitchFamily="2" charset="0"/>
              </a:rPr>
              <a:t>vms</a:t>
            </a:r>
            <a:r>
              <a:rPr lang="en-US" sz="1200" b="1" dirty="0">
                <a:latin typeface="Courier" pitchFamily="2" charset="0"/>
              </a:rPr>
              <a:t>/</a:t>
            </a:r>
            <a:r>
              <a:rPr lang="en-US" sz="1200" dirty="0" err="1">
                <a:latin typeface="Courier" pitchFamily="2" charset="0"/>
              </a:rPr>
              <a:t>testing-volumes:default</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bridge-network bridge-vic1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bridge-network-range 172.16.0.0</a:t>
            </a:r>
            <a:r>
              <a:rPr lang="en-US" sz="1200" b="1" dirty="0">
                <a:latin typeface="Courier" pitchFamily="2" charset="0"/>
              </a:rPr>
              <a:t>/</a:t>
            </a:r>
            <a:r>
              <a:rPr lang="en-US" sz="1200" dirty="0">
                <a:latin typeface="Courier" pitchFamily="2" charset="0"/>
              </a:rPr>
              <a:t>12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public-network </a:t>
            </a:r>
            <a:r>
              <a:rPr lang="en-US" sz="1200" dirty="0" err="1">
                <a:latin typeface="Courier" pitchFamily="2" charset="0"/>
              </a:rPr>
              <a:t>VMNet</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public-network-</a:t>
            </a:r>
            <a:r>
              <a:rPr lang="en-US" sz="1200" dirty="0" err="1">
                <a:latin typeface="Courier" pitchFamily="2" charset="0"/>
              </a:rPr>
              <a:t>ip</a:t>
            </a:r>
            <a:r>
              <a:rPr lang="en-US" sz="1200" dirty="0">
                <a:latin typeface="Courier" pitchFamily="2" charset="0"/>
              </a:rPr>
              <a:t> 192.168.1.202</a:t>
            </a:r>
            <a:r>
              <a:rPr lang="en-US" sz="1200" b="1" dirty="0">
                <a:latin typeface="Courier" pitchFamily="2" charset="0"/>
              </a:rPr>
              <a:t>/</a:t>
            </a:r>
            <a:r>
              <a:rPr lang="en-US" sz="1200" dirty="0">
                <a:latin typeface="Courier" pitchFamily="2" charset="0"/>
              </a:rPr>
              <a:t>24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public-network-gateway 192.168.1.254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err="1">
                <a:latin typeface="Courier" pitchFamily="2" charset="0"/>
              </a:rPr>
              <a:t>dns</a:t>
            </a:r>
            <a:r>
              <a:rPr lang="en-US" sz="1200" dirty="0">
                <a:latin typeface="Courier" pitchFamily="2" charset="0"/>
              </a:rPr>
              <a:t>-server 192.168.1.17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err="1">
                <a:latin typeface="Courier" pitchFamily="2" charset="0"/>
              </a:rPr>
              <a:t>dns</a:t>
            </a:r>
            <a:r>
              <a:rPr lang="en-US" sz="1200" dirty="0">
                <a:latin typeface="Courier" pitchFamily="2" charset="0"/>
              </a:rPr>
              <a:t>-server 8.8.8.8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err="1">
                <a:latin typeface="Courier" pitchFamily="2" charset="0"/>
              </a:rPr>
              <a:t>tls-cname</a:t>
            </a:r>
            <a:r>
              <a:rPr lang="en-US" sz="1200" dirty="0">
                <a:latin typeface="Courier" pitchFamily="2" charset="0"/>
              </a:rPr>
              <a:t>  192.168.1.202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certificate-key-size 2048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user </a:t>
            </a:r>
            <a:r>
              <a:rPr lang="en-US" sz="1200" dirty="0" err="1">
                <a:latin typeface="Courier" pitchFamily="2" charset="0"/>
              </a:rPr>
              <a:t>administrator@vsphere.local</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thumbprint </a:t>
            </a:r>
            <a:r>
              <a:rPr lang="en-US" sz="1200" b="1" dirty="0">
                <a:latin typeface="Courier" pitchFamily="2" charset="0"/>
              </a:rPr>
              <a:t>"06:AE:8D:80:A6:88:7E:6B:D3:74:85:F2:93:B6:92:9E:4C:99:8C:1D" </a:t>
            </a:r>
            <a:r>
              <a:rPr lang="en-US" sz="1200" dirty="0">
                <a:latin typeface="Courier" pitchFamily="2" charset="0"/>
              </a:rPr>
              <a:t>\</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target </a:t>
            </a:r>
            <a:r>
              <a:rPr lang="en-US" sz="1200" dirty="0" err="1">
                <a:latin typeface="Courier" pitchFamily="2" charset="0"/>
              </a:rPr>
              <a:t>vcenter.home.local</a:t>
            </a:r>
            <a:r>
              <a:rPr lang="en-US" sz="1200" b="1" dirty="0">
                <a:latin typeface="Courier" pitchFamily="2" charset="0"/>
              </a:rPr>
              <a:t>/</a:t>
            </a:r>
            <a:r>
              <a:rPr lang="en-US" sz="1200" dirty="0">
                <a:latin typeface="Courier" pitchFamily="2" charset="0"/>
              </a:rPr>
              <a:t>Goddard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registry-ca ~</a:t>
            </a:r>
            <a:r>
              <a:rPr lang="en-US" sz="1200" b="1" dirty="0">
                <a:latin typeface="Courier" pitchFamily="2" charset="0"/>
              </a:rPr>
              <a:t>/</a:t>
            </a:r>
            <a:r>
              <a:rPr lang="en-US" sz="1200" dirty="0">
                <a:latin typeface="Courier" pitchFamily="2" charset="0"/>
              </a:rPr>
              <a:t>Downloads</a:t>
            </a:r>
            <a:r>
              <a:rPr lang="en-US" sz="1200" b="1" dirty="0">
                <a:latin typeface="Courier" pitchFamily="2" charset="0"/>
              </a:rPr>
              <a:t>/</a:t>
            </a:r>
            <a:r>
              <a:rPr lang="en-US" sz="1200" dirty="0" err="1">
                <a:latin typeface="Courier" pitchFamily="2" charset="0"/>
              </a:rPr>
              <a:t>ca.crt</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b="1" dirty="0">
                <a:latin typeface="Courier" pitchFamily="2" charset="0"/>
              </a:rPr>
              <a:t>--</a:t>
            </a:r>
            <a:r>
              <a:rPr lang="en-US" sz="1200" dirty="0">
                <a:latin typeface="Courier" pitchFamily="2" charset="0"/>
              </a:rPr>
              <a:t>ops-user </a:t>
            </a:r>
            <a:r>
              <a:rPr lang="en-US" sz="1200" dirty="0" err="1">
                <a:latin typeface="Courier" pitchFamily="2" charset="0"/>
              </a:rPr>
              <a:t>administrator@vsphere.local</a:t>
            </a:r>
            <a:endParaRPr lang="en-US" sz="1200" dirty="0">
              <a:latin typeface="Courier" pitchFamily="2" charset="0"/>
            </a:endParaRPr>
          </a:p>
        </p:txBody>
      </p:sp>
      <p:sp>
        <p:nvSpPr>
          <p:cNvPr id="3" name="Title 2"/>
          <p:cNvSpPr>
            <a:spLocks noGrp="1"/>
          </p:cNvSpPr>
          <p:nvPr>
            <p:ph type="title"/>
          </p:nvPr>
        </p:nvSpPr>
        <p:spPr/>
        <p:txBody>
          <a:bodyPr/>
          <a:lstStyle/>
          <a:p>
            <a:r>
              <a:rPr lang="en-US" dirty="0"/>
              <a:t>Get a Docker Endpoint</a:t>
            </a:r>
          </a:p>
        </p:txBody>
      </p:sp>
      <p:sp>
        <p:nvSpPr>
          <p:cNvPr id="4" name="Subtitle 3"/>
          <p:cNvSpPr>
            <a:spLocks noGrp="1"/>
          </p:cNvSpPr>
          <p:nvPr>
            <p:ph type="subTitle" idx="10"/>
          </p:nvPr>
        </p:nvSpPr>
        <p:spPr/>
        <p:txBody>
          <a:bodyPr/>
          <a:lstStyle/>
          <a:p>
            <a:r>
              <a:rPr lang="en-US" dirty="0"/>
              <a:t>We don’t really care how</a:t>
            </a:r>
          </a:p>
        </p:txBody>
      </p:sp>
      <p:sp>
        <p:nvSpPr>
          <p:cNvPr id="5" name="Content Placeholder 1">
            <a:extLst>
              <a:ext uri="{FF2B5EF4-FFF2-40B4-BE49-F238E27FC236}">
                <a16:creationId xmlns:a16="http://schemas.microsoft.com/office/drawing/2014/main" id="{AEADCEE8-F1FF-9F42-A470-0F11999EB378}"/>
              </a:ext>
            </a:extLst>
          </p:cNvPr>
          <p:cNvSpPr txBox="1">
            <a:spLocks/>
          </p:cNvSpPr>
          <p:nvPr/>
        </p:nvSpPr>
        <p:spPr>
          <a:xfrm>
            <a:off x="626534" y="1600201"/>
            <a:ext cx="3809998" cy="4572000"/>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60673" indent="-260673">
              <a:spcBef>
                <a:spcPts val="288"/>
              </a:spcBef>
              <a:buClr>
                <a:srgbClr val="333333"/>
              </a:buClr>
            </a:pPr>
            <a:r>
              <a:rPr lang="en-US" sz="3200" dirty="0">
                <a:solidFill>
                  <a:schemeClr val="accent1"/>
                </a:solidFill>
              </a:rPr>
              <a:t>For development:</a:t>
            </a:r>
            <a:endParaRPr lang="en-US" sz="1600" dirty="0">
              <a:latin typeface="Courier" pitchFamily="2" charset="0"/>
            </a:endParaRPr>
          </a:p>
          <a:p>
            <a:pPr marL="260673" indent="-260673">
              <a:spcBef>
                <a:spcPts val="288"/>
              </a:spcBef>
              <a:buClr>
                <a:srgbClr val="333333"/>
              </a:buClr>
            </a:pPr>
            <a:r>
              <a:rPr lang="en-US" sz="1600" dirty="0">
                <a:latin typeface="Courier" pitchFamily="2" charset="0"/>
              </a:rPr>
              <a:t>apt-get install …</a:t>
            </a:r>
          </a:p>
          <a:p>
            <a:pPr marL="260673" indent="-260673">
              <a:spcBef>
                <a:spcPts val="288"/>
              </a:spcBef>
              <a:buClr>
                <a:srgbClr val="333333"/>
              </a:buClr>
            </a:pPr>
            <a:r>
              <a:rPr lang="en-US" sz="1600" dirty="0">
                <a:latin typeface="Courier" pitchFamily="2" charset="0"/>
              </a:rPr>
              <a:t>yum install …</a:t>
            </a:r>
          </a:p>
          <a:p>
            <a:pPr marL="260673" indent="-260673">
              <a:spcBef>
                <a:spcPts val="288"/>
              </a:spcBef>
              <a:buClr>
                <a:srgbClr val="333333"/>
              </a:buClr>
            </a:pPr>
            <a:endParaRPr lang="en-US" sz="1600" dirty="0">
              <a:latin typeface="Courier" pitchFamily="2" charset="0"/>
            </a:endParaRPr>
          </a:p>
          <a:p>
            <a:pPr marL="260673" indent="-260673">
              <a:spcBef>
                <a:spcPts val="288"/>
              </a:spcBef>
              <a:buClr>
                <a:srgbClr val="333333"/>
              </a:buClr>
            </a:pPr>
            <a:r>
              <a:rPr lang="en-US" sz="3200" dirty="0">
                <a:solidFill>
                  <a:schemeClr val="accent1"/>
                </a:solidFill>
              </a:rPr>
              <a:t>or</a:t>
            </a:r>
          </a:p>
          <a:p>
            <a:pPr marL="260673" indent="-260673">
              <a:spcBef>
                <a:spcPts val="288"/>
              </a:spcBef>
              <a:buClr>
                <a:srgbClr val="333333"/>
              </a:buClr>
            </a:pPr>
            <a:endParaRPr lang="en-US" sz="1600" dirty="0"/>
          </a:p>
          <a:p>
            <a:pPr marL="260673" indent="-260673">
              <a:spcBef>
                <a:spcPts val="288"/>
              </a:spcBef>
              <a:buClr>
                <a:srgbClr val="333333"/>
              </a:buClr>
            </a:pPr>
            <a:r>
              <a:rPr lang="en-US" sz="1600" dirty="0"/>
              <a:t>Install one of</a:t>
            </a:r>
          </a:p>
          <a:p>
            <a:pPr marL="285750" indent="-285750">
              <a:spcBef>
                <a:spcPts val="288"/>
              </a:spcBef>
              <a:buClr>
                <a:srgbClr val="333333"/>
              </a:buClr>
              <a:buFont typeface="Arial" panose="020B0604020202020204" pitchFamily="34" charset="0"/>
              <a:buChar char="•"/>
            </a:pPr>
            <a:r>
              <a:rPr lang="en-US" sz="1600" dirty="0" err="1"/>
              <a:t>MacOS</a:t>
            </a:r>
            <a:r>
              <a:rPr lang="en-US" sz="1600" dirty="0"/>
              <a:t> Docker </a:t>
            </a:r>
          </a:p>
          <a:p>
            <a:pPr marL="285750" indent="-285750">
              <a:spcBef>
                <a:spcPts val="288"/>
              </a:spcBef>
              <a:buClr>
                <a:srgbClr val="333333"/>
              </a:buClr>
              <a:buFont typeface="Arial" panose="020B0604020202020204" pitchFamily="34" charset="0"/>
              <a:buChar char="•"/>
            </a:pPr>
            <a:r>
              <a:rPr lang="en-US" sz="1600" dirty="0"/>
              <a:t>Windows Docker</a:t>
            </a:r>
          </a:p>
        </p:txBody>
      </p:sp>
      <p:sp>
        <p:nvSpPr>
          <p:cNvPr id="6" name="TextBox 5">
            <a:extLst>
              <a:ext uri="{FF2B5EF4-FFF2-40B4-BE49-F238E27FC236}">
                <a16:creationId xmlns:a16="http://schemas.microsoft.com/office/drawing/2014/main" id="{D76AA1CE-13FE-3C43-8E5C-7E13CE9C9DD3}"/>
              </a:ext>
            </a:extLst>
          </p:cNvPr>
          <p:cNvSpPr txBox="1"/>
          <p:nvPr/>
        </p:nvSpPr>
        <p:spPr>
          <a:xfrm>
            <a:off x="4741335" y="1600201"/>
            <a:ext cx="3646311" cy="1061829"/>
          </a:xfrm>
          <a:prstGeom prst="rect">
            <a:avLst/>
          </a:prstGeom>
        </p:spPr>
        <p:txBody>
          <a:bodyPr wrap="square" lIns="0" tIns="0" rIns="0" bIns="0" rtlCol="0">
            <a:spAutoFit/>
          </a:bodyPr>
          <a:lstStyle/>
          <a:p>
            <a:pPr>
              <a:spcAft>
                <a:spcPts val="600"/>
              </a:spcAft>
            </a:pPr>
            <a:r>
              <a:rPr lang="en-US" sz="3200" dirty="0">
                <a:solidFill>
                  <a:schemeClr val="accent1"/>
                </a:solidFill>
              </a:rPr>
              <a:t>For operations:</a:t>
            </a:r>
          </a:p>
          <a:p>
            <a:pPr algn="l">
              <a:spcAft>
                <a:spcPts val="600"/>
              </a:spcAft>
            </a:pPr>
            <a:endParaRPr lang="en-US" sz="3200" dirty="0"/>
          </a:p>
        </p:txBody>
      </p:sp>
    </p:spTree>
    <p:extLst>
      <p:ext uri="{BB962C8B-B14F-4D97-AF65-F5344CB8AC3E}">
        <p14:creationId xmlns:p14="http://schemas.microsoft.com/office/powerpoint/2010/main" val="392846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83A7-FB18-47CE-A065-E3B0A833DFE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344F738-A51F-4305-ADFC-20FEBCA9BAE0}"/>
              </a:ext>
            </a:extLst>
          </p:cNvPr>
          <p:cNvSpPr>
            <a:spLocks noGrp="1"/>
          </p:cNvSpPr>
          <p:nvPr>
            <p:ph idx="1"/>
          </p:nvPr>
        </p:nvSpPr>
        <p:spPr/>
        <p:txBody>
          <a:bodyPr/>
          <a:lstStyle/>
          <a:p>
            <a:endParaRPr lang="en-GB" dirty="0"/>
          </a:p>
        </p:txBody>
      </p:sp>
      <p:sp>
        <p:nvSpPr>
          <p:cNvPr id="4" name="Rectangle: Rounded Corners 3">
            <a:extLst>
              <a:ext uri="{FF2B5EF4-FFF2-40B4-BE49-F238E27FC236}">
                <a16:creationId xmlns:a16="http://schemas.microsoft.com/office/drawing/2014/main" id="{B0CE4FB3-7CEB-4631-B633-DBC74FBA3BF2}"/>
              </a:ext>
            </a:extLst>
          </p:cNvPr>
          <p:cNvSpPr/>
          <p:nvPr/>
        </p:nvSpPr>
        <p:spPr bwMode="auto">
          <a:xfrm>
            <a:off x="9732015" y="448906"/>
            <a:ext cx="1942594" cy="1229765"/>
          </a:xfrm>
          <a:prstGeom prst="round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algn="ctr"/>
            <a:r>
              <a:rPr lang="en-GB" sz="1600" b="1" dirty="0">
                <a:solidFill>
                  <a:srgbClr val="FFFFFF"/>
                </a:solidFill>
              </a:rPr>
              <a:t>Persistent Volume</a:t>
            </a:r>
          </a:p>
        </p:txBody>
      </p:sp>
      <p:sp>
        <p:nvSpPr>
          <p:cNvPr id="5" name="Rectangle: Rounded Corners 4">
            <a:extLst>
              <a:ext uri="{FF2B5EF4-FFF2-40B4-BE49-F238E27FC236}">
                <a16:creationId xmlns:a16="http://schemas.microsoft.com/office/drawing/2014/main" id="{99EE56F3-A8CE-462D-B85C-8D35A3D718B7}"/>
              </a:ext>
            </a:extLst>
          </p:cNvPr>
          <p:cNvSpPr/>
          <p:nvPr/>
        </p:nvSpPr>
        <p:spPr bwMode="auto">
          <a:xfrm>
            <a:off x="550789" y="136852"/>
            <a:ext cx="2470413" cy="1904503"/>
          </a:xfrm>
          <a:prstGeom prst="roundRect">
            <a:avLst/>
          </a:prstGeom>
          <a:solidFill>
            <a:srgbClr val="7030A0"/>
          </a:solidFill>
          <a:ln w="19050">
            <a:noFill/>
            <a:round/>
            <a:headEnd/>
            <a:tailEnd/>
          </a:ln>
          <a:effectLst/>
        </p:spPr>
        <p:txBody>
          <a:bodyPr wrap="none" lIns="0" tIns="0" rIns="0" bIns="0" rtlCol="0" anchor="ctr"/>
          <a:lstStyle/>
          <a:p>
            <a:pPr algn="ctr"/>
            <a:r>
              <a:rPr lang="en-GB" sz="1600" b="1" dirty="0" err="1">
                <a:solidFill>
                  <a:srgbClr val="FFFFFF"/>
                </a:solidFill>
              </a:rPr>
              <a:t>mypod</a:t>
            </a:r>
            <a:endParaRPr lang="en-GB" sz="1600" b="1" dirty="0">
              <a:solidFill>
                <a:srgbClr val="FFFFFF"/>
              </a:solidFill>
            </a:endParaRPr>
          </a:p>
        </p:txBody>
      </p:sp>
      <p:sp>
        <p:nvSpPr>
          <p:cNvPr id="6" name="Rectangle: Rounded Corners 5">
            <a:extLst>
              <a:ext uri="{FF2B5EF4-FFF2-40B4-BE49-F238E27FC236}">
                <a16:creationId xmlns:a16="http://schemas.microsoft.com/office/drawing/2014/main" id="{6818C705-0BBB-48B7-927B-A792E21C110A}"/>
              </a:ext>
            </a:extLst>
          </p:cNvPr>
          <p:cNvSpPr/>
          <p:nvPr/>
        </p:nvSpPr>
        <p:spPr bwMode="auto">
          <a:xfrm>
            <a:off x="4623548" y="733277"/>
            <a:ext cx="2633657" cy="660441"/>
          </a:xfrm>
          <a:prstGeom prst="roundRect">
            <a:avLst/>
          </a:prstGeom>
          <a:solidFill>
            <a:srgbClr val="F8981D"/>
          </a:solidFill>
          <a:ln w="19050">
            <a:noFill/>
            <a:round/>
            <a:headEnd/>
            <a:tailEnd/>
          </a:ln>
          <a:effectLst/>
        </p:spPr>
        <p:txBody>
          <a:bodyPr wrap="none" lIns="0" tIns="0" rIns="0" bIns="0" rtlCol="0" anchor="ctr"/>
          <a:lstStyle/>
          <a:p>
            <a:pPr algn="ctr"/>
            <a:r>
              <a:rPr lang="en-GB" sz="1600" b="1" dirty="0">
                <a:solidFill>
                  <a:srgbClr val="FFFFFF"/>
                </a:solidFill>
              </a:rPr>
              <a:t>Persistent Volume Claim</a:t>
            </a:r>
          </a:p>
        </p:txBody>
      </p:sp>
      <p:cxnSp>
        <p:nvCxnSpPr>
          <p:cNvPr id="7" name="Straight Arrow Connector 6">
            <a:extLst>
              <a:ext uri="{FF2B5EF4-FFF2-40B4-BE49-F238E27FC236}">
                <a16:creationId xmlns:a16="http://schemas.microsoft.com/office/drawing/2014/main" id="{87477BD8-F233-424E-B7EF-C97968B00EE8}"/>
              </a:ext>
            </a:extLst>
          </p:cNvPr>
          <p:cNvCxnSpPr>
            <a:cxnSpLocks/>
            <a:stCxn id="6" idx="3"/>
            <a:endCxn id="4" idx="1"/>
          </p:cNvCxnSpPr>
          <p:nvPr/>
        </p:nvCxnSpPr>
        <p:spPr>
          <a:xfrm>
            <a:off x="7257204" y="1063498"/>
            <a:ext cx="2474811" cy="291"/>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7A4C73F-343E-4419-A8C8-1DDBF2858B25}"/>
              </a:ext>
            </a:extLst>
          </p:cNvPr>
          <p:cNvSpPr txBox="1"/>
          <p:nvPr/>
        </p:nvSpPr>
        <p:spPr>
          <a:xfrm>
            <a:off x="199658" y="2196112"/>
            <a:ext cx="3906952" cy="3823014"/>
          </a:xfrm>
          <a:prstGeom prst="rect">
            <a:avLst/>
          </a:prstGeom>
          <a:ln>
            <a:solidFill>
              <a:srgbClr val="7030A0"/>
            </a:solidFill>
          </a:ln>
        </p:spPr>
        <p:style>
          <a:lnRef idx="2">
            <a:schemeClr val="accent6"/>
          </a:lnRef>
          <a:fillRef idx="1">
            <a:schemeClr val="lt1"/>
          </a:fillRef>
          <a:effectRef idx="0">
            <a:schemeClr val="accent6"/>
          </a:effectRef>
          <a:fontRef idx="minor">
            <a:schemeClr val="dk1"/>
          </a:fontRef>
        </p:style>
        <p:txBody>
          <a:bodyPr wrap="square" lIns="0" tIns="0" rIns="0" bIns="0" rtlCol="0">
            <a:noAutofit/>
          </a:bodyPr>
          <a:lstStyle/>
          <a:p>
            <a:pPr>
              <a:lnSpc>
                <a:spcPct val="90000"/>
              </a:lnSpc>
            </a:pPr>
            <a:r>
              <a:rPr lang="en-GB" sz="1400" b="1" dirty="0">
                <a:solidFill>
                  <a:srgbClr val="FF0000"/>
                </a:solidFill>
                <a:latin typeface="Courier New" panose="02070309020205020404" pitchFamily="49" charset="0"/>
                <a:cs typeface="Courier New" panose="02070309020205020404" pitchFamily="49" charset="0"/>
              </a:rPr>
              <a:t>kind</a:t>
            </a:r>
            <a:r>
              <a:rPr lang="en-GB" sz="1400" b="1" dirty="0">
                <a:latin typeface="Courier New" panose="02070309020205020404" pitchFamily="49" charset="0"/>
                <a:cs typeface="Courier New" panose="02070309020205020404" pitchFamily="49" charset="0"/>
              </a:rPr>
              <a:t>: pod</a:t>
            </a:r>
          </a:p>
          <a:p>
            <a:pPr>
              <a:lnSpc>
                <a:spcPct val="90000"/>
              </a:lnSpc>
            </a:pPr>
            <a:r>
              <a:rPr lang="en-GB" sz="1400" b="1" dirty="0" err="1">
                <a:solidFill>
                  <a:srgbClr val="FF0000"/>
                </a:solidFill>
                <a:latin typeface="Courier New" panose="02070309020205020404" pitchFamily="49" charset="0"/>
                <a:cs typeface="Courier New" panose="02070309020205020404" pitchFamily="49" charset="0"/>
              </a:rPr>
              <a:t>apiVersion</a:t>
            </a:r>
            <a:r>
              <a:rPr lang="en-GB" sz="1400" b="1" dirty="0">
                <a:latin typeface="Courier New" panose="02070309020205020404" pitchFamily="49" charset="0"/>
                <a:cs typeface="Courier New" panose="02070309020205020404" pitchFamily="49" charset="0"/>
              </a:rPr>
              <a:t>: v1</a:t>
            </a:r>
          </a:p>
          <a:p>
            <a:pPr>
              <a:lnSpc>
                <a:spcPct val="90000"/>
              </a:lnSpc>
            </a:pPr>
            <a:r>
              <a:rPr lang="en-GB" sz="1400" b="1" dirty="0">
                <a:solidFill>
                  <a:srgbClr val="FF0000"/>
                </a:solidFill>
                <a:latin typeface="Courier New" panose="02070309020205020404" pitchFamily="49" charset="0"/>
                <a:cs typeface="Courier New" panose="02070309020205020404" pitchFamily="49" charset="0"/>
              </a:rPr>
              <a:t>metadata</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name: </a:t>
            </a:r>
            <a:r>
              <a:rPr lang="en-GB" sz="1400" b="1" dirty="0" err="1">
                <a:latin typeface="Courier New" panose="02070309020205020404" pitchFamily="49" charset="0"/>
                <a:cs typeface="Courier New" panose="02070309020205020404" pitchFamily="49" charset="0"/>
              </a:rPr>
              <a:t>mypod</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a:solidFill>
                  <a:srgbClr val="FF0000"/>
                </a:solidFill>
                <a:latin typeface="Courier New" panose="02070309020205020404" pitchFamily="49" charset="0"/>
                <a:cs typeface="Courier New" panose="02070309020205020404" pitchFamily="49" charset="0"/>
              </a:rPr>
              <a:t>spec</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containers:</a:t>
            </a:r>
          </a:p>
          <a:p>
            <a:pPr>
              <a:lnSpc>
                <a:spcPct val="90000"/>
              </a:lnSpc>
            </a:pPr>
            <a:r>
              <a:rPr lang="en-GB" sz="1400" b="1" dirty="0">
                <a:latin typeface="Courier New" panose="02070309020205020404" pitchFamily="49" charset="0"/>
                <a:cs typeface="Courier New" panose="02070309020205020404" pitchFamily="49" charset="0"/>
              </a:rPr>
              <a:t>    - name: </a:t>
            </a:r>
            <a:r>
              <a:rPr lang="en-GB" sz="1400" b="1" dirty="0" err="1">
                <a:latin typeface="Courier New" panose="02070309020205020404" pitchFamily="49" charset="0"/>
                <a:cs typeface="Courier New" panose="02070309020205020404" pitchFamily="49" charset="0"/>
              </a:rPr>
              <a:t>myfrontend</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a:latin typeface="Courier New" panose="02070309020205020404" pitchFamily="49" charset="0"/>
                <a:cs typeface="Courier New" panose="02070309020205020404" pitchFamily="49" charset="0"/>
              </a:rPr>
              <a:t>      image: repo/</a:t>
            </a:r>
            <a:r>
              <a:rPr lang="en-GB" sz="1400" b="1" dirty="0" err="1">
                <a:latin typeface="Courier New" panose="02070309020205020404" pitchFamily="49" charset="0"/>
                <a:cs typeface="Courier New" panose="02070309020205020404" pitchFamily="49" charset="0"/>
              </a:rPr>
              <a:t>httpd</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volumeMounts</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  </a:t>
            </a:r>
            <a:r>
              <a:rPr lang="en-GB" sz="1400" b="1" dirty="0" err="1">
                <a:latin typeface="Courier New" panose="02070309020205020404" pitchFamily="49" charset="0"/>
                <a:cs typeface="Courier New" panose="02070309020205020404" pitchFamily="49" charset="0"/>
              </a:rPr>
              <a:t>mountPath</a:t>
            </a: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var</a:t>
            </a:r>
            <a:r>
              <a:rPr lang="en-GB" sz="1400" b="1" dirty="0">
                <a:latin typeface="Courier New" panose="02070309020205020404" pitchFamily="49" charset="0"/>
                <a:cs typeface="Courier New" panose="02070309020205020404" pitchFamily="49" charset="0"/>
              </a:rPr>
              <a:t>/www/html</a:t>
            </a:r>
          </a:p>
          <a:p>
            <a:pPr>
              <a:lnSpc>
                <a:spcPct val="90000"/>
              </a:lnSpc>
            </a:pPr>
            <a:r>
              <a:rPr lang="en-GB" sz="1400" b="1" dirty="0">
                <a:latin typeface="Courier New" panose="02070309020205020404" pitchFamily="49" charset="0"/>
                <a:cs typeface="Courier New" panose="02070309020205020404" pitchFamily="49" charset="0"/>
              </a:rPr>
              <a:t>         name: </a:t>
            </a:r>
            <a:r>
              <a:rPr lang="en-GB" sz="1400" b="1" dirty="0" err="1">
                <a:latin typeface="Courier New" panose="02070309020205020404" pitchFamily="49" charset="0"/>
                <a:cs typeface="Courier New" panose="02070309020205020404" pitchFamily="49" charset="0"/>
              </a:rPr>
              <a:t>mypd</a:t>
            </a:r>
            <a:endParaRPr lang="en-GB" sz="1400" b="1" dirty="0">
              <a:latin typeface="Courier New" panose="02070309020205020404" pitchFamily="49" charset="0"/>
              <a:cs typeface="Courier New" panose="02070309020205020404" pitchFamily="49" charset="0"/>
            </a:endParaRPr>
          </a:p>
          <a:p>
            <a:pPr>
              <a:lnSpc>
                <a:spcPct val="90000"/>
              </a:lnSpc>
            </a:pP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a:latin typeface="Courier New" panose="02070309020205020404" pitchFamily="49" charset="0"/>
                <a:cs typeface="Courier New" panose="02070309020205020404" pitchFamily="49" charset="0"/>
              </a:rPr>
              <a:t>  volumes:</a:t>
            </a:r>
          </a:p>
          <a:p>
            <a:pPr>
              <a:lnSpc>
                <a:spcPct val="90000"/>
              </a:lnSpc>
            </a:pPr>
            <a:r>
              <a:rPr lang="en-GB" sz="1400" b="1" dirty="0">
                <a:latin typeface="Courier New" panose="02070309020205020404" pitchFamily="49" charset="0"/>
                <a:cs typeface="Courier New" panose="02070309020205020404" pitchFamily="49" charset="0"/>
              </a:rPr>
              <a:t>    - name: </a:t>
            </a:r>
            <a:r>
              <a:rPr lang="en-GB" sz="1400" b="1" dirty="0" err="1">
                <a:latin typeface="Courier New" panose="02070309020205020404" pitchFamily="49" charset="0"/>
                <a:cs typeface="Courier New" panose="02070309020205020404" pitchFamily="49" charset="0"/>
              </a:rPr>
              <a:t>mypd</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persistentVolumeClaim</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claimName</a:t>
            </a:r>
            <a:r>
              <a:rPr lang="en-GB" sz="1400" b="1" dirty="0">
                <a:latin typeface="Courier New" panose="02070309020205020404" pitchFamily="49" charset="0"/>
                <a:cs typeface="Courier New" panose="02070309020205020404" pitchFamily="49" charset="0"/>
              </a:rPr>
              <a:t>: </a:t>
            </a:r>
            <a:r>
              <a:rPr lang="en-GB" sz="1400" b="1" dirty="0" err="1">
                <a:highlight>
                  <a:srgbClr val="FFFF00"/>
                </a:highlight>
                <a:latin typeface="Courier New" panose="02070309020205020404" pitchFamily="49" charset="0"/>
                <a:cs typeface="Courier New" panose="02070309020205020404" pitchFamily="49" charset="0"/>
              </a:rPr>
              <a:t>myclaim</a:t>
            </a:r>
            <a:endParaRPr lang="en-GB" sz="1400" b="1" dirty="0">
              <a:highlight>
                <a:srgbClr val="FFFF00"/>
              </a:highlight>
              <a:latin typeface="Courier New" panose="02070309020205020404" pitchFamily="49" charset="0"/>
              <a:cs typeface="Courier New" panose="02070309020205020404" pitchFamily="49" charset="0"/>
            </a:endParaRPr>
          </a:p>
        </p:txBody>
      </p:sp>
      <p:sp>
        <p:nvSpPr>
          <p:cNvPr id="9" name="Rectangle: Rounded Corners 8">
            <a:extLst>
              <a:ext uri="{FF2B5EF4-FFF2-40B4-BE49-F238E27FC236}">
                <a16:creationId xmlns:a16="http://schemas.microsoft.com/office/drawing/2014/main" id="{56FFE77F-A3DF-4386-BC96-3C2F40522469}"/>
              </a:ext>
            </a:extLst>
          </p:cNvPr>
          <p:cNvSpPr/>
          <p:nvPr/>
        </p:nvSpPr>
        <p:spPr>
          <a:xfrm>
            <a:off x="725387" y="1274908"/>
            <a:ext cx="1199206" cy="6926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err="1"/>
              <a:t>httpd</a:t>
            </a:r>
            <a:endParaRPr lang="en-GB" sz="1600" dirty="0"/>
          </a:p>
        </p:txBody>
      </p:sp>
      <p:cxnSp>
        <p:nvCxnSpPr>
          <p:cNvPr id="13" name="Straight Arrow Connector 12">
            <a:extLst>
              <a:ext uri="{FF2B5EF4-FFF2-40B4-BE49-F238E27FC236}">
                <a16:creationId xmlns:a16="http://schemas.microsoft.com/office/drawing/2014/main" id="{AB220F53-AF42-476E-9BEB-C1E2EA110C8B}"/>
              </a:ext>
            </a:extLst>
          </p:cNvPr>
          <p:cNvCxnSpPr>
            <a:cxnSpLocks/>
            <a:stCxn id="5" idx="3"/>
            <a:endCxn id="6" idx="1"/>
          </p:cNvCxnSpPr>
          <p:nvPr/>
        </p:nvCxnSpPr>
        <p:spPr>
          <a:xfrm flipV="1">
            <a:off x="3021202" y="1063498"/>
            <a:ext cx="1602346" cy="25606"/>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EA63B9D-DF4B-4BD8-BFDA-C07A9EBE36A2}"/>
              </a:ext>
            </a:extLst>
          </p:cNvPr>
          <p:cNvSpPr txBox="1"/>
          <p:nvPr/>
        </p:nvSpPr>
        <p:spPr>
          <a:xfrm>
            <a:off x="4305541" y="2196112"/>
            <a:ext cx="3116582" cy="3823014"/>
          </a:xfrm>
          <a:prstGeom prst="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wrap="square" lIns="0" tIns="0" rIns="0" bIns="0" rtlCol="0">
            <a:noAutofit/>
          </a:bodyPr>
          <a:lstStyle/>
          <a:p>
            <a:pPr>
              <a:lnSpc>
                <a:spcPct val="90000"/>
              </a:lnSpc>
            </a:pPr>
            <a:r>
              <a:rPr lang="en-GB" sz="1400" b="1" dirty="0">
                <a:solidFill>
                  <a:srgbClr val="FF0000"/>
                </a:solidFill>
                <a:latin typeface="Courier New" panose="02070309020205020404" pitchFamily="49" charset="0"/>
                <a:cs typeface="Courier New" panose="02070309020205020404" pitchFamily="49" charset="0"/>
              </a:rPr>
              <a:t>kind</a:t>
            </a: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PersistentVolumeClaim</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err="1">
                <a:solidFill>
                  <a:srgbClr val="FF0000"/>
                </a:solidFill>
                <a:latin typeface="Courier New" panose="02070309020205020404" pitchFamily="49" charset="0"/>
                <a:cs typeface="Courier New" panose="02070309020205020404" pitchFamily="49" charset="0"/>
              </a:rPr>
              <a:t>apiVersion</a:t>
            </a:r>
            <a:r>
              <a:rPr lang="en-GB" sz="1400" b="1" dirty="0">
                <a:latin typeface="Courier New" panose="02070309020205020404" pitchFamily="49" charset="0"/>
                <a:cs typeface="Courier New" panose="02070309020205020404" pitchFamily="49" charset="0"/>
              </a:rPr>
              <a:t>: v1</a:t>
            </a:r>
          </a:p>
          <a:p>
            <a:pPr>
              <a:lnSpc>
                <a:spcPct val="90000"/>
              </a:lnSpc>
            </a:pPr>
            <a:r>
              <a:rPr lang="en-GB" sz="1400" b="1" dirty="0">
                <a:solidFill>
                  <a:srgbClr val="FF0000"/>
                </a:solidFill>
                <a:latin typeface="Courier New" panose="02070309020205020404" pitchFamily="49" charset="0"/>
                <a:cs typeface="Courier New" panose="02070309020205020404" pitchFamily="49" charset="0"/>
              </a:rPr>
              <a:t>metadata</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name: </a:t>
            </a:r>
            <a:r>
              <a:rPr lang="en-GB" sz="1400" b="1" dirty="0" err="1">
                <a:highlight>
                  <a:srgbClr val="FFFF00"/>
                </a:highlight>
                <a:latin typeface="Courier New" panose="02070309020205020404" pitchFamily="49" charset="0"/>
                <a:cs typeface="Courier New" panose="02070309020205020404" pitchFamily="49" charset="0"/>
              </a:rPr>
              <a:t>myclaim</a:t>
            </a:r>
            <a:endParaRPr lang="en-GB" sz="1400" b="1" dirty="0">
              <a:highlight>
                <a:srgbClr val="FFFF00"/>
              </a:highlight>
              <a:latin typeface="Courier New" panose="02070309020205020404" pitchFamily="49" charset="0"/>
              <a:cs typeface="Courier New" panose="02070309020205020404" pitchFamily="49" charset="0"/>
            </a:endParaRPr>
          </a:p>
          <a:p>
            <a:pPr>
              <a:lnSpc>
                <a:spcPct val="90000"/>
              </a:lnSpc>
            </a:pPr>
            <a:r>
              <a:rPr lang="en-GB" sz="1400" b="1" dirty="0">
                <a:solidFill>
                  <a:srgbClr val="FF0000"/>
                </a:solidFill>
                <a:latin typeface="Courier New" panose="02070309020205020404" pitchFamily="49" charset="0"/>
                <a:cs typeface="Courier New" panose="02070309020205020404" pitchFamily="49" charset="0"/>
              </a:rPr>
              <a:t>spec</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accessModes</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 </a:t>
            </a:r>
            <a:r>
              <a:rPr lang="en-GB" sz="1400" b="1" dirty="0" err="1">
                <a:latin typeface="Courier New" panose="02070309020205020404" pitchFamily="49" charset="0"/>
                <a:cs typeface="Courier New" panose="02070309020205020404" pitchFamily="49" charset="0"/>
              </a:rPr>
              <a:t>ReadWriteOnce</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a:latin typeface="Courier New" panose="02070309020205020404" pitchFamily="49" charset="0"/>
                <a:cs typeface="Courier New" panose="02070309020205020404" pitchFamily="49" charset="0"/>
              </a:rPr>
              <a:t>  resources:</a:t>
            </a:r>
          </a:p>
          <a:p>
            <a:pPr>
              <a:lnSpc>
                <a:spcPct val="90000"/>
              </a:lnSpc>
            </a:pPr>
            <a:r>
              <a:rPr lang="en-GB" sz="1400" b="1" dirty="0">
                <a:latin typeface="Courier New" panose="02070309020205020404" pitchFamily="49" charset="0"/>
                <a:cs typeface="Courier New" panose="02070309020205020404" pitchFamily="49" charset="0"/>
              </a:rPr>
              <a:t>    requests:</a:t>
            </a:r>
          </a:p>
          <a:p>
            <a:pPr>
              <a:lnSpc>
                <a:spcPct val="90000"/>
              </a:lnSpc>
            </a:pPr>
            <a:r>
              <a:rPr lang="en-GB" sz="1400" b="1" dirty="0">
                <a:latin typeface="Courier New" panose="02070309020205020404" pitchFamily="49" charset="0"/>
                <a:cs typeface="Courier New" panose="02070309020205020404" pitchFamily="49" charset="0"/>
              </a:rPr>
              <a:t>      storage: 8Gi</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storageClassName</a:t>
            </a:r>
            <a:r>
              <a:rPr lang="en-GB" sz="1400" b="1" dirty="0">
                <a:latin typeface="Courier New" panose="02070309020205020404" pitchFamily="49" charset="0"/>
                <a:cs typeface="Courier New" panose="02070309020205020404" pitchFamily="49" charset="0"/>
              </a:rPr>
              <a:t>: slow</a:t>
            </a:r>
          </a:p>
          <a:p>
            <a:pPr>
              <a:lnSpc>
                <a:spcPct val="90000"/>
              </a:lnSpc>
            </a:pPr>
            <a:r>
              <a:rPr lang="en-GB" sz="1400" b="1" dirty="0">
                <a:latin typeface="Courier New" panose="02070309020205020404" pitchFamily="49" charset="0"/>
                <a:cs typeface="Courier New" panose="02070309020205020404" pitchFamily="49" charset="0"/>
              </a:rPr>
              <a:t>  selector:</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matchLabels</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vol</a:t>
            </a:r>
            <a:r>
              <a:rPr lang="en-GB" sz="1400" b="1" dirty="0">
                <a:latin typeface="Courier New" panose="02070309020205020404" pitchFamily="49" charset="0"/>
                <a:cs typeface="Courier New" panose="02070309020205020404" pitchFamily="49" charset="0"/>
              </a:rPr>
              <a:t>-type: </a:t>
            </a:r>
            <a:r>
              <a:rPr lang="en-GB" sz="1400" b="1" dirty="0" err="1">
                <a:highlight>
                  <a:srgbClr val="FFFF00"/>
                </a:highlight>
                <a:latin typeface="Courier New" panose="02070309020205020404" pitchFamily="49" charset="0"/>
                <a:cs typeface="Courier New" panose="02070309020205020404" pitchFamily="49" charset="0"/>
              </a:rPr>
              <a:t>nfs</a:t>
            </a:r>
            <a:endParaRPr lang="en-GB" sz="1400" b="1" dirty="0">
              <a:highlight>
                <a:srgbClr val="FFFF00"/>
              </a:highlight>
              <a:latin typeface="Courier New" panose="02070309020205020404" pitchFamily="49" charset="0"/>
              <a:cs typeface="Courier New" panose="02070309020205020404" pitchFamily="49" charset="0"/>
            </a:endParaRPr>
          </a:p>
        </p:txBody>
      </p:sp>
      <p:sp>
        <p:nvSpPr>
          <p:cNvPr id="25" name="TextBox 24">
            <a:extLst>
              <a:ext uri="{FF2B5EF4-FFF2-40B4-BE49-F238E27FC236}">
                <a16:creationId xmlns:a16="http://schemas.microsoft.com/office/drawing/2014/main" id="{BB477548-7375-4BD8-894C-F2BC182118B8}"/>
              </a:ext>
            </a:extLst>
          </p:cNvPr>
          <p:cNvSpPr txBox="1"/>
          <p:nvPr/>
        </p:nvSpPr>
        <p:spPr>
          <a:xfrm>
            <a:off x="7624408" y="2196111"/>
            <a:ext cx="4364760" cy="3823015"/>
          </a:xfrm>
          <a:prstGeom prst="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wrap="square" lIns="0" tIns="0" rIns="0" bIns="0" rtlCol="0">
            <a:noAutofit/>
          </a:bodyPr>
          <a:lstStyle/>
          <a:p>
            <a:pPr>
              <a:lnSpc>
                <a:spcPct val="90000"/>
              </a:lnSpc>
            </a:pPr>
            <a:r>
              <a:rPr lang="en-GB" sz="1400" b="1" dirty="0">
                <a:solidFill>
                  <a:srgbClr val="FF0000"/>
                </a:solidFill>
                <a:latin typeface="Courier New" panose="02070309020205020404" pitchFamily="49" charset="0"/>
                <a:cs typeface="Courier New" panose="02070309020205020404" pitchFamily="49" charset="0"/>
              </a:rPr>
              <a:t>kind</a:t>
            </a: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PersistentVolume</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err="1">
                <a:solidFill>
                  <a:srgbClr val="FF0000"/>
                </a:solidFill>
                <a:latin typeface="Courier New" panose="02070309020205020404" pitchFamily="49" charset="0"/>
                <a:cs typeface="Courier New" panose="02070309020205020404" pitchFamily="49" charset="0"/>
              </a:rPr>
              <a:t>apiVersion</a:t>
            </a:r>
            <a:r>
              <a:rPr lang="en-GB" sz="1400" b="1" dirty="0">
                <a:latin typeface="Courier New" panose="02070309020205020404" pitchFamily="49" charset="0"/>
                <a:cs typeface="Courier New" panose="02070309020205020404" pitchFamily="49" charset="0"/>
              </a:rPr>
              <a:t>: v1</a:t>
            </a:r>
          </a:p>
          <a:p>
            <a:pPr>
              <a:lnSpc>
                <a:spcPct val="90000"/>
              </a:lnSpc>
            </a:pPr>
            <a:r>
              <a:rPr lang="en-GB" sz="1400" b="1" dirty="0">
                <a:solidFill>
                  <a:srgbClr val="FF0000"/>
                </a:solidFill>
                <a:latin typeface="Courier New" panose="02070309020205020404" pitchFamily="49" charset="0"/>
                <a:cs typeface="Courier New" panose="02070309020205020404" pitchFamily="49" charset="0"/>
              </a:rPr>
              <a:t>metadata</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name: pv0003</a:t>
            </a:r>
          </a:p>
          <a:p>
            <a:pPr>
              <a:lnSpc>
                <a:spcPct val="90000"/>
              </a:lnSpc>
            </a:pPr>
            <a:r>
              <a:rPr lang="en-GB" sz="1400" b="1" dirty="0">
                <a:latin typeface="Courier New" panose="02070309020205020404" pitchFamily="49" charset="0"/>
                <a:cs typeface="Courier New" panose="02070309020205020404" pitchFamily="49" charset="0"/>
              </a:rPr>
              <a:t>    labels:</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vol</a:t>
            </a:r>
            <a:r>
              <a:rPr lang="en-GB" sz="1400" b="1" dirty="0">
                <a:latin typeface="Courier New" panose="02070309020205020404" pitchFamily="49" charset="0"/>
                <a:cs typeface="Courier New" panose="02070309020205020404" pitchFamily="49" charset="0"/>
              </a:rPr>
              <a:t>-type: </a:t>
            </a:r>
            <a:r>
              <a:rPr lang="en-GB" sz="1400" b="1" dirty="0" err="1">
                <a:highlight>
                  <a:srgbClr val="FFFF00"/>
                </a:highlight>
                <a:latin typeface="Courier New" panose="02070309020205020404" pitchFamily="49" charset="0"/>
                <a:cs typeface="Courier New" panose="02070309020205020404" pitchFamily="49" charset="0"/>
              </a:rPr>
              <a:t>nfs</a:t>
            </a:r>
            <a:endParaRPr lang="en-GB" sz="1400" b="1" dirty="0">
              <a:highlight>
                <a:srgbClr val="FFFF00"/>
              </a:highlight>
              <a:latin typeface="Courier New" panose="02070309020205020404" pitchFamily="49" charset="0"/>
              <a:cs typeface="Courier New" panose="02070309020205020404" pitchFamily="49" charset="0"/>
            </a:endParaRPr>
          </a:p>
          <a:p>
            <a:pPr>
              <a:lnSpc>
                <a:spcPct val="90000"/>
              </a:lnSpc>
            </a:pPr>
            <a:r>
              <a:rPr lang="en-GB" sz="1400" b="1" dirty="0">
                <a:solidFill>
                  <a:srgbClr val="FF0000"/>
                </a:solidFill>
                <a:latin typeface="Courier New" panose="02070309020205020404" pitchFamily="49" charset="0"/>
                <a:cs typeface="Courier New" panose="02070309020205020404" pitchFamily="49" charset="0"/>
              </a:rPr>
              <a:t>spec</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capacity:</a:t>
            </a:r>
          </a:p>
          <a:p>
            <a:pPr>
              <a:lnSpc>
                <a:spcPct val="90000"/>
              </a:lnSpc>
            </a:pPr>
            <a:r>
              <a:rPr lang="en-GB" sz="1400" b="1" dirty="0">
                <a:latin typeface="Courier New" panose="02070309020205020404" pitchFamily="49" charset="0"/>
                <a:cs typeface="Courier New" panose="02070309020205020404" pitchFamily="49" charset="0"/>
              </a:rPr>
              <a:t>    storage: 5Gi</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accessModes</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 </a:t>
            </a:r>
            <a:r>
              <a:rPr lang="en-GB" sz="1400" b="1" dirty="0" err="1">
                <a:latin typeface="Courier New" panose="02070309020205020404" pitchFamily="49" charset="0"/>
                <a:cs typeface="Courier New" panose="02070309020205020404" pitchFamily="49" charset="0"/>
              </a:rPr>
              <a:t>ReadWriteOnce</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persistentVolumeReclaimPolicy</a:t>
            </a:r>
            <a:r>
              <a:rPr lang="en-GB" sz="1400" b="1" dirty="0">
                <a:latin typeface="Courier New" panose="02070309020205020404" pitchFamily="49" charset="0"/>
                <a:cs typeface="Courier New" panose="02070309020205020404" pitchFamily="49" charset="0"/>
              </a:rPr>
              <a:t>: Recycle</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storageClassName</a:t>
            </a:r>
            <a:r>
              <a:rPr lang="en-GB" sz="1400" b="1" dirty="0">
                <a:latin typeface="Courier New" panose="02070309020205020404" pitchFamily="49" charset="0"/>
                <a:cs typeface="Courier New" panose="02070309020205020404" pitchFamily="49" charset="0"/>
              </a:rPr>
              <a:t>: slow</a:t>
            </a:r>
          </a:p>
          <a:p>
            <a:pPr>
              <a:lnSpc>
                <a:spcPct val="90000"/>
              </a:lnSpc>
            </a:pP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nfs</a:t>
            </a:r>
            <a:r>
              <a:rPr lang="en-GB" sz="1400" b="1" dirty="0">
                <a:latin typeface="Courier New" panose="02070309020205020404" pitchFamily="49" charset="0"/>
                <a:cs typeface="Courier New" panose="02070309020205020404" pitchFamily="49" charset="0"/>
              </a:rPr>
              <a:t>:</a:t>
            </a:r>
          </a:p>
          <a:p>
            <a:pPr>
              <a:lnSpc>
                <a:spcPct val="90000"/>
              </a:lnSpc>
            </a:pPr>
            <a:r>
              <a:rPr lang="en-GB" sz="1400" b="1" dirty="0">
                <a:latin typeface="Courier New" panose="02070309020205020404" pitchFamily="49" charset="0"/>
                <a:cs typeface="Courier New" panose="02070309020205020404" pitchFamily="49" charset="0"/>
              </a:rPr>
              <a:t>    path: /</a:t>
            </a:r>
            <a:r>
              <a:rPr lang="en-GB" sz="1400" b="1" dirty="0" err="1">
                <a:latin typeface="Courier New" panose="02070309020205020404" pitchFamily="49" charset="0"/>
                <a:cs typeface="Courier New" panose="02070309020205020404" pitchFamily="49" charset="0"/>
              </a:rPr>
              <a:t>tmp</a:t>
            </a:r>
            <a:endParaRPr lang="en-GB" sz="1400" b="1" dirty="0">
              <a:latin typeface="Courier New" panose="02070309020205020404" pitchFamily="49" charset="0"/>
              <a:cs typeface="Courier New" panose="02070309020205020404" pitchFamily="49" charset="0"/>
            </a:endParaRPr>
          </a:p>
          <a:p>
            <a:pPr>
              <a:lnSpc>
                <a:spcPct val="90000"/>
              </a:lnSpc>
            </a:pPr>
            <a:r>
              <a:rPr lang="en-GB" sz="1400" b="1" dirty="0">
                <a:latin typeface="Courier New" panose="02070309020205020404" pitchFamily="49" charset="0"/>
                <a:cs typeface="Courier New" panose="02070309020205020404" pitchFamily="49" charset="0"/>
              </a:rPr>
              <a:t>    server: 172.17.0.2</a:t>
            </a:r>
          </a:p>
        </p:txBody>
      </p:sp>
    </p:spTree>
    <p:extLst>
      <p:ext uri="{BB962C8B-B14F-4D97-AF65-F5344CB8AC3E}">
        <p14:creationId xmlns:p14="http://schemas.microsoft.com/office/powerpoint/2010/main" val="30872963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25"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C991D-7075-45B7-8799-F2935BCC49CB}"/>
              </a:ext>
            </a:extLst>
          </p:cNvPr>
          <p:cNvSpPr>
            <a:spLocks noGrp="1"/>
          </p:cNvSpPr>
          <p:nvPr>
            <p:ph type="title"/>
          </p:nvPr>
        </p:nvSpPr>
        <p:spPr/>
        <p:txBody>
          <a:bodyPr/>
          <a:lstStyle/>
          <a:p>
            <a:endParaRPr lang="en-GB" dirty="0"/>
          </a:p>
        </p:txBody>
      </p:sp>
      <p:sp>
        <p:nvSpPr>
          <p:cNvPr id="4" name="Rectangle: Rounded Corners 3">
            <a:extLst>
              <a:ext uri="{FF2B5EF4-FFF2-40B4-BE49-F238E27FC236}">
                <a16:creationId xmlns:a16="http://schemas.microsoft.com/office/drawing/2014/main" id="{94FDD845-0F05-4DC6-BE4B-4A39758722B5}"/>
              </a:ext>
            </a:extLst>
          </p:cNvPr>
          <p:cNvSpPr/>
          <p:nvPr/>
        </p:nvSpPr>
        <p:spPr bwMode="auto">
          <a:xfrm>
            <a:off x="2187460" y="430768"/>
            <a:ext cx="4238880" cy="3373693"/>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Kubernetes Master</a:t>
            </a:r>
          </a:p>
        </p:txBody>
      </p:sp>
      <p:sp>
        <p:nvSpPr>
          <p:cNvPr id="5" name="Rectangle: Rounded Corners 4">
            <a:extLst>
              <a:ext uri="{FF2B5EF4-FFF2-40B4-BE49-F238E27FC236}">
                <a16:creationId xmlns:a16="http://schemas.microsoft.com/office/drawing/2014/main" id="{B5F6C49B-76E7-4ACA-ABB8-0B7B625EAB04}"/>
              </a:ext>
            </a:extLst>
          </p:cNvPr>
          <p:cNvSpPr/>
          <p:nvPr/>
        </p:nvSpPr>
        <p:spPr bwMode="auto">
          <a:xfrm>
            <a:off x="7345943" y="1083742"/>
            <a:ext cx="3999458" cy="1050196"/>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Kubernetes Node</a:t>
            </a:r>
          </a:p>
        </p:txBody>
      </p:sp>
      <p:sp>
        <p:nvSpPr>
          <p:cNvPr id="6" name="Rectangle: Rounded Corners 5">
            <a:extLst>
              <a:ext uri="{FF2B5EF4-FFF2-40B4-BE49-F238E27FC236}">
                <a16:creationId xmlns:a16="http://schemas.microsoft.com/office/drawing/2014/main" id="{2782E943-784E-4204-AD02-55542BE19B09}"/>
              </a:ext>
            </a:extLst>
          </p:cNvPr>
          <p:cNvSpPr/>
          <p:nvPr/>
        </p:nvSpPr>
        <p:spPr bwMode="auto">
          <a:xfrm>
            <a:off x="7345943" y="2237328"/>
            <a:ext cx="3999458" cy="1050196"/>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Kubernetes Node</a:t>
            </a:r>
          </a:p>
        </p:txBody>
      </p:sp>
      <p:sp>
        <p:nvSpPr>
          <p:cNvPr id="7" name="Rectangle: Rounded Corners 6">
            <a:extLst>
              <a:ext uri="{FF2B5EF4-FFF2-40B4-BE49-F238E27FC236}">
                <a16:creationId xmlns:a16="http://schemas.microsoft.com/office/drawing/2014/main" id="{B69D917F-5093-4031-92C9-2C024050C155}"/>
              </a:ext>
            </a:extLst>
          </p:cNvPr>
          <p:cNvSpPr/>
          <p:nvPr/>
        </p:nvSpPr>
        <p:spPr bwMode="auto">
          <a:xfrm>
            <a:off x="7345943" y="3363706"/>
            <a:ext cx="3999458" cy="1050196"/>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Kubernetes Node</a:t>
            </a:r>
          </a:p>
        </p:txBody>
      </p:sp>
      <p:sp>
        <p:nvSpPr>
          <p:cNvPr id="8" name="Rectangle: Rounded Corners 7">
            <a:extLst>
              <a:ext uri="{FF2B5EF4-FFF2-40B4-BE49-F238E27FC236}">
                <a16:creationId xmlns:a16="http://schemas.microsoft.com/office/drawing/2014/main" id="{4D1F9D5C-7DF4-47EC-9863-D62E5E55CEF5}"/>
              </a:ext>
            </a:extLst>
          </p:cNvPr>
          <p:cNvSpPr/>
          <p:nvPr/>
        </p:nvSpPr>
        <p:spPr bwMode="auto">
          <a:xfrm>
            <a:off x="2905729" y="3184136"/>
            <a:ext cx="1632432" cy="467964"/>
          </a:xfrm>
          <a:prstGeom prst="round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algn="ctr"/>
            <a:r>
              <a:rPr lang="en-GB" sz="1600" b="1" dirty="0" err="1">
                <a:solidFill>
                  <a:srgbClr val="FFFFFF"/>
                </a:solidFill>
              </a:rPr>
              <a:t>api</a:t>
            </a:r>
            <a:r>
              <a:rPr lang="en-GB" sz="1600" b="1" dirty="0">
                <a:solidFill>
                  <a:srgbClr val="FFFFFF"/>
                </a:solidFill>
              </a:rPr>
              <a:t> server</a:t>
            </a:r>
          </a:p>
        </p:txBody>
      </p:sp>
      <p:sp>
        <p:nvSpPr>
          <p:cNvPr id="9" name="TextBox 8">
            <a:extLst>
              <a:ext uri="{FF2B5EF4-FFF2-40B4-BE49-F238E27FC236}">
                <a16:creationId xmlns:a16="http://schemas.microsoft.com/office/drawing/2014/main" id="{83284397-99C3-4A55-B4FE-FD3882886B75}"/>
              </a:ext>
            </a:extLst>
          </p:cNvPr>
          <p:cNvSpPr txBox="1"/>
          <p:nvPr/>
        </p:nvSpPr>
        <p:spPr>
          <a:xfrm>
            <a:off x="625765" y="5132170"/>
            <a:ext cx="6328394" cy="831090"/>
          </a:xfrm>
          <a:prstGeom prst="rect">
            <a:avLst/>
          </a:prstGeom>
          <a:noFill/>
        </p:spPr>
        <p:txBody>
          <a:bodyPr wrap="square" lIns="0" tIns="0" rIns="0" bIns="0" rtlCol="0">
            <a:noAutofit/>
          </a:bodyPr>
          <a:lstStyle/>
          <a:p>
            <a:pPr>
              <a:lnSpc>
                <a:spcPct val="90000"/>
              </a:lnSpc>
            </a:pPr>
            <a:r>
              <a:rPr lang="en-GB" sz="1799" b="1" dirty="0" err="1">
                <a:latin typeface="Courier New" panose="02070309020205020404" pitchFamily="49" charset="0"/>
                <a:cs typeface="Courier New" panose="02070309020205020404" pitchFamily="49" charset="0"/>
              </a:rPr>
              <a:t>kubectl</a:t>
            </a:r>
            <a:r>
              <a:rPr lang="en-GB" sz="1799" b="1" dirty="0">
                <a:latin typeface="Courier New" panose="02070309020205020404" pitchFamily="49" charset="0"/>
                <a:cs typeface="Courier New" panose="02070309020205020404" pitchFamily="49" charset="0"/>
              </a:rPr>
              <a:t> create –f </a:t>
            </a:r>
            <a:r>
              <a:rPr lang="en-GB" sz="1799" b="1" dirty="0" err="1">
                <a:latin typeface="Courier New" panose="02070309020205020404" pitchFamily="49" charset="0"/>
                <a:cs typeface="Courier New" panose="02070309020205020404" pitchFamily="49" charset="0"/>
              </a:rPr>
              <a:t>persistentvol.yml</a:t>
            </a:r>
            <a:endParaRPr lang="en-GB" sz="1799" b="1" dirty="0">
              <a:latin typeface="Courier New" panose="02070309020205020404" pitchFamily="49" charset="0"/>
              <a:cs typeface="Courier New" panose="02070309020205020404" pitchFamily="49" charset="0"/>
            </a:endParaRPr>
          </a:p>
          <a:p>
            <a:pPr>
              <a:lnSpc>
                <a:spcPct val="90000"/>
              </a:lnSpc>
            </a:pPr>
            <a:r>
              <a:rPr lang="en-GB" sz="1799" b="1" dirty="0" err="1">
                <a:latin typeface="Courier New" panose="02070309020205020404" pitchFamily="49" charset="0"/>
                <a:cs typeface="Courier New" panose="02070309020205020404" pitchFamily="49" charset="0"/>
              </a:rPr>
              <a:t>kubectl</a:t>
            </a:r>
            <a:r>
              <a:rPr lang="en-GB" sz="1799" b="1" dirty="0">
                <a:latin typeface="Courier New" panose="02070309020205020404" pitchFamily="49" charset="0"/>
                <a:cs typeface="Courier New" panose="02070309020205020404" pitchFamily="49" charset="0"/>
              </a:rPr>
              <a:t> create –f </a:t>
            </a:r>
            <a:r>
              <a:rPr lang="en-GB" sz="1799" b="1" dirty="0" err="1">
                <a:latin typeface="Courier New" panose="02070309020205020404" pitchFamily="49" charset="0"/>
                <a:cs typeface="Courier New" panose="02070309020205020404" pitchFamily="49" charset="0"/>
              </a:rPr>
              <a:t>persistentvolclaim.yml</a:t>
            </a:r>
            <a:endParaRPr lang="en-GB" sz="1799" b="1" dirty="0">
              <a:latin typeface="Courier New" panose="02070309020205020404" pitchFamily="49" charset="0"/>
              <a:cs typeface="Courier New" panose="02070309020205020404" pitchFamily="49" charset="0"/>
            </a:endParaRPr>
          </a:p>
          <a:p>
            <a:pPr>
              <a:lnSpc>
                <a:spcPct val="90000"/>
              </a:lnSpc>
            </a:pPr>
            <a:r>
              <a:rPr lang="en-GB" sz="1799" b="1" dirty="0" err="1">
                <a:latin typeface="Courier New" panose="02070309020205020404" pitchFamily="49" charset="0"/>
                <a:cs typeface="Courier New" panose="02070309020205020404" pitchFamily="49" charset="0"/>
              </a:rPr>
              <a:t>kubectl</a:t>
            </a:r>
            <a:r>
              <a:rPr lang="en-GB" sz="1799" b="1" dirty="0">
                <a:latin typeface="Courier New" panose="02070309020205020404" pitchFamily="49" charset="0"/>
                <a:cs typeface="Courier New" panose="02070309020205020404" pitchFamily="49" charset="0"/>
              </a:rPr>
              <a:t> create –f </a:t>
            </a:r>
            <a:r>
              <a:rPr lang="en-GB" sz="1799" b="1" dirty="0" err="1">
                <a:latin typeface="Courier New" panose="02070309020205020404" pitchFamily="49" charset="0"/>
                <a:cs typeface="Courier New" panose="02070309020205020404" pitchFamily="49" charset="0"/>
              </a:rPr>
              <a:t>pod.yml</a:t>
            </a:r>
            <a:endParaRPr lang="en-GB" sz="1799" b="1" dirty="0">
              <a:latin typeface="Courier New" panose="02070309020205020404" pitchFamily="49" charset="0"/>
              <a:cs typeface="Courier New" panose="02070309020205020404" pitchFamily="49" charset="0"/>
            </a:endParaRPr>
          </a:p>
          <a:p>
            <a:pPr>
              <a:lnSpc>
                <a:spcPct val="90000"/>
              </a:lnSpc>
            </a:pPr>
            <a:endParaRPr lang="en-GB" sz="1799" b="1" dirty="0">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E801001B-C838-40B1-AC1A-4C9F9EE147B6}"/>
              </a:ext>
            </a:extLst>
          </p:cNvPr>
          <p:cNvSpPr txBox="1"/>
          <p:nvPr/>
        </p:nvSpPr>
        <p:spPr>
          <a:xfrm>
            <a:off x="2663585" y="1731270"/>
            <a:ext cx="1126378" cy="1390289"/>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wrap="square" lIns="0" tIns="0" rIns="0" bIns="0" rtlCol="0">
            <a:noAutofit/>
          </a:bodyPr>
          <a:lstStyle/>
          <a:p>
            <a:pPr>
              <a:lnSpc>
                <a:spcPct val="90000"/>
              </a:lnSpc>
            </a:pPr>
            <a:r>
              <a:rPr lang="en-GB" sz="500" b="1" dirty="0">
                <a:solidFill>
                  <a:srgbClr val="FF0000"/>
                </a:solidFill>
                <a:latin typeface="Courier New" panose="02070309020205020404" pitchFamily="49" charset="0"/>
                <a:cs typeface="Courier New" panose="02070309020205020404" pitchFamily="49" charset="0"/>
              </a:rPr>
              <a:t>kind</a:t>
            </a: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PersistentVolume</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err="1">
                <a:solidFill>
                  <a:srgbClr val="FF0000"/>
                </a:solidFill>
                <a:latin typeface="Courier New" panose="02070309020205020404" pitchFamily="49" charset="0"/>
                <a:cs typeface="Courier New" panose="02070309020205020404" pitchFamily="49" charset="0"/>
              </a:rPr>
              <a:t>apiVersion</a:t>
            </a:r>
            <a:r>
              <a:rPr lang="en-GB" sz="500" b="1" dirty="0">
                <a:latin typeface="Courier New" panose="02070309020205020404" pitchFamily="49" charset="0"/>
                <a:cs typeface="Courier New" panose="02070309020205020404" pitchFamily="49" charset="0"/>
              </a:rPr>
              <a:t>: v1</a:t>
            </a:r>
          </a:p>
          <a:p>
            <a:pPr>
              <a:lnSpc>
                <a:spcPct val="90000"/>
              </a:lnSpc>
            </a:pPr>
            <a:r>
              <a:rPr lang="en-GB" sz="500" b="1" dirty="0">
                <a:solidFill>
                  <a:srgbClr val="FF0000"/>
                </a:solidFill>
                <a:latin typeface="Courier New" panose="02070309020205020404" pitchFamily="49" charset="0"/>
                <a:cs typeface="Courier New" panose="02070309020205020404" pitchFamily="49" charset="0"/>
              </a:rPr>
              <a:t>metadata</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name: pv0003</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vol</a:t>
            </a:r>
            <a:r>
              <a:rPr lang="en-GB" sz="500" b="1" dirty="0">
                <a:latin typeface="Courier New" panose="02070309020205020404" pitchFamily="49" charset="0"/>
                <a:cs typeface="Courier New" panose="02070309020205020404" pitchFamily="49" charset="0"/>
              </a:rPr>
              <a:t>-type: </a:t>
            </a:r>
            <a:r>
              <a:rPr lang="en-GB" sz="500" b="1" dirty="0" err="1">
                <a:latin typeface="Courier New" panose="02070309020205020404" pitchFamily="49" charset="0"/>
                <a:cs typeface="Courier New" panose="02070309020205020404" pitchFamily="49" charset="0"/>
              </a:rPr>
              <a:t>nfs</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solidFill>
                  <a:srgbClr val="FF0000"/>
                </a:solidFill>
                <a:latin typeface="Courier New" panose="02070309020205020404" pitchFamily="49" charset="0"/>
                <a:cs typeface="Courier New" panose="02070309020205020404" pitchFamily="49" charset="0"/>
              </a:rPr>
              <a:t>spec</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capacity:</a:t>
            </a:r>
          </a:p>
          <a:p>
            <a:pPr>
              <a:lnSpc>
                <a:spcPct val="90000"/>
              </a:lnSpc>
            </a:pPr>
            <a:r>
              <a:rPr lang="en-GB" sz="500" b="1" dirty="0">
                <a:latin typeface="Courier New" panose="02070309020205020404" pitchFamily="49" charset="0"/>
                <a:cs typeface="Courier New" panose="02070309020205020404" pitchFamily="49" charset="0"/>
              </a:rPr>
              <a:t>    storage: 5Gi</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accessModes</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 </a:t>
            </a:r>
            <a:r>
              <a:rPr lang="en-GB" sz="500" b="1" dirty="0" err="1">
                <a:latin typeface="Courier New" panose="02070309020205020404" pitchFamily="49" charset="0"/>
                <a:cs typeface="Courier New" panose="02070309020205020404" pitchFamily="49" charset="0"/>
              </a:rPr>
              <a:t>ReadWriteOnce</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persistentVolumeReclaimPolicy</a:t>
            </a:r>
            <a:r>
              <a:rPr lang="en-GB" sz="500" b="1" dirty="0">
                <a:latin typeface="Courier New" panose="02070309020205020404" pitchFamily="49" charset="0"/>
                <a:cs typeface="Courier New" panose="02070309020205020404" pitchFamily="49" charset="0"/>
              </a:rPr>
              <a:t>: Recycle</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storageClassName</a:t>
            </a:r>
            <a:r>
              <a:rPr lang="en-GB" sz="500" b="1" dirty="0">
                <a:latin typeface="Courier New" panose="02070309020205020404" pitchFamily="49" charset="0"/>
                <a:cs typeface="Courier New" panose="02070309020205020404" pitchFamily="49" charset="0"/>
              </a:rPr>
              <a:t>: slow</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mountOptions</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 hard</a:t>
            </a:r>
          </a:p>
          <a:p>
            <a:pPr>
              <a:lnSpc>
                <a:spcPct val="90000"/>
              </a:lnSpc>
            </a:pPr>
            <a:r>
              <a:rPr lang="en-GB" sz="500" b="1" dirty="0">
                <a:latin typeface="Courier New" panose="02070309020205020404" pitchFamily="49" charset="0"/>
                <a:cs typeface="Courier New" panose="02070309020205020404" pitchFamily="49" charset="0"/>
              </a:rPr>
              <a:t>    - </a:t>
            </a:r>
            <a:r>
              <a:rPr lang="en-GB" sz="500" b="1" dirty="0" err="1">
                <a:latin typeface="Courier New" panose="02070309020205020404" pitchFamily="49" charset="0"/>
                <a:cs typeface="Courier New" panose="02070309020205020404" pitchFamily="49" charset="0"/>
              </a:rPr>
              <a:t>nfsvers</a:t>
            </a:r>
            <a:r>
              <a:rPr lang="en-GB" sz="500" b="1" dirty="0">
                <a:latin typeface="Courier New" panose="02070309020205020404" pitchFamily="49" charset="0"/>
                <a:cs typeface="Courier New" panose="02070309020205020404" pitchFamily="49" charset="0"/>
              </a:rPr>
              <a:t>=4.1</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nfs</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path: /</a:t>
            </a:r>
            <a:r>
              <a:rPr lang="en-GB" sz="500" b="1" dirty="0" err="1">
                <a:latin typeface="Courier New" panose="02070309020205020404" pitchFamily="49" charset="0"/>
                <a:cs typeface="Courier New" panose="02070309020205020404" pitchFamily="49" charset="0"/>
              </a:rPr>
              <a:t>tmp</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latin typeface="Courier New" panose="02070309020205020404" pitchFamily="49" charset="0"/>
                <a:cs typeface="Courier New" panose="02070309020205020404" pitchFamily="49" charset="0"/>
              </a:rPr>
              <a:t>    server: 172.17.0.2</a:t>
            </a:r>
          </a:p>
        </p:txBody>
      </p:sp>
      <p:cxnSp>
        <p:nvCxnSpPr>
          <p:cNvPr id="13" name="Straight Arrow Connector 12">
            <a:extLst>
              <a:ext uri="{FF2B5EF4-FFF2-40B4-BE49-F238E27FC236}">
                <a16:creationId xmlns:a16="http://schemas.microsoft.com/office/drawing/2014/main" id="{718EBA7F-91A0-4454-8F61-2699754B2080}"/>
              </a:ext>
            </a:extLst>
          </p:cNvPr>
          <p:cNvCxnSpPr>
            <a:cxnSpLocks/>
          </p:cNvCxnSpPr>
          <p:nvPr/>
        </p:nvCxnSpPr>
        <p:spPr>
          <a:xfrm flipV="1">
            <a:off x="3711062" y="3652100"/>
            <a:ext cx="0" cy="1202558"/>
          </a:xfrm>
          <a:prstGeom prst="straightConnector1">
            <a:avLst/>
          </a:prstGeom>
          <a:ln w="38100">
            <a:solidFill>
              <a:srgbClr val="00B050"/>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7DE30EA-C0AF-4FD5-8D76-636FB4AE7796}"/>
              </a:ext>
            </a:extLst>
          </p:cNvPr>
          <p:cNvSpPr txBox="1"/>
          <p:nvPr/>
        </p:nvSpPr>
        <p:spPr>
          <a:xfrm>
            <a:off x="3819891" y="1731270"/>
            <a:ext cx="1126378" cy="1390289"/>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wrap="square" lIns="0" tIns="0" rIns="0" bIns="0" rtlCol="0">
            <a:noAutofit/>
          </a:bodyPr>
          <a:lstStyle/>
          <a:p>
            <a:pPr>
              <a:lnSpc>
                <a:spcPct val="90000"/>
              </a:lnSpc>
            </a:pPr>
            <a:r>
              <a:rPr lang="en-GB" sz="500" b="1" dirty="0">
                <a:solidFill>
                  <a:srgbClr val="FF0000"/>
                </a:solidFill>
                <a:latin typeface="Courier New" panose="02070309020205020404" pitchFamily="49" charset="0"/>
                <a:cs typeface="Courier New" panose="02070309020205020404" pitchFamily="49" charset="0"/>
              </a:rPr>
              <a:t>kind</a:t>
            </a: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PersistentVolumeClaim</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err="1">
                <a:solidFill>
                  <a:srgbClr val="FF0000"/>
                </a:solidFill>
                <a:latin typeface="Courier New" panose="02070309020205020404" pitchFamily="49" charset="0"/>
                <a:cs typeface="Courier New" panose="02070309020205020404" pitchFamily="49" charset="0"/>
              </a:rPr>
              <a:t>apiVersion</a:t>
            </a:r>
            <a:r>
              <a:rPr lang="en-GB" sz="500" b="1" dirty="0">
                <a:latin typeface="Courier New" panose="02070309020205020404" pitchFamily="49" charset="0"/>
                <a:cs typeface="Courier New" panose="02070309020205020404" pitchFamily="49" charset="0"/>
              </a:rPr>
              <a:t>: v1</a:t>
            </a:r>
          </a:p>
          <a:p>
            <a:pPr>
              <a:lnSpc>
                <a:spcPct val="90000"/>
              </a:lnSpc>
            </a:pPr>
            <a:r>
              <a:rPr lang="en-GB" sz="500" b="1" dirty="0">
                <a:solidFill>
                  <a:srgbClr val="FF0000"/>
                </a:solidFill>
                <a:latin typeface="Courier New" panose="02070309020205020404" pitchFamily="49" charset="0"/>
                <a:cs typeface="Courier New" panose="02070309020205020404" pitchFamily="49" charset="0"/>
              </a:rPr>
              <a:t>metadata</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name: </a:t>
            </a:r>
            <a:r>
              <a:rPr lang="en-GB" sz="500" b="1" dirty="0" err="1">
                <a:latin typeface="Courier New" panose="02070309020205020404" pitchFamily="49" charset="0"/>
                <a:cs typeface="Courier New" panose="02070309020205020404" pitchFamily="49" charset="0"/>
              </a:rPr>
              <a:t>myclaim</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solidFill>
                  <a:srgbClr val="FF0000"/>
                </a:solidFill>
                <a:latin typeface="Courier New" panose="02070309020205020404" pitchFamily="49" charset="0"/>
                <a:cs typeface="Courier New" panose="02070309020205020404" pitchFamily="49" charset="0"/>
              </a:rPr>
              <a:t>spec</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accessModes</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 </a:t>
            </a:r>
            <a:r>
              <a:rPr lang="en-GB" sz="500" b="1" dirty="0" err="1">
                <a:latin typeface="Courier New" panose="02070309020205020404" pitchFamily="49" charset="0"/>
                <a:cs typeface="Courier New" panose="02070309020205020404" pitchFamily="49" charset="0"/>
              </a:rPr>
              <a:t>ReadWriteOnce</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latin typeface="Courier New" panose="02070309020205020404" pitchFamily="49" charset="0"/>
                <a:cs typeface="Courier New" panose="02070309020205020404" pitchFamily="49" charset="0"/>
              </a:rPr>
              <a:t>  resources:</a:t>
            </a:r>
          </a:p>
          <a:p>
            <a:pPr>
              <a:lnSpc>
                <a:spcPct val="90000"/>
              </a:lnSpc>
            </a:pPr>
            <a:r>
              <a:rPr lang="en-GB" sz="500" b="1" dirty="0">
                <a:latin typeface="Courier New" panose="02070309020205020404" pitchFamily="49" charset="0"/>
                <a:cs typeface="Courier New" panose="02070309020205020404" pitchFamily="49" charset="0"/>
              </a:rPr>
              <a:t>    requests:</a:t>
            </a:r>
          </a:p>
          <a:p>
            <a:pPr>
              <a:lnSpc>
                <a:spcPct val="90000"/>
              </a:lnSpc>
            </a:pPr>
            <a:r>
              <a:rPr lang="en-GB" sz="500" b="1" dirty="0">
                <a:latin typeface="Courier New" panose="02070309020205020404" pitchFamily="49" charset="0"/>
                <a:cs typeface="Courier New" panose="02070309020205020404" pitchFamily="49" charset="0"/>
              </a:rPr>
              <a:t>      storage: 8Gi</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storageClassName</a:t>
            </a:r>
            <a:r>
              <a:rPr lang="en-GB" sz="500" b="1" dirty="0">
                <a:latin typeface="Courier New" panose="02070309020205020404" pitchFamily="49" charset="0"/>
                <a:cs typeface="Courier New" panose="02070309020205020404" pitchFamily="49" charset="0"/>
              </a:rPr>
              <a:t>: slow</a:t>
            </a:r>
          </a:p>
          <a:p>
            <a:pPr>
              <a:lnSpc>
                <a:spcPct val="90000"/>
              </a:lnSpc>
            </a:pPr>
            <a:r>
              <a:rPr lang="en-GB" sz="500" b="1" dirty="0">
                <a:latin typeface="Courier New" panose="02070309020205020404" pitchFamily="49" charset="0"/>
                <a:cs typeface="Courier New" panose="02070309020205020404" pitchFamily="49" charset="0"/>
              </a:rPr>
              <a:t>  selector:</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matchLabels</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voltype</a:t>
            </a: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nfs</a:t>
            </a:r>
            <a:endParaRPr lang="en-GB" sz="500" b="1" dirty="0">
              <a:latin typeface="Courier New" panose="02070309020205020404" pitchFamily="49" charset="0"/>
              <a:cs typeface="Courier New" panose="02070309020205020404" pitchFamily="49" charset="0"/>
            </a:endParaRPr>
          </a:p>
        </p:txBody>
      </p:sp>
      <p:sp>
        <p:nvSpPr>
          <p:cNvPr id="18" name="Rectangle: Rounded Corners 17">
            <a:extLst>
              <a:ext uri="{FF2B5EF4-FFF2-40B4-BE49-F238E27FC236}">
                <a16:creationId xmlns:a16="http://schemas.microsoft.com/office/drawing/2014/main" id="{77BBA675-3BE5-419A-BEAA-F8FD0482DFA3}"/>
              </a:ext>
            </a:extLst>
          </p:cNvPr>
          <p:cNvSpPr/>
          <p:nvPr/>
        </p:nvSpPr>
        <p:spPr bwMode="auto">
          <a:xfrm>
            <a:off x="2905729" y="800785"/>
            <a:ext cx="2649981" cy="778123"/>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wrap="none" lIns="0" tIns="0" rIns="0" bIns="0" rtlCol="0" anchor="ctr"/>
          <a:lstStyle/>
          <a:p>
            <a:pPr algn="ctr"/>
            <a:r>
              <a:rPr lang="en-GB" sz="1600" b="1" dirty="0" err="1">
                <a:solidFill>
                  <a:srgbClr val="FFFFFF"/>
                </a:solidFill>
              </a:rPr>
              <a:t>etcd</a:t>
            </a:r>
            <a:r>
              <a:rPr lang="en-GB" sz="1600" b="1" dirty="0">
                <a:solidFill>
                  <a:srgbClr val="FFFFFF"/>
                </a:solidFill>
              </a:rPr>
              <a:t> K/V Store</a:t>
            </a:r>
          </a:p>
        </p:txBody>
      </p:sp>
      <p:pic>
        <p:nvPicPr>
          <p:cNvPr id="20" name="Content Placeholder 19" descr="Box">
            <a:extLst>
              <a:ext uri="{FF2B5EF4-FFF2-40B4-BE49-F238E27FC236}">
                <a16:creationId xmlns:a16="http://schemas.microsoft.com/office/drawing/2014/main" id="{42CB1693-F4E5-4CC9-9911-B643B5E3E44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05729" y="549573"/>
            <a:ext cx="544144" cy="544144"/>
          </a:xfrm>
        </p:spPr>
      </p:pic>
      <p:pic>
        <p:nvPicPr>
          <p:cNvPr id="21" name="Content Placeholder 19" descr="Box">
            <a:extLst>
              <a:ext uri="{FF2B5EF4-FFF2-40B4-BE49-F238E27FC236}">
                <a16:creationId xmlns:a16="http://schemas.microsoft.com/office/drawing/2014/main" id="{E6F09327-4A7F-42F2-9EE5-C87B217DAD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0900" y="547755"/>
            <a:ext cx="544144" cy="544144"/>
          </a:xfrm>
          <a:prstGeom prst="rect">
            <a:avLst/>
          </a:prstGeom>
        </p:spPr>
      </p:pic>
      <p:pic>
        <p:nvPicPr>
          <p:cNvPr id="22" name="Content Placeholder 19" descr="Box">
            <a:extLst>
              <a:ext uri="{FF2B5EF4-FFF2-40B4-BE49-F238E27FC236}">
                <a16:creationId xmlns:a16="http://schemas.microsoft.com/office/drawing/2014/main" id="{ED8A50F4-53BB-48DD-8E0F-D83A8610DD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2396" y="539598"/>
            <a:ext cx="544144" cy="544144"/>
          </a:xfrm>
          <a:prstGeom prst="rect">
            <a:avLst/>
          </a:prstGeom>
        </p:spPr>
      </p:pic>
      <p:sp>
        <p:nvSpPr>
          <p:cNvPr id="23" name="TextBox 22">
            <a:extLst>
              <a:ext uri="{FF2B5EF4-FFF2-40B4-BE49-F238E27FC236}">
                <a16:creationId xmlns:a16="http://schemas.microsoft.com/office/drawing/2014/main" id="{3746B4A2-ED5B-4885-B489-3B1C305EDAD8}"/>
              </a:ext>
            </a:extLst>
          </p:cNvPr>
          <p:cNvSpPr txBox="1"/>
          <p:nvPr/>
        </p:nvSpPr>
        <p:spPr>
          <a:xfrm>
            <a:off x="4992520" y="1731270"/>
            <a:ext cx="1126378" cy="1390289"/>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wrap="square" lIns="0" tIns="0" rIns="0" bIns="0" rtlCol="0">
            <a:noAutofit/>
          </a:bodyPr>
          <a:lstStyle/>
          <a:p>
            <a:pPr>
              <a:lnSpc>
                <a:spcPct val="90000"/>
              </a:lnSpc>
            </a:pPr>
            <a:r>
              <a:rPr lang="en-GB" sz="500" b="1" dirty="0">
                <a:solidFill>
                  <a:srgbClr val="FF0000"/>
                </a:solidFill>
                <a:latin typeface="Courier New" panose="02070309020205020404" pitchFamily="49" charset="0"/>
                <a:cs typeface="Courier New" panose="02070309020205020404" pitchFamily="49" charset="0"/>
              </a:rPr>
              <a:t>kind</a:t>
            </a:r>
            <a:r>
              <a:rPr lang="en-GB" sz="500" b="1" dirty="0">
                <a:latin typeface="Courier New" panose="02070309020205020404" pitchFamily="49" charset="0"/>
                <a:cs typeface="Courier New" panose="02070309020205020404" pitchFamily="49" charset="0"/>
              </a:rPr>
              <a:t>: pod</a:t>
            </a:r>
          </a:p>
          <a:p>
            <a:pPr>
              <a:lnSpc>
                <a:spcPct val="90000"/>
              </a:lnSpc>
            </a:pPr>
            <a:r>
              <a:rPr lang="en-GB" sz="500" b="1" dirty="0" err="1">
                <a:solidFill>
                  <a:srgbClr val="FF0000"/>
                </a:solidFill>
                <a:latin typeface="Courier New" panose="02070309020205020404" pitchFamily="49" charset="0"/>
                <a:cs typeface="Courier New" panose="02070309020205020404" pitchFamily="49" charset="0"/>
              </a:rPr>
              <a:t>apiVersion</a:t>
            </a:r>
            <a:r>
              <a:rPr lang="en-GB" sz="500" b="1" dirty="0">
                <a:latin typeface="Courier New" panose="02070309020205020404" pitchFamily="49" charset="0"/>
                <a:cs typeface="Courier New" panose="02070309020205020404" pitchFamily="49" charset="0"/>
              </a:rPr>
              <a:t>: v1</a:t>
            </a:r>
          </a:p>
          <a:p>
            <a:pPr>
              <a:lnSpc>
                <a:spcPct val="90000"/>
              </a:lnSpc>
            </a:pPr>
            <a:r>
              <a:rPr lang="en-GB" sz="500" b="1" dirty="0">
                <a:solidFill>
                  <a:srgbClr val="FF0000"/>
                </a:solidFill>
                <a:latin typeface="Courier New" panose="02070309020205020404" pitchFamily="49" charset="0"/>
                <a:cs typeface="Courier New" panose="02070309020205020404" pitchFamily="49" charset="0"/>
              </a:rPr>
              <a:t>metadata</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name: </a:t>
            </a:r>
            <a:r>
              <a:rPr lang="en-GB" sz="500" b="1" dirty="0" err="1">
                <a:latin typeface="Courier New" panose="02070309020205020404" pitchFamily="49" charset="0"/>
                <a:cs typeface="Courier New" panose="02070309020205020404" pitchFamily="49" charset="0"/>
              </a:rPr>
              <a:t>mypod</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solidFill>
                  <a:srgbClr val="FF0000"/>
                </a:solidFill>
                <a:latin typeface="Courier New" panose="02070309020205020404" pitchFamily="49" charset="0"/>
                <a:cs typeface="Courier New" panose="02070309020205020404" pitchFamily="49" charset="0"/>
              </a:rPr>
              <a:t>spec</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containers:</a:t>
            </a:r>
          </a:p>
          <a:p>
            <a:pPr>
              <a:lnSpc>
                <a:spcPct val="90000"/>
              </a:lnSpc>
            </a:pPr>
            <a:r>
              <a:rPr lang="en-GB" sz="500" b="1" dirty="0">
                <a:latin typeface="Courier New" panose="02070309020205020404" pitchFamily="49" charset="0"/>
                <a:cs typeface="Courier New" panose="02070309020205020404" pitchFamily="49" charset="0"/>
              </a:rPr>
              <a:t>    - name: </a:t>
            </a:r>
            <a:r>
              <a:rPr lang="en-GB" sz="500" b="1" dirty="0" err="1">
                <a:latin typeface="Courier New" panose="02070309020205020404" pitchFamily="49" charset="0"/>
                <a:cs typeface="Courier New" panose="02070309020205020404" pitchFamily="49" charset="0"/>
              </a:rPr>
              <a:t>myfrontend</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latin typeface="Courier New" panose="02070309020205020404" pitchFamily="49" charset="0"/>
                <a:cs typeface="Courier New" panose="02070309020205020404" pitchFamily="49" charset="0"/>
              </a:rPr>
              <a:t>      image: repo/</a:t>
            </a:r>
            <a:r>
              <a:rPr lang="en-GB" sz="500" b="1" dirty="0" err="1">
                <a:latin typeface="Courier New" panose="02070309020205020404" pitchFamily="49" charset="0"/>
                <a:cs typeface="Courier New" panose="02070309020205020404" pitchFamily="49" charset="0"/>
              </a:rPr>
              <a:t>httpd</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volumeMounts</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  </a:t>
            </a:r>
            <a:r>
              <a:rPr lang="en-GB" sz="500" b="1" dirty="0" err="1">
                <a:latin typeface="Courier New" panose="02070309020205020404" pitchFamily="49" charset="0"/>
                <a:cs typeface="Courier New" panose="02070309020205020404" pitchFamily="49" charset="0"/>
              </a:rPr>
              <a:t>mountPath</a:t>
            </a: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var</a:t>
            </a:r>
            <a:r>
              <a:rPr lang="en-GB" sz="500" b="1" dirty="0">
                <a:latin typeface="Courier New" panose="02070309020205020404" pitchFamily="49" charset="0"/>
                <a:cs typeface="Courier New" panose="02070309020205020404" pitchFamily="49" charset="0"/>
              </a:rPr>
              <a:t>/www/html</a:t>
            </a:r>
          </a:p>
          <a:p>
            <a:pPr>
              <a:lnSpc>
                <a:spcPct val="90000"/>
              </a:lnSpc>
            </a:pPr>
            <a:r>
              <a:rPr lang="en-GB" sz="500" b="1" dirty="0">
                <a:latin typeface="Courier New" panose="02070309020205020404" pitchFamily="49" charset="0"/>
                <a:cs typeface="Courier New" panose="02070309020205020404" pitchFamily="49" charset="0"/>
              </a:rPr>
              <a:t>         name: </a:t>
            </a:r>
            <a:r>
              <a:rPr lang="en-GB" sz="500" b="1" dirty="0" err="1">
                <a:latin typeface="Courier New" panose="02070309020205020404" pitchFamily="49" charset="0"/>
                <a:cs typeface="Courier New" panose="02070309020205020404" pitchFamily="49" charset="0"/>
              </a:rPr>
              <a:t>mypd</a:t>
            </a:r>
            <a:endParaRPr lang="en-GB" sz="500" b="1" dirty="0">
              <a:latin typeface="Courier New" panose="02070309020205020404" pitchFamily="49" charset="0"/>
              <a:cs typeface="Courier New" panose="02070309020205020404" pitchFamily="49" charset="0"/>
            </a:endParaRPr>
          </a:p>
          <a:p>
            <a:pPr>
              <a:lnSpc>
                <a:spcPct val="90000"/>
              </a:lnSpc>
            </a:pP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latin typeface="Courier New" panose="02070309020205020404" pitchFamily="49" charset="0"/>
                <a:cs typeface="Courier New" panose="02070309020205020404" pitchFamily="49" charset="0"/>
              </a:rPr>
              <a:t>  volumes:</a:t>
            </a:r>
          </a:p>
          <a:p>
            <a:pPr>
              <a:lnSpc>
                <a:spcPct val="90000"/>
              </a:lnSpc>
            </a:pPr>
            <a:r>
              <a:rPr lang="en-GB" sz="500" b="1" dirty="0">
                <a:latin typeface="Courier New" panose="02070309020205020404" pitchFamily="49" charset="0"/>
                <a:cs typeface="Courier New" panose="02070309020205020404" pitchFamily="49" charset="0"/>
              </a:rPr>
              <a:t>    - name: </a:t>
            </a:r>
            <a:r>
              <a:rPr lang="en-GB" sz="500" b="1" dirty="0" err="1">
                <a:latin typeface="Courier New" panose="02070309020205020404" pitchFamily="49" charset="0"/>
                <a:cs typeface="Courier New" panose="02070309020205020404" pitchFamily="49" charset="0"/>
              </a:rPr>
              <a:t>mypd</a:t>
            </a:r>
            <a:endParaRPr lang="en-GB" sz="500" b="1" dirty="0">
              <a:latin typeface="Courier New" panose="02070309020205020404" pitchFamily="49" charset="0"/>
              <a:cs typeface="Courier New" panose="02070309020205020404" pitchFamily="49" charset="0"/>
            </a:endParaRP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persistentVolumeClaim</a:t>
            </a:r>
            <a:r>
              <a:rPr lang="en-GB" sz="500" b="1" dirty="0">
                <a:latin typeface="Courier New" panose="02070309020205020404" pitchFamily="49" charset="0"/>
                <a:cs typeface="Courier New" panose="02070309020205020404" pitchFamily="49" charset="0"/>
              </a:rPr>
              <a:t>:</a:t>
            </a:r>
          </a:p>
          <a:p>
            <a:pPr>
              <a:lnSpc>
                <a:spcPct val="90000"/>
              </a:lnSpc>
            </a:pP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claimName</a:t>
            </a:r>
            <a:r>
              <a:rPr lang="en-GB" sz="500" b="1" dirty="0">
                <a:latin typeface="Courier New" panose="02070309020205020404" pitchFamily="49" charset="0"/>
                <a:cs typeface="Courier New" panose="02070309020205020404" pitchFamily="49" charset="0"/>
              </a:rPr>
              <a:t>: </a:t>
            </a:r>
            <a:r>
              <a:rPr lang="en-GB" sz="500" b="1" dirty="0" err="1">
                <a:latin typeface="Courier New" panose="02070309020205020404" pitchFamily="49" charset="0"/>
                <a:cs typeface="Courier New" panose="02070309020205020404" pitchFamily="49" charset="0"/>
              </a:rPr>
              <a:t>myclaim</a:t>
            </a:r>
            <a:endParaRPr lang="en-GB" sz="500" b="1" dirty="0">
              <a:latin typeface="Courier New" panose="02070309020205020404" pitchFamily="49" charset="0"/>
              <a:cs typeface="Courier New" panose="02070309020205020404" pitchFamily="49" charset="0"/>
            </a:endParaRPr>
          </a:p>
          <a:p>
            <a:pPr>
              <a:lnSpc>
                <a:spcPct val="90000"/>
              </a:lnSpc>
            </a:pPr>
            <a:endParaRPr lang="en-GB" sz="500" b="1" dirty="0">
              <a:latin typeface="Courier New" panose="02070309020205020404" pitchFamily="49" charset="0"/>
              <a:cs typeface="Courier New" panose="02070309020205020404" pitchFamily="49" charset="0"/>
            </a:endParaRPr>
          </a:p>
        </p:txBody>
      </p:sp>
      <p:grpSp>
        <p:nvGrpSpPr>
          <p:cNvPr id="27" name="Group 26">
            <a:extLst>
              <a:ext uri="{FF2B5EF4-FFF2-40B4-BE49-F238E27FC236}">
                <a16:creationId xmlns:a16="http://schemas.microsoft.com/office/drawing/2014/main" id="{F924CBCC-D2D3-4B94-8E3F-5F2496CC5F0E}"/>
              </a:ext>
            </a:extLst>
          </p:cNvPr>
          <p:cNvGrpSpPr/>
          <p:nvPr/>
        </p:nvGrpSpPr>
        <p:grpSpPr>
          <a:xfrm>
            <a:off x="10426524" y="3908756"/>
            <a:ext cx="1576566" cy="1010293"/>
            <a:chOff x="10429240" y="3908881"/>
            <a:chExt cx="1576977" cy="1010556"/>
          </a:xfrm>
        </p:grpSpPr>
        <p:sp>
          <p:nvSpPr>
            <p:cNvPr id="25" name="Rectangle: Rounded Corners 24">
              <a:extLst>
                <a:ext uri="{FF2B5EF4-FFF2-40B4-BE49-F238E27FC236}">
                  <a16:creationId xmlns:a16="http://schemas.microsoft.com/office/drawing/2014/main" id="{5F4C1137-C2D4-446A-8660-D5BA929B9159}"/>
                </a:ext>
              </a:extLst>
            </p:cNvPr>
            <p:cNvSpPr/>
            <p:nvPr/>
          </p:nvSpPr>
          <p:spPr bwMode="auto">
            <a:xfrm>
              <a:off x="10429240" y="3908881"/>
              <a:ext cx="1576977" cy="1010556"/>
            </a:xfrm>
            <a:prstGeom prst="roundRect">
              <a:avLst/>
            </a:prstGeom>
            <a:solidFill>
              <a:srgbClr val="7030A0"/>
            </a:solidFill>
            <a:ln>
              <a:headEnd/>
              <a:tailEnd/>
            </a:ln>
          </p:spPr>
          <p:style>
            <a:lnRef idx="0">
              <a:schemeClr val="accent4"/>
            </a:lnRef>
            <a:fillRef idx="3">
              <a:schemeClr val="accent4"/>
            </a:fillRef>
            <a:effectRef idx="3">
              <a:schemeClr val="accent4"/>
            </a:effectRef>
            <a:fontRef idx="minor">
              <a:schemeClr val="lt1"/>
            </a:fontRef>
          </p:style>
          <p:txBody>
            <a:bodyPr wrap="none" lIns="0" tIns="0" rIns="0" bIns="0" rtlCol="0" anchor="ctr"/>
            <a:lstStyle/>
            <a:p>
              <a:pPr algn="ctr"/>
              <a:r>
                <a:rPr lang="en-GB" sz="1600" b="1" dirty="0" err="1">
                  <a:solidFill>
                    <a:srgbClr val="FFFFFF"/>
                  </a:solidFill>
                </a:rPr>
                <a:t>mypod</a:t>
              </a:r>
              <a:endParaRPr lang="en-GB" sz="1600" b="1" dirty="0">
                <a:solidFill>
                  <a:srgbClr val="FFFFFF"/>
                </a:solidFill>
              </a:endParaRPr>
            </a:p>
          </p:txBody>
        </p:sp>
        <p:sp>
          <p:nvSpPr>
            <p:cNvPr id="26" name="Rectangle: Rounded Corners 25">
              <a:extLst>
                <a:ext uri="{FF2B5EF4-FFF2-40B4-BE49-F238E27FC236}">
                  <a16:creationId xmlns:a16="http://schemas.microsoft.com/office/drawing/2014/main" id="{9C17D1A4-6263-435E-ACDE-161CF5FFEA4E}"/>
                </a:ext>
              </a:extLst>
            </p:cNvPr>
            <p:cNvSpPr/>
            <p:nvPr/>
          </p:nvSpPr>
          <p:spPr>
            <a:xfrm>
              <a:off x="10541000" y="4554041"/>
              <a:ext cx="557304" cy="274469"/>
            </a:xfrm>
            <a:prstGeom prst="roundRect">
              <a:avLst/>
            </a:prstGeom>
            <a:solidFill>
              <a:srgbClr val="00B05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1050" dirty="0" err="1"/>
                <a:t>httpd</a:t>
              </a:r>
              <a:endParaRPr lang="en-GB" sz="1050" dirty="0"/>
            </a:p>
          </p:txBody>
        </p:sp>
      </p:grpSp>
      <p:sp>
        <p:nvSpPr>
          <p:cNvPr id="28" name="Flowchart: Magnetic Disk 27">
            <a:extLst>
              <a:ext uri="{FF2B5EF4-FFF2-40B4-BE49-F238E27FC236}">
                <a16:creationId xmlns:a16="http://schemas.microsoft.com/office/drawing/2014/main" id="{F26CAB46-6C17-4C28-B99F-8F7C3FC76252}"/>
              </a:ext>
            </a:extLst>
          </p:cNvPr>
          <p:cNvSpPr/>
          <p:nvPr/>
        </p:nvSpPr>
        <p:spPr bwMode="auto">
          <a:xfrm>
            <a:off x="6954160" y="5861686"/>
            <a:ext cx="1699906" cy="467238"/>
          </a:xfrm>
          <a:prstGeom prst="flowChartMagneticDisk">
            <a:avLst/>
          </a:prstGeom>
          <a:ln>
            <a:headEnd/>
            <a:tailEnd/>
          </a:ln>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lang="en-GB" sz="1600" b="1" dirty="0" err="1">
                <a:solidFill>
                  <a:schemeClr val="tx1"/>
                </a:solidFill>
              </a:rPr>
              <a:t>nfs</a:t>
            </a:r>
            <a:endParaRPr lang="en-GB" sz="1600" b="1" dirty="0">
              <a:solidFill>
                <a:schemeClr val="tx1"/>
              </a:solidFill>
            </a:endParaRPr>
          </a:p>
        </p:txBody>
      </p:sp>
      <p:cxnSp>
        <p:nvCxnSpPr>
          <p:cNvPr id="29" name="Straight Arrow Connector 28">
            <a:extLst>
              <a:ext uri="{FF2B5EF4-FFF2-40B4-BE49-F238E27FC236}">
                <a16:creationId xmlns:a16="http://schemas.microsoft.com/office/drawing/2014/main" id="{6366EFFA-7D9A-4985-B543-DC0A24208B53}"/>
              </a:ext>
            </a:extLst>
          </p:cNvPr>
          <p:cNvCxnSpPr>
            <a:cxnSpLocks/>
            <a:stCxn id="25" idx="2"/>
            <a:endCxn id="28" idx="1"/>
          </p:cNvCxnSpPr>
          <p:nvPr/>
        </p:nvCxnSpPr>
        <p:spPr>
          <a:xfrm flipH="1">
            <a:off x="7804113" y="4919050"/>
            <a:ext cx="3410695" cy="942637"/>
          </a:xfrm>
          <a:prstGeom prst="straightConnector1">
            <a:avLst/>
          </a:prstGeom>
          <a:ln w="38100">
            <a:solidFill>
              <a:srgbClr val="00B050"/>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9C39BDCC-2D6A-4B09-A90A-E25B7698FA9E}"/>
              </a:ext>
            </a:extLst>
          </p:cNvPr>
          <p:cNvSpPr/>
          <p:nvPr/>
        </p:nvSpPr>
        <p:spPr bwMode="auto">
          <a:xfrm>
            <a:off x="4617608" y="3178696"/>
            <a:ext cx="1444156" cy="467964"/>
          </a:xfrm>
          <a:prstGeom prst="round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algn="ctr"/>
            <a:r>
              <a:rPr lang="en-GB" sz="1600" b="1" dirty="0">
                <a:solidFill>
                  <a:srgbClr val="FFFFFF"/>
                </a:solidFill>
              </a:rPr>
              <a:t>scheduler</a:t>
            </a:r>
          </a:p>
        </p:txBody>
      </p:sp>
      <p:sp>
        <p:nvSpPr>
          <p:cNvPr id="33" name="Rectangle: Rounded Corners 32">
            <a:extLst>
              <a:ext uri="{FF2B5EF4-FFF2-40B4-BE49-F238E27FC236}">
                <a16:creationId xmlns:a16="http://schemas.microsoft.com/office/drawing/2014/main" id="{81F69EDE-7AA1-4F17-BE77-83043AAE447D}"/>
              </a:ext>
            </a:extLst>
          </p:cNvPr>
          <p:cNvSpPr/>
          <p:nvPr/>
        </p:nvSpPr>
        <p:spPr bwMode="auto">
          <a:xfrm>
            <a:off x="7451510" y="1203450"/>
            <a:ext cx="887678" cy="467964"/>
          </a:xfrm>
          <a:prstGeom prst="round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algn="ctr"/>
            <a:r>
              <a:rPr lang="en-GB" sz="1600" b="1" dirty="0" err="1">
                <a:solidFill>
                  <a:srgbClr val="FFFFFF"/>
                </a:solidFill>
              </a:rPr>
              <a:t>kubelet</a:t>
            </a:r>
            <a:endParaRPr lang="en-GB" sz="1600" b="1" dirty="0">
              <a:solidFill>
                <a:srgbClr val="FFFFFF"/>
              </a:solidFill>
            </a:endParaRPr>
          </a:p>
        </p:txBody>
      </p:sp>
      <p:sp>
        <p:nvSpPr>
          <p:cNvPr id="34" name="Rectangle: Rounded Corners 33">
            <a:extLst>
              <a:ext uri="{FF2B5EF4-FFF2-40B4-BE49-F238E27FC236}">
                <a16:creationId xmlns:a16="http://schemas.microsoft.com/office/drawing/2014/main" id="{034B7A20-6F81-43B4-A86E-74F748C54E5E}"/>
              </a:ext>
            </a:extLst>
          </p:cNvPr>
          <p:cNvSpPr/>
          <p:nvPr/>
        </p:nvSpPr>
        <p:spPr bwMode="auto">
          <a:xfrm>
            <a:off x="7451509" y="2357397"/>
            <a:ext cx="887678" cy="467964"/>
          </a:xfrm>
          <a:prstGeom prst="round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algn="ctr"/>
            <a:r>
              <a:rPr lang="en-GB" sz="1600" b="1" dirty="0" err="1">
                <a:solidFill>
                  <a:srgbClr val="FFFFFF"/>
                </a:solidFill>
              </a:rPr>
              <a:t>kubelet</a:t>
            </a:r>
            <a:endParaRPr lang="en-GB" sz="1600" b="1" dirty="0">
              <a:solidFill>
                <a:srgbClr val="FFFFFF"/>
              </a:solidFill>
            </a:endParaRPr>
          </a:p>
        </p:txBody>
      </p:sp>
      <p:sp>
        <p:nvSpPr>
          <p:cNvPr id="35" name="Rectangle: Rounded Corners 34">
            <a:extLst>
              <a:ext uri="{FF2B5EF4-FFF2-40B4-BE49-F238E27FC236}">
                <a16:creationId xmlns:a16="http://schemas.microsoft.com/office/drawing/2014/main" id="{548ABC3C-4C1B-426D-A424-2316FA11E4A7}"/>
              </a:ext>
            </a:extLst>
          </p:cNvPr>
          <p:cNvSpPr/>
          <p:nvPr/>
        </p:nvSpPr>
        <p:spPr bwMode="auto">
          <a:xfrm>
            <a:off x="7451508" y="3493211"/>
            <a:ext cx="887678" cy="467964"/>
          </a:xfrm>
          <a:prstGeom prst="round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algn="ctr"/>
            <a:r>
              <a:rPr lang="en-GB" sz="1600" b="1" dirty="0" err="1">
                <a:solidFill>
                  <a:srgbClr val="FFFFFF"/>
                </a:solidFill>
              </a:rPr>
              <a:t>kubelet</a:t>
            </a:r>
            <a:endParaRPr lang="en-GB" sz="1600" b="1" dirty="0">
              <a:solidFill>
                <a:srgbClr val="FFFFFF"/>
              </a:solidFill>
            </a:endParaRPr>
          </a:p>
        </p:txBody>
      </p:sp>
    </p:spTree>
    <p:extLst>
      <p:ext uri="{BB962C8B-B14F-4D97-AF65-F5344CB8AC3E}">
        <p14:creationId xmlns:p14="http://schemas.microsoft.com/office/powerpoint/2010/main" val="37332795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 calcmode="lin" valueType="num">
                                      <p:cBhvr additive="base">
                                        <p:cTn id="27" dur="500" fill="hold"/>
                                        <p:tgtEl>
                                          <p:spTgt spid="9">
                                            <p:txEl>
                                              <p:pRg st="1" end="1"/>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9">
                                            <p:txEl>
                                              <p:pRg st="2" end="2"/>
                                            </p:txEl>
                                          </p:spTgt>
                                        </p:tgtEl>
                                        <p:attrNameLst>
                                          <p:attrName>style.visibility</p:attrName>
                                        </p:attrNameLst>
                                      </p:cBhvr>
                                      <p:to>
                                        <p:strVal val="visible"/>
                                      </p:to>
                                    </p:set>
                                    <p:anim calcmode="lin" valueType="num">
                                      <p:cBhvr additive="base">
                                        <p:cTn id="47" dur="500" fill="hold"/>
                                        <p:tgtEl>
                                          <p:spTgt spid="9">
                                            <p:txEl>
                                              <p:pRg st="2" end="2"/>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ppt_x"/>
                                          </p:val>
                                        </p:tav>
                                        <p:tav tm="100000">
                                          <p:val>
                                            <p:strVal val="#ppt_x"/>
                                          </p:val>
                                        </p:tav>
                                      </p:tavLst>
                                    </p:anim>
                                    <p:anim calcmode="lin" valueType="num">
                                      <p:cBhvr additive="base">
                                        <p:cTn id="5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heel(1)">
                                      <p:cBhvr>
                                        <p:cTn id="67" dur="20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randombar(horizontal)">
                                      <p:cBhvr>
                                        <p:cTn id="72" dur="500"/>
                                        <p:tgtEl>
                                          <p:spTgt spid="29"/>
                                        </p:tgtEl>
                                      </p:cBhvr>
                                    </p:animEffect>
                                  </p:childTnLst>
                                </p:cTn>
                              </p:par>
                            </p:childTnLst>
                          </p:cTn>
                        </p:par>
                        <p:par>
                          <p:cTn id="73" fill="hold">
                            <p:stCondLst>
                              <p:cond delay="500"/>
                            </p:stCondLst>
                            <p:childTnLst>
                              <p:par>
                                <p:cTn id="74" presetID="22" presetClass="entr" presetSubtype="4" fill="hold" grpId="0" nodeType="after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wipe(down)">
                                      <p:cBhvr>
                                        <p:cTn id="7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7" grpId="0" animBg="1"/>
      <p:bldP spid="17" grpId="1" animBg="1"/>
      <p:bldP spid="23" grpId="0" animBg="1"/>
      <p:bldP spid="23" grpId="1" animBg="1"/>
      <p:bldP spid="2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7">
            <a:extLst>
              <a:ext uri="{FF2B5EF4-FFF2-40B4-BE49-F238E27FC236}">
                <a16:creationId xmlns:a16="http://schemas.microsoft.com/office/drawing/2014/main" id="{E20AEBF1-17B6-41FF-AA36-C909500E2A4D}"/>
              </a:ext>
            </a:extLst>
          </p:cNvPr>
          <p:cNvSpPr/>
          <p:nvPr/>
        </p:nvSpPr>
        <p:spPr>
          <a:xfrm>
            <a:off x="837982" y="2300009"/>
            <a:ext cx="5149562" cy="3071707"/>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dirty="0">
                <a:solidFill>
                  <a:schemeClr val="tx2"/>
                </a:solidFill>
              </a:rPr>
              <a:t> </a:t>
            </a:r>
            <a:br>
              <a:rPr lang="en-US" sz="1600" dirty="0">
                <a:solidFill>
                  <a:schemeClr val="tx2"/>
                </a:solidFill>
              </a:rPr>
            </a:br>
            <a:endParaRPr lang="en-US" sz="1600" dirty="0">
              <a:solidFill>
                <a:schemeClr val="tx2"/>
              </a:solidFill>
            </a:endParaRPr>
          </a:p>
        </p:txBody>
      </p:sp>
      <p:sp>
        <p:nvSpPr>
          <p:cNvPr id="47" name="Title 46">
            <a:extLst>
              <a:ext uri="{FF2B5EF4-FFF2-40B4-BE49-F238E27FC236}">
                <a16:creationId xmlns:a16="http://schemas.microsoft.com/office/drawing/2014/main" id="{370B9B1A-6135-4E5D-8709-492DD01BD42F}"/>
              </a:ext>
            </a:extLst>
          </p:cNvPr>
          <p:cNvSpPr>
            <a:spLocks noGrp="1"/>
          </p:cNvSpPr>
          <p:nvPr>
            <p:ph type="title"/>
          </p:nvPr>
        </p:nvSpPr>
        <p:spPr/>
        <p:txBody>
          <a:bodyPr/>
          <a:lstStyle/>
          <a:p>
            <a:r>
              <a:rPr lang="en-GB" dirty="0"/>
              <a:t>Docker Default Networking</a:t>
            </a:r>
          </a:p>
        </p:txBody>
      </p:sp>
      <p:sp>
        <p:nvSpPr>
          <p:cNvPr id="53" name="Content Placeholder 52">
            <a:extLst>
              <a:ext uri="{FF2B5EF4-FFF2-40B4-BE49-F238E27FC236}">
                <a16:creationId xmlns:a16="http://schemas.microsoft.com/office/drawing/2014/main" id="{B6E270D8-9DAE-4525-ADB4-4C825B63E4B1}"/>
              </a:ext>
            </a:extLst>
          </p:cNvPr>
          <p:cNvSpPr>
            <a:spLocks noGrp="1"/>
          </p:cNvSpPr>
          <p:nvPr>
            <p:ph sz="half" idx="2"/>
          </p:nvPr>
        </p:nvSpPr>
        <p:spPr/>
        <p:txBody>
          <a:bodyPr/>
          <a:lstStyle/>
          <a:p>
            <a:r>
              <a:rPr lang="en-GB" dirty="0"/>
              <a:t>Default Docker net behaviour is containers connected to the bridge network</a:t>
            </a:r>
          </a:p>
          <a:p>
            <a:endParaRPr lang="en-GB" dirty="0"/>
          </a:p>
        </p:txBody>
      </p:sp>
      <p:cxnSp>
        <p:nvCxnSpPr>
          <p:cNvPr id="6" name="Straight Connector 43">
            <a:extLst>
              <a:ext uri="{FF2B5EF4-FFF2-40B4-BE49-F238E27FC236}">
                <a16:creationId xmlns:a16="http://schemas.microsoft.com/office/drawing/2014/main" id="{FAAEC580-5F4C-49B8-AB11-07D10ED0DBB0}"/>
              </a:ext>
            </a:extLst>
          </p:cNvPr>
          <p:cNvCxnSpPr/>
          <p:nvPr/>
        </p:nvCxnSpPr>
        <p:spPr>
          <a:xfrm>
            <a:off x="1958251" y="2678951"/>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59">
            <a:extLst>
              <a:ext uri="{FF2B5EF4-FFF2-40B4-BE49-F238E27FC236}">
                <a16:creationId xmlns:a16="http://schemas.microsoft.com/office/drawing/2014/main" id="{7A7A581E-E055-47D2-A212-A31E32FFC0B8}"/>
              </a:ext>
            </a:extLst>
          </p:cNvPr>
          <p:cNvSpPr txBox="1"/>
          <p:nvPr/>
        </p:nvSpPr>
        <p:spPr>
          <a:xfrm>
            <a:off x="990014" y="2488501"/>
            <a:ext cx="803650" cy="28994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eth0</a:t>
            </a:r>
          </a:p>
        </p:txBody>
      </p:sp>
      <p:sp>
        <p:nvSpPr>
          <p:cNvPr id="8" name="Rectangle 60">
            <a:extLst>
              <a:ext uri="{FF2B5EF4-FFF2-40B4-BE49-F238E27FC236}">
                <a16:creationId xmlns:a16="http://schemas.microsoft.com/office/drawing/2014/main" id="{3EB60A4B-B832-4E72-B220-219CD82AC999}"/>
              </a:ext>
            </a:extLst>
          </p:cNvPr>
          <p:cNvSpPr/>
          <p:nvPr/>
        </p:nvSpPr>
        <p:spPr>
          <a:xfrm>
            <a:off x="1843981"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9" name="TextBox 61">
            <a:extLst>
              <a:ext uri="{FF2B5EF4-FFF2-40B4-BE49-F238E27FC236}">
                <a16:creationId xmlns:a16="http://schemas.microsoft.com/office/drawing/2014/main" id="{BA8DC8F3-3F98-42FE-8A4C-C72FBB24BDA2}"/>
              </a:ext>
            </a:extLst>
          </p:cNvPr>
          <p:cNvSpPr txBox="1"/>
          <p:nvPr/>
        </p:nvSpPr>
        <p:spPr>
          <a:xfrm>
            <a:off x="1931637" y="2371834"/>
            <a:ext cx="858585" cy="198169"/>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10.240.0.3</a:t>
            </a:r>
          </a:p>
        </p:txBody>
      </p:sp>
      <p:cxnSp>
        <p:nvCxnSpPr>
          <p:cNvPr id="15" name="Straight Connector 17">
            <a:extLst>
              <a:ext uri="{FF2B5EF4-FFF2-40B4-BE49-F238E27FC236}">
                <a16:creationId xmlns:a16="http://schemas.microsoft.com/office/drawing/2014/main" id="{C9E6FD94-D9D7-4D54-90BE-BBA5DF45FD44}"/>
              </a:ext>
            </a:extLst>
          </p:cNvPr>
          <p:cNvCxnSpPr/>
          <p:nvPr/>
        </p:nvCxnSpPr>
        <p:spPr>
          <a:xfrm flipV="1">
            <a:off x="2875182" y="3664480"/>
            <a:ext cx="2313851" cy="2496"/>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44">
            <a:extLst>
              <a:ext uri="{FF2B5EF4-FFF2-40B4-BE49-F238E27FC236}">
                <a16:creationId xmlns:a16="http://schemas.microsoft.com/office/drawing/2014/main" id="{7E2E4D6A-A605-4688-8BE2-D2E67D73B642}"/>
              </a:ext>
            </a:extLst>
          </p:cNvPr>
          <p:cNvSpPr/>
          <p:nvPr/>
        </p:nvSpPr>
        <p:spPr>
          <a:xfrm>
            <a:off x="2991736" y="3578626"/>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18" name="Straight Connector 30">
            <a:extLst>
              <a:ext uri="{FF2B5EF4-FFF2-40B4-BE49-F238E27FC236}">
                <a16:creationId xmlns:a16="http://schemas.microsoft.com/office/drawing/2014/main" id="{443E8339-F8D3-418C-B551-0C753B82F67C}"/>
              </a:ext>
            </a:extLst>
          </p:cNvPr>
          <p:cNvCxnSpPr>
            <a:cxnSpLocks/>
          </p:cNvCxnSpPr>
          <p:nvPr/>
        </p:nvCxnSpPr>
        <p:spPr>
          <a:xfrm>
            <a:off x="3484845" y="2755132"/>
            <a:ext cx="10476" cy="91389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30">
            <a:extLst>
              <a:ext uri="{FF2B5EF4-FFF2-40B4-BE49-F238E27FC236}">
                <a16:creationId xmlns:a16="http://schemas.microsoft.com/office/drawing/2014/main" id="{FF12F56C-38E9-471A-A322-8F3FE2ADA70D}"/>
              </a:ext>
            </a:extLst>
          </p:cNvPr>
          <p:cNvCxnSpPr/>
          <p:nvPr/>
        </p:nvCxnSpPr>
        <p:spPr>
          <a:xfrm>
            <a:off x="3075378"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30">
            <a:extLst>
              <a:ext uri="{FF2B5EF4-FFF2-40B4-BE49-F238E27FC236}">
                <a16:creationId xmlns:a16="http://schemas.microsoft.com/office/drawing/2014/main" id="{0B1C16BB-990C-4C44-8DD3-AF0E94DC9056}"/>
              </a:ext>
            </a:extLst>
          </p:cNvPr>
          <p:cNvCxnSpPr/>
          <p:nvPr/>
        </p:nvCxnSpPr>
        <p:spPr>
          <a:xfrm>
            <a:off x="3989540"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30">
            <a:extLst>
              <a:ext uri="{FF2B5EF4-FFF2-40B4-BE49-F238E27FC236}">
                <a16:creationId xmlns:a16="http://schemas.microsoft.com/office/drawing/2014/main" id="{C2503DAF-657C-440F-8C8C-BD3EDF2F9F23}"/>
              </a:ext>
            </a:extLst>
          </p:cNvPr>
          <p:cNvCxnSpPr/>
          <p:nvPr/>
        </p:nvCxnSpPr>
        <p:spPr>
          <a:xfrm>
            <a:off x="4915005"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descr="C:\Users\ju\Desktop\docker-container.png">
            <a:extLst>
              <a:ext uri="{FF2B5EF4-FFF2-40B4-BE49-F238E27FC236}">
                <a16:creationId xmlns:a16="http://schemas.microsoft.com/office/drawing/2014/main" id="{CB458F09-23BF-492D-8BFD-82D9A8F6F93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90222" y="3835862"/>
            <a:ext cx="570312" cy="269995"/>
          </a:xfrm>
          <a:prstGeom prst="rect">
            <a:avLst/>
          </a:prstGeom>
          <a:noFill/>
        </p:spPr>
      </p:pic>
      <p:sp>
        <p:nvSpPr>
          <p:cNvPr id="34" name="Rectangle 144">
            <a:extLst>
              <a:ext uri="{FF2B5EF4-FFF2-40B4-BE49-F238E27FC236}">
                <a16:creationId xmlns:a16="http://schemas.microsoft.com/office/drawing/2014/main" id="{5FC240DB-DBFF-4410-9FF5-6656AD832F5C}"/>
              </a:ext>
            </a:extLst>
          </p:cNvPr>
          <p:cNvSpPr/>
          <p:nvPr/>
        </p:nvSpPr>
        <p:spPr>
          <a:xfrm>
            <a:off x="3899551" y="3581597"/>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5" name="Rectangle 144">
            <a:extLst>
              <a:ext uri="{FF2B5EF4-FFF2-40B4-BE49-F238E27FC236}">
                <a16:creationId xmlns:a16="http://schemas.microsoft.com/office/drawing/2014/main" id="{9305F6D9-AAC2-48D7-B6B6-1C1F436EB7B2}"/>
              </a:ext>
            </a:extLst>
          </p:cNvPr>
          <p:cNvSpPr/>
          <p:nvPr/>
        </p:nvSpPr>
        <p:spPr>
          <a:xfrm>
            <a:off x="4817850" y="3586647"/>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6" name="TextBox 36">
            <a:extLst>
              <a:ext uri="{FF2B5EF4-FFF2-40B4-BE49-F238E27FC236}">
                <a16:creationId xmlns:a16="http://schemas.microsoft.com/office/drawing/2014/main" id="{C02776FB-5BDC-40C9-AF94-935A35296556}"/>
              </a:ext>
            </a:extLst>
          </p:cNvPr>
          <p:cNvSpPr txBox="1"/>
          <p:nvPr/>
        </p:nvSpPr>
        <p:spPr>
          <a:xfrm>
            <a:off x="2543576" y="3386158"/>
            <a:ext cx="663211" cy="228540"/>
          </a:xfrm>
          <a:prstGeom prst="rect">
            <a:avLst/>
          </a:prstGeom>
          <a:noFill/>
        </p:spPr>
        <p:txBody>
          <a:bodyPr wrap="square" lIns="0" tIns="0" rIns="0" bIns="0" rtlCol="0">
            <a:noAutofit/>
          </a:bodyPr>
          <a:lstStyle/>
          <a:p>
            <a:pPr>
              <a:lnSpc>
                <a:spcPct val="90000"/>
              </a:lnSpc>
            </a:pPr>
            <a:r>
              <a:rPr lang="en-US" sz="1100" dirty="0"/>
              <a:t>172.17.0.2</a:t>
            </a:r>
            <a:endParaRPr lang="en-US" sz="1200" dirty="0"/>
          </a:p>
        </p:txBody>
      </p:sp>
      <p:sp>
        <p:nvSpPr>
          <p:cNvPr id="37" name="TextBox 36">
            <a:extLst>
              <a:ext uri="{FF2B5EF4-FFF2-40B4-BE49-F238E27FC236}">
                <a16:creationId xmlns:a16="http://schemas.microsoft.com/office/drawing/2014/main" id="{F0DC5DEF-1BD1-4751-87E6-CCE89F278EEB}"/>
              </a:ext>
            </a:extLst>
          </p:cNvPr>
          <p:cNvSpPr txBox="1"/>
          <p:nvPr/>
        </p:nvSpPr>
        <p:spPr>
          <a:xfrm>
            <a:off x="3718777" y="3385055"/>
            <a:ext cx="663211" cy="228540"/>
          </a:xfrm>
          <a:prstGeom prst="rect">
            <a:avLst/>
          </a:prstGeom>
          <a:noFill/>
        </p:spPr>
        <p:txBody>
          <a:bodyPr wrap="square" lIns="0" tIns="0" rIns="0" bIns="0" rtlCol="0">
            <a:noAutofit/>
          </a:bodyPr>
          <a:lstStyle/>
          <a:p>
            <a:pPr>
              <a:lnSpc>
                <a:spcPct val="90000"/>
              </a:lnSpc>
            </a:pPr>
            <a:r>
              <a:rPr lang="en-US" sz="1100" dirty="0"/>
              <a:t>172.17.0.3</a:t>
            </a:r>
            <a:endParaRPr lang="en-US" sz="1200" dirty="0"/>
          </a:p>
        </p:txBody>
      </p:sp>
      <p:sp>
        <p:nvSpPr>
          <p:cNvPr id="38" name="TextBox 36">
            <a:extLst>
              <a:ext uri="{FF2B5EF4-FFF2-40B4-BE49-F238E27FC236}">
                <a16:creationId xmlns:a16="http://schemas.microsoft.com/office/drawing/2014/main" id="{493E39C6-B9C4-4DD3-88DA-6AB68862841F}"/>
              </a:ext>
            </a:extLst>
          </p:cNvPr>
          <p:cNvSpPr txBox="1"/>
          <p:nvPr/>
        </p:nvSpPr>
        <p:spPr>
          <a:xfrm>
            <a:off x="4655560" y="3385277"/>
            <a:ext cx="663211" cy="228540"/>
          </a:xfrm>
          <a:prstGeom prst="rect">
            <a:avLst/>
          </a:prstGeom>
          <a:noFill/>
        </p:spPr>
        <p:txBody>
          <a:bodyPr wrap="square" lIns="0" tIns="0" rIns="0" bIns="0" rtlCol="0">
            <a:noAutofit/>
          </a:bodyPr>
          <a:lstStyle/>
          <a:p>
            <a:pPr>
              <a:lnSpc>
                <a:spcPct val="90000"/>
              </a:lnSpc>
            </a:pPr>
            <a:r>
              <a:rPr lang="en-US" sz="1100" dirty="0"/>
              <a:t>172.17.0.4</a:t>
            </a:r>
            <a:endParaRPr lang="en-US" sz="1200" dirty="0"/>
          </a:p>
        </p:txBody>
      </p:sp>
      <p:sp>
        <p:nvSpPr>
          <p:cNvPr id="39" name="TextBox 59">
            <a:extLst>
              <a:ext uri="{FF2B5EF4-FFF2-40B4-BE49-F238E27FC236}">
                <a16:creationId xmlns:a16="http://schemas.microsoft.com/office/drawing/2014/main" id="{30F1AE67-9FFE-483B-968B-E8C86D5251DD}"/>
              </a:ext>
            </a:extLst>
          </p:cNvPr>
          <p:cNvSpPr txBox="1"/>
          <p:nvPr/>
        </p:nvSpPr>
        <p:spPr>
          <a:xfrm>
            <a:off x="2682570" y="2520653"/>
            <a:ext cx="674864" cy="27051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docker0</a:t>
            </a:r>
          </a:p>
        </p:txBody>
      </p:sp>
      <p:sp>
        <p:nvSpPr>
          <p:cNvPr id="40" name="TextBox 61">
            <a:extLst>
              <a:ext uri="{FF2B5EF4-FFF2-40B4-BE49-F238E27FC236}">
                <a16:creationId xmlns:a16="http://schemas.microsoft.com/office/drawing/2014/main" id="{45388CBB-08C2-4D62-8133-62536DF1640B}"/>
              </a:ext>
            </a:extLst>
          </p:cNvPr>
          <p:cNvSpPr txBox="1"/>
          <p:nvPr/>
        </p:nvSpPr>
        <p:spPr>
          <a:xfrm>
            <a:off x="3484845" y="2328966"/>
            <a:ext cx="1218883" cy="22854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172.17.0.1</a:t>
            </a:r>
          </a:p>
        </p:txBody>
      </p:sp>
      <p:pic>
        <p:nvPicPr>
          <p:cNvPr id="41" name="Picture 40" descr="C:\Users\ju\Desktop\docker-container.png">
            <a:extLst>
              <a:ext uri="{FF2B5EF4-FFF2-40B4-BE49-F238E27FC236}">
                <a16:creationId xmlns:a16="http://schemas.microsoft.com/office/drawing/2014/main" id="{C7A0C26C-856C-4680-B33D-4EDB22FD61E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718778" y="3861914"/>
            <a:ext cx="570312" cy="269995"/>
          </a:xfrm>
          <a:prstGeom prst="rect">
            <a:avLst/>
          </a:prstGeom>
          <a:noFill/>
        </p:spPr>
      </p:pic>
      <p:pic>
        <p:nvPicPr>
          <p:cNvPr id="42" name="Picture 41" descr="C:\Users\ju\Desktop\docker-container.png">
            <a:extLst>
              <a:ext uri="{FF2B5EF4-FFF2-40B4-BE49-F238E27FC236}">
                <a16:creationId xmlns:a16="http://schemas.microsoft.com/office/drawing/2014/main" id="{6E1A50A4-20F0-42E4-A477-A0046DC7C00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97128" y="3824725"/>
            <a:ext cx="570312" cy="269995"/>
          </a:xfrm>
          <a:prstGeom prst="rect">
            <a:avLst/>
          </a:prstGeom>
          <a:noFill/>
        </p:spPr>
      </p:pic>
      <p:sp>
        <p:nvSpPr>
          <p:cNvPr id="44" name="Rectangle 60">
            <a:extLst>
              <a:ext uri="{FF2B5EF4-FFF2-40B4-BE49-F238E27FC236}">
                <a16:creationId xmlns:a16="http://schemas.microsoft.com/office/drawing/2014/main" id="{AA520F1D-4D63-408F-8796-C70DA5E55431}"/>
              </a:ext>
            </a:extLst>
          </p:cNvPr>
          <p:cNvSpPr/>
          <p:nvPr/>
        </p:nvSpPr>
        <p:spPr>
          <a:xfrm>
            <a:off x="3400270"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51" name="TextBox 59">
            <a:extLst>
              <a:ext uri="{FF2B5EF4-FFF2-40B4-BE49-F238E27FC236}">
                <a16:creationId xmlns:a16="http://schemas.microsoft.com/office/drawing/2014/main" id="{7990068C-3E2F-49E6-A176-ABF81D84ADA5}"/>
              </a:ext>
            </a:extLst>
          </p:cNvPr>
          <p:cNvSpPr txBox="1"/>
          <p:nvPr/>
        </p:nvSpPr>
        <p:spPr>
          <a:xfrm>
            <a:off x="1867737" y="3613595"/>
            <a:ext cx="564111" cy="18419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bridge</a:t>
            </a:r>
          </a:p>
        </p:txBody>
      </p:sp>
      <p:sp>
        <p:nvSpPr>
          <p:cNvPr id="52" name="TextBox 51">
            <a:extLst>
              <a:ext uri="{FF2B5EF4-FFF2-40B4-BE49-F238E27FC236}">
                <a16:creationId xmlns:a16="http://schemas.microsoft.com/office/drawing/2014/main" id="{7DAE0A68-A375-49E1-9673-2B6738B3AE91}"/>
              </a:ext>
            </a:extLst>
          </p:cNvPr>
          <p:cNvSpPr txBox="1"/>
          <p:nvPr/>
        </p:nvSpPr>
        <p:spPr>
          <a:xfrm>
            <a:off x="2790222" y="5446783"/>
            <a:ext cx="1982990" cy="369236"/>
          </a:xfrm>
          <a:prstGeom prst="rect">
            <a:avLst/>
          </a:prstGeom>
          <a:noFill/>
        </p:spPr>
        <p:txBody>
          <a:bodyPr wrap="square" rtlCol="0">
            <a:spAutoFit/>
          </a:bodyPr>
          <a:lstStyle/>
          <a:p>
            <a:r>
              <a:rPr lang="en-GB" sz="1799" dirty="0"/>
              <a:t>Docker Host</a:t>
            </a:r>
          </a:p>
        </p:txBody>
      </p:sp>
    </p:spTree>
    <p:extLst>
      <p:ext uri="{BB962C8B-B14F-4D97-AF65-F5344CB8AC3E}">
        <p14:creationId xmlns:p14="http://schemas.microsoft.com/office/powerpoint/2010/main" val="35140343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2372B402-F31F-4A70-AFC0-A9C2BDC32678}"/>
              </a:ext>
            </a:extLst>
          </p:cNvPr>
          <p:cNvSpPr/>
          <p:nvPr/>
        </p:nvSpPr>
        <p:spPr bwMode="auto">
          <a:xfrm>
            <a:off x="1268399" y="1372136"/>
            <a:ext cx="9389204" cy="4071829"/>
          </a:xfrm>
          <a:prstGeom prst="roundRect">
            <a:avLst/>
          </a:prstGeom>
          <a:solidFill>
            <a:schemeClr val="bg1">
              <a:lumMod val="75000"/>
            </a:schemeClr>
          </a:solidFill>
          <a:ln w="19050">
            <a:noFill/>
            <a:round/>
            <a:headEnd/>
            <a:tailEnd/>
          </a:ln>
          <a:effectLst/>
        </p:spPr>
        <p:txBody>
          <a:bodyPr wrap="none" lIns="0" tIns="0" rIns="0" bIns="0" rtlCol="0" anchor="ctr"/>
          <a:lstStyle/>
          <a:p>
            <a:pPr algn="ctr"/>
            <a:endParaRPr lang="en-GB" sz="1600" b="1" dirty="0">
              <a:solidFill>
                <a:srgbClr val="FFFFFF"/>
              </a:solidFill>
            </a:endParaRPr>
          </a:p>
        </p:txBody>
      </p:sp>
      <p:sp>
        <p:nvSpPr>
          <p:cNvPr id="11" name="Rectangle: Rounded Corners 10">
            <a:extLst>
              <a:ext uri="{FF2B5EF4-FFF2-40B4-BE49-F238E27FC236}">
                <a16:creationId xmlns:a16="http://schemas.microsoft.com/office/drawing/2014/main" id="{91C4747E-BD5F-4DE3-A51F-416A1D1E58E9}"/>
              </a:ext>
            </a:extLst>
          </p:cNvPr>
          <p:cNvSpPr/>
          <p:nvPr/>
        </p:nvSpPr>
        <p:spPr bwMode="auto">
          <a:xfrm>
            <a:off x="1782615" y="3592788"/>
            <a:ext cx="6882877" cy="670385"/>
          </a:xfrm>
          <a:prstGeom prst="roundRect">
            <a:avLst/>
          </a:prstGeom>
          <a:solidFill>
            <a:srgbClr val="FFC000"/>
          </a:solidFill>
          <a:ln w="19050">
            <a:noFill/>
            <a:round/>
            <a:headEnd/>
            <a:tailEnd/>
          </a:ln>
          <a:effectLst/>
        </p:spPr>
        <p:txBody>
          <a:bodyPr wrap="none" lIns="0" tIns="0" rIns="0" bIns="0" rtlCol="0" anchor="ctr"/>
          <a:lstStyle/>
          <a:p>
            <a:pPr algn="ctr"/>
            <a:endParaRPr lang="en-GB" sz="1600" b="1" dirty="0">
              <a:solidFill>
                <a:srgbClr val="FFFFFF"/>
              </a:solidFill>
            </a:endParaRPr>
          </a:p>
        </p:txBody>
      </p:sp>
      <p:sp>
        <p:nvSpPr>
          <p:cNvPr id="2" name="Title 1">
            <a:extLst>
              <a:ext uri="{FF2B5EF4-FFF2-40B4-BE49-F238E27FC236}">
                <a16:creationId xmlns:a16="http://schemas.microsoft.com/office/drawing/2014/main" id="{0B4B74EE-8AD7-4860-AE02-C7CC101FCE95}"/>
              </a:ext>
            </a:extLst>
          </p:cNvPr>
          <p:cNvSpPr>
            <a:spLocks noGrp="1"/>
          </p:cNvSpPr>
          <p:nvPr>
            <p:ph type="title"/>
          </p:nvPr>
        </p:nvSpPr>
        <p:spPr/>
        <p:txBody>
          <a:bodyPr/>
          <a:lstStyle/>
          <a:p>
            <a:r>
              <a:rPr lang="en-GB" dirty="0"/>
              <a:t>Network Interfaces Inside &amp; Out</a:t>
            </a:r>
          </a:p>
        </p:txBody>
      </p:sp>
      <p:sp>
        <p:nvSpPr>
          <p:cNvPr id="5" name="Rectangle: Rounded Corners 4">
            <a:extLst>
              <a:ext uri="{FF2B5EF4-FFF2-40B4-BE49-F238E27FC236}">
                <a16:creationId xmlns:a16="http://schemas.microsoft.com/office/drawing/2014/main" id="{86DF7820-479C-45CF-A17B-07EB55B10B34}"/>
              </a:ext>
            </a:extLst>
          </p:cNvPr>
          <p:cNvSpPr/>
          <p:nvPr/>
        </p:nvSpPr>
        <p:spPr bwMode="auto">
          <a:xfrm>
            <a:off x="1832132" y="2183455"/>
            <a:ext cx="2353967" cy="119221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Container “</a:t>
            </a:r>
            <a:r>
              <a:rPr lang="en-GB" sz="1600" b="1" dirty="0" err="1">
                <a:solidFill>
                  <a:srgbClr val="FFFFFF"/>
                </a:solidFill>
              </a:rPr>
              <a:t>nginx</a:t>
            </a:r>
            <a:r>
              <a:rPr lang="en-GB" sz="1600" b="1" dirty="0">
                <a:solidFill>
                  <a:srgbClr val="FFFFFF"/>
                </a:solidFill>
              </a:rPr>
              <a:t>”</a:t>
            </a:r>
          </a:p>
        </p:txBody>
      </p:sp>
      <p:sp>
        <p:nvSpPr>
          <p:cNvPr id="6" name="Rectangle: Rounded Corners 5">
            <a:extLst>
              <a:ext uri="{FF2B5EF4-FFF2-40B4-BE49-F238E27FC236}">
                <a16:creationId xmlns:a16="http://schemas.microsoft.com/office/drawing/2014/main" id="{E8A88E1A-2BE0-4806-83EB-19A5A8A76C93}"/>
              </a:ext>
            </a:extLst>
          </p:cNvPr>
          <p:cNvSpPr/>
          <p:nvPr/>
        </p:nvSpPr>
        <p:spPr bwMode="auto">
          <a:xfrm>
            <a:off x="4494629" y="2183455"/>
            <a:ext cx="2353967" cy="119221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Container “</a:t>
            </a:r>
            <a:r>
              <a:rPr lang="en-GB" sz="1600" b="1" dirty="0" err="1">
                <a:solidFill>
                  <a:srgbClr val="FFFFFF"/>
                </a:solidFill>
              </a:rPr>
              <a:t>httpd</a:t>
            </a:r>
            <a:r>
              <a:rPr lang="en-GB" sz="1600" b="1" dirty="0">
                <a:solidFill>
                  <a:srgbClr val="FFFFFF"/>
                </a:solidFill>
              </a:rPr>
              <a:t>”</a:t>
            </a:r>
          </a:p>
        </p:txBody>
      </p:sp>
      <p:sp>
        <p:nvSpPr>
          <p:cNvPr id="7" name="Rectangle: Rounded Corners 6">
            <a:extLst>
              <a:ext uri="{FF2B5EF4-FFF2-40B4-BE49-F238E27FC236}">
                <a16:creationId xmlns:a16="http://schemas.microsoft.com/office/drawing/2014/main" id="{CE5325CE-C436-447C-9581-D62734256C30}"/>
              </a:ext>
            </a:extLst>
          </p:cNvPr>
          <p:cNvSpPr/>
          <p:nvPr/>
        </p:nvSpPr>
        <p:spPr bwMode="auto">
          <a:xfrm>
            <a:off x="3180520" y="2989059"/>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a:solidFill>
                  <a:srgbClr val="FFFFFF"/>
                </a:solidFill>
              </a:rPr>
              <a:t>eth0</a:t>
            </a:r>
          </a:p>
        </p:txBody>
      </p:sp>
      <p:sp>
        <p:nvSpPr>
          <p:cNvPr id="8" name="Rectangle: Rounded Corners 7">
            <a:extLst>
              <a:ext uri="{FF2B5EF4-FFF2-40B4-BE49-F238E27FC236}">
                <a16:creationId xmlns:a16="http://schemas.microsoft.com/office/drawing/2014/main" id="{61A58DC4-E973-4B6E-825E-6321E6FDD311}"/>
              </a:ext>
            </a:extLst>
          </p:cNvPr>
          <p:cNvSpPr/>
          <p:nvPr/>
        </p:nvSpPr>
        <p:spPr bwMode="auto">
          <a:xfrm>
            <a:off x="5865870" y="2989059"/>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a:solidFill>
                  <a:srgbClr val="FFFFFF"/>
                </a:solidFill>
              </a:rPr>
              <a:t>eth0</a:t>
            </a:r>
          </a:p>
        </p:txBody>
      </p:sp>
      <p:sp>
        <p:nvSpPr>
          <p:cNvPr id="9" name="Rectangle: Rounded Corners 8">
            <a:extLst>
              <a:ext uri="{FF2B5EF4-FFF2-40B4-BE49-F238E27FC236}">
                <a16:creationId xmlns:a16="http://schemas.microsoft.com/office/drawing/2014/main" id="{6E00A8DA-FF66-4447-9EE0-8B2F6987AB89}"/>
              </a:ext>
            </a:extLst>
          </p:cNvPr>
          <p:cNvSpPr/>
          <p:nvPr/>
        </p:nvSpPr>
        <p:spPr bwMode="auto">
          <a:xfrm>
            <a:off x="3180520" y="3802283"/>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a:solidFill>
                  <a:srgbClr val="FFFFFF"/>
                </a:solidFill>
              </a:rPr>
              <a:t>veth1</a:t>
            </a:r>
          </a:p>
        </p:txBody>
      </p:sp>
      <p:sp>
        <p:nvSpPr>
          <p:cNvPr id="10" name="Rectangle: Rounded Corners 9">
            <a:extLst>
              <a:ext uri="{FF2B5EF4-FFF2-40B4-BE49-F238E27FC236}">
                <a16:creationId xmlns:a16="http://schemas.microsoft.com/office/drawing/2014/main" id="{05D4E4F0-47A6-4008-AC3C-6672D295F447}"/>
              </a:ext>
            </a:extLst>
          </p:cNvPr>
          <p:cNvSpPr/>
          <p:nvPr/>
        </p:nvSpPr>
        <p:spPr bwMode="auto">
          <a:xfrm>
            <a:off x="5865870" y="3781333"/>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a:solidFill>
                  <a:srgbClr val="FFFFFF"/>
                </a:solidFill>
              </a:rPr>
              <a:t>veth2</a:t>
            </a:r>
          </a:p>
        </p:txBody>
      </p:sp>
      <p:sp>
        <p:nvSpPr>
          <p:cNvPr id="12" name="TextBox 11">
            <a:extLst>
              <a:ext uri="{FF2B5EF4-FFF2-40B4-BE49-F238E27FC236}">
                <a16:creationId xmlns:a16="http://schemas.microsoft.com/office/drawing/2014/main" id="{16747822-8A2D-4436-9E86-8CE18ABA3C25}"/>
              </a:ext>
            </a:extLst>
          </p:cNvPr>
          <p:cNvSpPr txBox="1"/>
          <p:nvPr/>
        </p:nvSpPr>
        <p:spPr>
          <a:xfrm>
            <a:off x="7290440" y="3809901"/>
            <a:ext cx="1226501" cy="179023"/>
          </a:xfrm>
          <a:prstGeom prst="rect">
            <a:avLst/>
          </a:prstGeom>
          <a:noFill/>
        </p:spPr>
        <p:txBody>
          <a:bodyPr wrap="square" lIns="0" tIns="0" rIns="0" bIns="0" rtlCol="0">
            <a:noAutofit/>
          </a:bodyPr>
          <a:lstStyle/>
          <a:p>
            <a:pPr>
              <a:lnSpc>
                <a:spcPct val="90000"/>
              </a:lnSpc>
            </a:pPr>
            <a:r>
              <a:rPr lang="en-GB" sz="1799" dirty="0"/>
              <a:t>docker0</a:t>
            </a:r>
          </a:p>
        </p:txBody>
      </p:sp>
      <p:sp>
        <p:nvSpPr>
          <p:cNvPr id="13" name="Rectangle: Rounded Corners 12">
            <a:extLst>
              <a:ext uri="{FF2B5EF4-FFF2-40B4-BE49-F238E27FC236}">
                <a16:creationId xmlns:a16="http://schemas.microsoft.com/office/drawing/2014/main" id="{45B56842-A305-4E7F-ADB5-E9C30105D3FE}"/>
              </a:ext>
            </a:extLst>
          </p:cNvPr>
          <p:cNvSpPr/>
          <p:nvPr/>
        </p:nvSpPr>
        <p:spPr bwMode="auto">
          <a:xfrm>
            <a:off x="7355192" y="4750726"/>
            <a:ext cx="826555" cy="293294"/>
          </a:xfrm>
          <a:prstGeom prst="roundRect">
            <a:avLst/>
          </a:prstGeom>
          <a:solidFill>
            <a:srgbClr val="7030A0"/>
          </a:solidFill>
          <a:ln w="19050">
            <a:noFill/>
            <a:round/>
            <a:headEnd/>
            <a:tailEnd/>
          </a:ln>
          <a:effectLst/>
        </p:spPr>
        <p:txBody>
          <a:bodyPr wrap="none" lIns="0" tIns="0" rIns="0" bIns="0" rtlCol="0" anchor="ctr"/>
          <a:lstStyle/>
          <a:p>
            <a:pPr algn="ctr"/>
            <a:r>
              <a:rPr lang="en-GB" sz="1600" b="1" dirty="0">
                <a:solidFill>
                  <a:srgbClr val="FFFFFF"/>
                </a:solidFill>
              </a:rPr>
              <a:t>eth0</a:t>
            </a:r>
          </a:p>
        </p:txBody>
      </p:sp>
      <p:cxnSp>
        <p:nvCxnSpPr>
          <p:cNvPr id="14" name="Straight Connector 43">
            <a:extLst>
              <a:ext uri="{FF2B5EF4-FFF2-40B4-BE49-F238E27FC236}">
                <a16:creationId xmlns:a16="http://schemas.microsoft.com/office/drawing/2014/main" id="{88D7CF9F-B023-45BD-A947-309125CE5CB4}"/>
              </a:ext>
            </a:extLst>
          </p:cNvPr>
          <p:cNvCxnSpPr>
            <a:cxnSpLocks/>
          </p:cNvCxnSpPr>
          <p:nvPr/>
        </p:nvCxnSpPr>
        <p:spPr>
          <a:xfrm>
            <a:off x="3573271" y="3288067"/>
            <a:ext cx="0" cy="514216"/>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43">
            <a:extLst>
              <a:ext uri="{FF2B5EF4-FFF2-40B4-BE49-F238E27FC236}">
                <a16:creationId xmlns:a16="http://schemas.microsoft.com/office/drawing/2014/main" id="{55893C67-89B0-4FBD-82DD-0A7132A947FA}"/>
              </a:ext>
            </a:extLst>
          </p:cNvPr>
          <p:cNvCxnSpPr>
            <a:cxnSpLocks/>
          </p:cNvCxnSpPr>
          <p:nvPr/>
        </p:nvCxnSpPr>
        <p:spPr>
          <a:xfrm>
            <a:off x="6247194" y="3282353"/>
            <a:ext cx="0" cy="514216"/>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43">
            <a:extLst>
              <a:ext uri="{FF2B5EF4-FFF2-40B4-BE49-F238E27FC236}">
                <a16:creationId xmlns:a16="http://schemas.microsoft.com/office/drawing/2014/main" id="{3681C261-8332-4962-BF1B-E3D2D09714EF}"/>
              </a:ext>
            </a:extLst>
          </p:cNvPr>
          <p:cNvCxnSpPr>
            <a:cxnSpLocks/>
          </p:cNvCxnSpPr>
          <p:nvPr/>
        </p:nvCxnSpPr>
        <p:spPr>
          <a:xfrm>
            <a:off x="7740325" y="4263173"/>
            <a:ext cx="0" cy="514216"/>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AC67737-432A-4FEF-8252-FE81BD49DCE1}"/>
              </a:ext>
            </a:extLst>
          </p:cNvPr>
          <p:cNvSpPr txBox="1"/>
          <p:nvPr/>
        </p:nvSpPr>
        <p:spPr>
          <a:xfrm>
            <a:off x="4578850" y="3017628"/>
            <a:ext cx="1169363" cy="268535"/>
          </a:xfrm>
          <a:prstGeom prst="rect">
            <a:avLst/>
          </a:prstGeom>
          <a:noFill/>
        </p:spPr>
        <p:txBody>
          <a:bodyPr wrap="square" lIns="0" tIns="0" rIns="0" bIns="0" rtlCol="0">
            <a:noAutofit/>
          </a:bodyPr>
          <a:lstStyle/>
          <a:p>
            <a:pPr>
              <a:lnSpc>
                <a:spcPct val="90000"/>
              </a:lnSpc>
            </a:pPr>
            <a:r>
              <a:rPr lang="en-GB" sz="1050" dirty="0">
                <a:solidFill>
                  <a:schemeClr val="bg1"/>
                </a:solidFill>
              </a:rPr>
              <a:t>Container Network Namespace</a:t>
            </a:r>
          </a:p>
        </p:txBody>
      </p:sp>
      <p:sp>
        <p:nvSpPr>
          <p:cNvPr id="21" name="TextBox 20">
            <a:extLst>
              <a:ext uri="{FF2B5EF4-FFF2-40B4-BE49-F238E27FC236}">
                <a16:creationId xmlns:a16="http://schemas.microsoft.com/office/drawing/2014/main" id="{FCE7301A-6710-42D4-A969-EBBD17D5EDAB}"/>
              </a:ext>
            </a:extLst>
          </p:cNvPr>
          <p:cNvSpPr txBox="1"/>
          <p:nvPr/>
        </p:nvSpPr>
        <p:spPr>
          <a:xfrm>
            <a:off x="8918580" y="4226987"/>
            <a:ext cx="1854987" cy="662767"/>
          </a:xfrm>
          <a:prstGeom prst="rect">
            <a:avLst/>
          </a:prstGeom>
          <a:noFill/>
        </p:spPr>
        <p:txBody>
          <a:bodyPr wrap="square" lIns="0" tIns="0" rIns="0" bIns="0" rtlCol="0">
            <a:noAutofit/>
          </a:bodyPr>
          <a:lstStyle/>
          <a:p>
            <a:pPr>
              <a:lnSpc>
                <a:spcPct val="90000"/>
              </a:lnSpc>
            </a:pPr>
            <a:r>
              <a:rPr lang="en-GB" sz="1799" dirty="0"/>
              <a:t>Root network namespace</a:t>
            </a:r>
          </a:p>
        </p:txBody>
      </p:sp>
      <p:sp>
        <p:nvSpPr>
          <p:cNvPr id="22" name="TextBox 21">
            <a:extLst>
              <a:ext uri="{FF2B5EF4-FFF2-40B4-BE49-F238E27FC236}">
                <a16:creationId xmlns:a16="http://schemas.microsoft.com/office/drawing/2014/main" id="{290E2A7E-D942-4156-BA14-B84FF3D7F45C}"/>
              </a:ext>
            </a:extLst>
          </p:cNvPr>
          <p:cNvSpPr txBox="1"/>
          <p:nvPr/>
        </p:nvSpPr>
        <p:spPr>
          <a:xfrm>
            <a:off x="1958675" y="3013819"/>
            <a:ext cx="1169363" cy="268535"/>
          </a:xfrm>
          <a:prstGeom prst="rect">
            <a:avLst/>
          </a:prstGeom>
          <a:noFill/>
        </p:spPr>
        <p:txBody>
          <a:bodyPr wrap="square" lIns="0" tIns="0" rIns="0" bIns="0" rtlCol="0">
            <a:noAutofit/>
          </a:bodyPr>
          <a:lstStyle/>
          <a:p>
            <a:pPr>
              <a:lnSpc>
                <a:spcPct val="90000"/>
              </a:lnSpc>
            </a:pPr>
            <a:r>
              <a:rPr lang="en-GB" sz="1050" dirty="0">
                <a:solidFill>
                  <a:schemeClr val="bg1"/>
                </a:solidFill>
              </a:rPr>
              <a:t>Container Network Namespace</a:t>
            </a:r>
          </a:p>
        </p:txBody>
      </p:sp>
      <p:sp>
        <p:nvSpPr>
          <p:cNvPr id="23" name="TextBox 22">
            <a:extLst>
              <a:ext uri="{FF2B5EF4-FFF2-40B4-BE49-F238E27FC236}">
                <a16:creationId xmlns:a16="http://schemas.microsoft.com/office/drawing/2014/main" id="{8CED21F8-62B2-4E23-9F7B-0A256326E48A}"/>
              </a:ext>
            </a:extLst>
          </p:cNvPr>
          <p:cNvSpPr txBox="1"/>
          <p:nvPr/>
        </p:nvSpPr>
        <p:spPr>
          <a:xfrm>
            <a:off x="3624270" y="3494705"/>
            <a:ext cx="819359" cy="139982"/>
          </a:xfrm>
          <a:prstGeom prst="rect">
            <a:avLst/>
          </a:prstGeom>
          <a:noFill/>
        </p:spPr>
        <p:txBody>
          <a:bodyPr wrap="square" lIns="0" tIns="0" rIns="0" bIns="0" rtlCol="0">
            <a:noAutofit/>
          </a:bodyPr>
          <a:lstStyle/>
          <a:p>
            <a:pPr>
              <a:lnSpc>
                <a:spcPct val="90000"/>
              </a:lnSpc>
            </a:pPr>
            <a:r>
              <a:rPr lang="en-GB" sz="1050" dirty="0" err="1">
                <a:solidFill>
                  <a:schemeClr val="tx2"/>
                </a:solidFill>
              </a:rPr>
              <a:t>veth</a:t>
            </a:r>
            <a:r>
              <a:rPr lang="en-GB" sz="1050" dirty="0">
                <a:solidFill>
                  <a:schemeClr val="tx2"/>
                </a:solidFill>
              </a:rPr>
              <a:t> pair</a:t>
            </a:r>
          </a:p>
        </p:txBody>
      </p:sp>
      <p:sp>
        <p:nvSpPr>
          <p:cNvPr id="24" name="Rectangle 23">
            <a:extLst>
              <a:ext uri="{FF2B5EF4-FFF2-40B4-BE49-F238E27FC236}">
                <a16:creationId xmlns:a16="http://schemas.microsoft.com/office/drawing/2014/main" id="{8A550ED3-2927-4963-B62A-A40433D1D844}"/>
              </a:ext>
            </a:extLst>
          </p:cNvPr>
          <p:cNvSpPr/>
          <p:nvPr/>
        </p:nvSpPr>
        <p:spPr>
          <a:xfrm>
            <a:off x="5077266" y="5443965"/>
            <a:ext cx="1561239" cy="369108"/>
          </a:xfrm>
          <a:prstGeom prst="rect">
            <a:avLst/>
          </a:prstGeom>
        </p:spPr>
        <p:txBody>
          <a:bodyPr wrap="none">
            <a:spAutoFit/>
          </a:bodyPr>
          <a:lstStyle/>
          <a:p>
            <a:r>
              <a:rPr lang="en-GB" sz="1799" dirty="0"/>
              <a:t>Docker Host</a:t>
            </a:r>
          </a:p>
        </p:txBody>
      </p:sp>
    </p:spTree>
    <p:extLst>
      <p:ext uri="{BB962C8B-B14F-4D97-AF65-F5344CB8AC3E}">
        <p14:creationId xmlns:p14="http://schemas.microsoft.com/office/powerpoint/2010/main" val="3234219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370B9B1A-6135-4E5D-8709-492DD01BD42F}"/>
              </a:ext>
            </a:extLst>
          </p:cNvPr>
          <p:cNvSpPr>
            <a:spLocks noGrp="1"/>
          </p:cNvSpPr>
          <p:nvPr>
            <p:ph type="title"/>
          </p:nvPr>
        </p:nvSpPr>
        <p:spPr/>
        <p:txBody>
          <a:bodyPr/>
          <a:lstStyle/>
          <a:p>
            <a:r>
              <a:rPr lang="en-GB" dirty="0"/>
              <a:t>Port Expose and Port Publish</a:t>
            </a:r>
          </a:p>
        </p:txBody>
      </p:sp>
      <p:sp>
        <p:nvSpPr>
          <p:cNvPr id="3" name="Content Placeholder 2">
            <a:extLst>
              <a:ext uri="{FF2B5EF4-FFF2-40B4-BE49-F238E27FC236}">
                <a16:creationId xmlns:a16="http://schemas.microsoft.com/office/drawing/2014/main" id="{46D3C070-A12C-46D2-B3FF-1440D2D0C7BB}"/>
              </a:ext>
            </a:extLst>
          </p:cNvPr>
          <p:cNvSpPr>
            <a:spLocks noGrp="1"/>
          </p:cNvSpPr>
          <p:nvPr>
            <p:ph sz="half" idx="1"/>
          </p:nvPr>
        </p:nvSpPr>
        <p:spPr/>
        <p:txBody>
          <a:bodyPr/>
          <a:lstStyle/>
          <a:p>
            <a:endParaRPr lang="en-GB" dirty="0"/>
          </a:p>
        </p:txBody>
      </p:sp>
      <p:sp>
        <p:nvSpPr>
          <p:cNvPr id="14" name="Content Placeholder 13">
            <a:extLst>
              <a:ext uri="{FF2B5EF4-FFF2-40B4-BE49-F238E27FC236}">
                <a16:creationId xmlns:a16="http://schemas.microsoft.com/office/drawing/2014/main" id="{FE5E0AF7-7954-4912-BDAF-48BC3AB472B5}"/>
              </a:ext>
            </a:extLst>
          </p:cNvPr>
          <p:cNvSpPr>
            <a:spLocks noGrp="1"/>
          </p:cNvSpPr>
          <p:nvPr>
            <p:ph sz="half" idx="2"/>
          </p:nvPr>
        </p:nvSpPr>
        <p:spPr/>
        <p:txBody>
          <a:bodyPr/>
          <a:lstStyle/>
          <a:p>
            <a:r>
              <a:rPr lang="en-GB" dirty="0"/>
              <a:t>If the EXPOSE option is used in the </a:t>
            </a:r>
            <a:r>
              <a:rPr lang="en-GB" dirty="0" err="1"/>
              <a:t>Dockerfile</a:t>
            </a:r>
            <a:endParaRPr lang="en-GB" dirty="0"/>
          </a:p>
          <a:p>
            <a:pPr lvl="1"/>
            <a:r>
              <a:rPr lang="en-GB" dirty="0"/>
              <a:t>The app in the container is accessible on that port</a:t>
            </a:r>
          </a:p>
          <a:p>
            <a:pPr lvl="1"/>
            <a:r>
              <a:rPr lang="en-GB" dirty="0"/>
              <a:t>But only to other containers</a:t>
            </a:r>
          </a:p>
          <a:p>
            <a:r>
              <a:rPr lang="en-GB" dirty="0"/>
              <a:t>To publish the port we make a port redirect on the host</a:t>
            </a:r>
          </a:p>
          <a:p>
            <a:pPr lvl="1"/>
            <a:r>
              <a:rPr lang="en-GB" b="1" dirty="0">
                <a:latin typeface="Courier New" panose="02070309020205020404" pitchFamily="49" charset="0"/>
                <a:cs typeface="Courier New" panose="02070309020205020404" pitchFamily="49" charset="0"/>
              </a:rPr>
              <a:t>docker run -p:8080:80</a:t>
            </a:r>
          </a:p>
          <a:p>
            <a:r>
              <a:rPr lang="en-GB" dirty="0"/>
              <a:t>Publish implicitly exposes</a:t>
            </a:r>
          </a:p>
          <a:p>
            <a:endParaRPr lang="en-GB" dirty="0"/>
          </a:p>
        </p:txBody>
      </p:sp>
      <p:sp>
        <p:nvSpPr>
          <p:cNvPr id="4" name="Rounded Rectangle 7">
            <a:extLst>
              <a:ext uri="{FF2B5EF4-FFF2-40B4-BE49-F238E27FC236}">
                <a16:creationId xmlns:a16="http://schemas.microsoft.com/office/drawing/2014/main" id="{E20AEBF1-17B6-41FF-AA36-C909500E2A4D}"/>
              </a:ext>
            </a:extLst>
          </p:cNvPr>
          <p:cNvSpPr/>
          <p:nvPr/>
        </p:nvSpPr>
        <p:spPr>
          <a:xfrm>
            <a:off x="837982" y="2300009"/>
            <a:ext cx="5149562" cy="3071707"/>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dirty="0">
                <a:solidFill>
                  <a:schemeClr val="tx2"/>
                </a:solidFill>
              </a:rPr>
              <a:t> </a:t>
            </a:r>
            <a:br>
              <a:rPr lang="en-US" sz="1600" dirty="0">
                <a:solidFill>
                  <a:schemeClr val="tx2"/>
                </a:solidFill>
              </a:rPr>
            </a:br>
            <a:endParaRPr lang="en-US" sz="1600" dirty="0">
              <a:solidFill>
                <a:schemeClr val="tx2"/>
              </a:solidFill>
            </a:endParaRPr>
          </a:p>
        </p:txBody>
      </p:sp>
      <p:cxnSp>
        <p:nvCxnSpPr>
          <p:cNvPr id="6" name="Straight Connector 43">
            <a:extLst>
              <a:ext uri="{FF2B5EF4-FFF2-40B4-BE49-F238E27FC236}">
                <a16:creationId xmlns:a16="http://schemas.microsoft.com/office/drawing/2014/main" id="{FAAEC580-5F4C-49B8-AB11-07D10ED0DBB0}"/>
              </a:ext>
            </a:extLst>
          </p:cNvPr>
          <p:cNvCxnSpPr/>
          <p:nvPr/>
        </p:nvCxnSpPr>
        <p:spPr>
          <a:xfrm>
            <a:off x="1958251" y="2678951"/>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59">
            <a:extLst>
              <a:ext uri="{FF2B5EF4-FFF2-40B4-BE49-F238E27FC236}">
                <a16:creationId xmlns:a16="http://schemas.microsoft.com/office/drawing/2014/main" id="{7A7A581E-E055-47D2-A212-A31E32FFC0B8}"/>
              </a:ext>
            </a:extLst>
          </p:cNvPr>
          <p:cNvSpPr txBox="1"/>
          <p:nvPr/>
        </p:nvSpPr>
        <p:spPr>
          <a:xfrm>
            <a:off x="990014" y="2488501"/>
            <a:ext cx="803650" cy="28994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eth0</a:t>
            </a:r>
          </a:p>
        </p:txBody>
      </p:sp>
      <p:sp>
        <p:nvSpPr>
          <p:cNvPr id="8" name="Rectangle 60">
            <a:extLst>
              <a:ext uri="{FF2B5EF4-FFF2-40B4-BE49-F238E27FC236}">
                <a16:creationId xmlns:a16="http://schemas.microsoft.com/office/drawing/2014/main" id="{3EB60A4B-B832-4E72-B220-219CD82AC999}"/>
              </a:ext>
            </a:extLst>
          </p:cNvPr>
          <p:cNvSpPr/>
          <p:nvPr/>
        </p:nvSpPr>
        <p:spPr>
          <a:xfrm>
            <a:off x="1843981"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9" name="TextBox 61">
            <a:extLst>
              <a:ext uri="{FF2B5EF4-FFF2-40B4-BE49-F238E27FC236}">
                <a16:creationId xmlns:a16="http://schemas.microsoft.com/office/drawing/2014/main" id="{BA8DC8F3-3F98-42FE-8A4C-C72FBB24BDA2}"/>
              </a:ext>
            </a:extLst>
          </p:cNvPr>
          <p:cNvSpPr txBox="1"/>
          <p:nvPr/>
        </p:nvSpPr>
        <p:spPr>
          <a:xfrm>
            <a:off x="1931637" y="2371834"/>
            <a:ext cx="817790" cy="17335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10.240.0.3</a:t>
            </a:r>
          </a:p>
        </p:txBody>
      </p:sp>
      <p:cxnSp>
        <p:nvCxnSpPr>
          <p:cNvPr id="15" name="Straight Connector 17">
            <a:extLst>
              <a:ext uri="{FF2B5EF4-FFF2-40B4-BE49-F238E27FC236}">
                <a16:creationId xmlns:a16="http://schemas.microsoft.com/office/drawing/2014/main" id="{C9E6FD94-D9D7-4D54-90BE-BBA5DF45FD44}"/>
              </a:ext>
            </a:extLst>
          </p:cNvPr>
          <p:cNvCxnSpPr/>
          <p:nvPr/>
        </p:nvCxnSpPr>
        <p:spPr>
          <a:xfrm flipV="1">
            <a:off x="2875182" y="3664480"/>
            <a:ext cx="2313851" cy="2496"/>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44">
            <a:extLst>
              <a:ext uri="{FF2B5EF4-FFF2-40B4-BE49-F238E27FC236}">
                <a16:creationId xmlns:a16="http://schemas.microsoft.com/office/drawing/2014/main" id="{7E2E4D6A-A605-4688-8BE2-D2E67D73B642}"/>
              </a:ext>
            </a:extLst>
          </p:cNvPr>
          <p:cNvSpPr/>
          <p:nvPr/>
        </p:nvSpPr>
        <p:spPr>
          <a:xfrm>
            <a:off x="2991736" y="3578626"/>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18" name="Straight Connector 30">
            <a:extLst>
              <a:ext uri="{FF2B5EF4-FFF2-40B4-BE49-F238E27FC236}">
                <a16:creationId xmlns:a16="http://schemas.microsoft.com/office/drawing/2014/main" id="{443E8339-F8D3-418C-B551-0C753B82F67C}"/>
              </a:ext>
            </a:extLst>
          </p:cNvPr>
          <p:cNvCxnSpPr>
            <a:cxnSpLocks/>
          </p:cNvCxnSpPr>
          <p:nvPr/>
        </p:nvCxnSpPr>
        <p:spPr>
          <a:xfrm>
            <a:off x="3484845" y="2755132"/>
            <a:ext cx="10476" cy="91389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30">
            <a:extLst>
              <a:ext uri="{FF2B5EF4-FFF2-40B4-BE49-F238E27FC236}">
                <a16:creationId xmlns:a16="http://schemas.microsoft.com/office/drawing/2014/main" id="{FF12F56C-38E9-471A-A322-8F3FE2ADA70D}"/>
              </a:ext>
            </a:extLst>
          </p:cNvPr>
          <p:cNvCxnSpPr/>
          <p:nvPr/>
        </p:nvCxnSpPr>
        <p:spPr>
          <a:xfrm>
            <a:off x="3075378"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30">
            <a:extLst>
              <a:ext uri="{FF2B5EF4-FFF2-40B4-BE49-F238E27FC236}">
                <a16:creationId xmlns:a16="http://schemas.microsoft.com/office/drawing/2014/main" id="{0B1C16BB-990C-4C44-8DD3-AF0E94DC9056}"/>
              </a:ext>
            </a:extLst>
          </p:cNvPr>
          <p:cNvCxnSpPr/>
          <p:nvPr/>
        </p:nvCxnSpPr>
        <p:spPr>
          <a:xfrm>
            <a:off x="3989540"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30">
            <a:extLst>
              <a:ext uri="{FF2B5EF4-FFF2-40B4-BE49-F238E27FC236}">
                <a16:creationId xmlns:a16="http://schemas.microsoft.com/office/drawing/2014/main" id="{C2503DAF-657C-440F-8C8C-BD3EDF2F9F23}"/>
              </a:ext>
            </a:extLst>
          </p:cNvPr>
          <p:cNvCxnSpPr/>
          <p:nvPr/>
        </p:nvCxnSpPr>
        <p:spPr>
          <a:xfrm>
            <a:off x="4915005"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descr="C:\Users\ju\Desktop\docker-container.png">
            <a:extLst>
              <a:ext uri="{FF2B5EF4-FFF2-40B4-BE49-F238E27FC236}">
                <a16:creationId xmlns:a16="http://schemas.microsoft.com/office/drawing/2014/main" id="{CB458F09-23BF-492D-8BFD-82D9A8F6F93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790222" y="3835862"/>
            <a:ext cx="570312" cy="269995"/>
          </a:xfrm>
          <a:prstGeom prst="rect">
            <a:avLst/>
          </a:prstGeom>
          <a:noFill/>
        </p:spPr>
      </p:pic>
      <p:sp>
        <p:nvSpPr>
          <p:cNvPr id="34" name="Rectangle 144">
            <a:extLst>
              <a:ext uri="{FF2B5EF4-FFF2-40B4-BE49-F238E27FC236}">
                <a16:creationId xmlns:a16="http://schemas.microsoft.com/office/drawing/2014/main" id="{5FC240DB-DBFF-4410-9FF5-6656AD832F5C}"/>
              </a:ext>
            </a:extLst>
          </p:cNvPr>
          <p:cNvSpPr/>
          <p:nvPr/>
        </p:nvSpPr>
        <p:spPr>
          <a:xfrm>
            <a:off x="3899551" y="3581597"/>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5" name="Rectangle 144">
            <a:extLst>
              <a:ext uri="{FF2B5EF4-FFF2-40B4-BE49-F238E27FC236}">
                <a16:creationId xmlns:a16="http://schemas.microsoft.com/office/drawing/2014/main" id="{9305F6D9-AAC2-48D7-B6B6-1C1F436EB7B2}"/>
              </a:ext>
            </a:extLst>
          </p:cNvPr>
          <p:cNvSpPr/>
          <p:nvPr/>
        </p:nvSpPr>
        <p:spPr>
          <a:xfrm>
            <a:off x="4817850" y="3586647"/>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6" name="TextBox 36">
            <a:extLst>
              <a:ext uri="{FF2B5EF4-FFF2-40B4-BE49-F238E27FC236}">
                <a16:creationId xmlns:a16="http://schemas.microsoft.com/office/drawing/2014/main" id="{C02776FB-5BDC-40C9-AF94-935A35296556}"/>
              </a:ext>
            </a:extLst>
          </p:cNvPr>
          <p:cNvSpPr txBox="1"/>
          <p:nvPr/>
        </p:nvSpPr>
        <p:spPr>
          <a:xfrm>
            <a:off x="2543576" y="3386158"/>
            <a:ext cx="663211" cy="228540"/>
          </a:xfrm>
          <a:prstGeom prst="rect">
            <a:avLst/>
          </a:prstGeom>
          <a:noFill/>
        </p:spPr>
        <p:txBody>
          <a:bodyPr wrap="square" lIns="0" tIns="0" rIns="0" bIns="0" rtlCol="0">
            <a:noAutofit/>
          </a:bodyPr>
          <a:lstStyle/>
          <a:p>
            <a:pPr>
              <a:lnSpc>
                <a:spcPct val="90000"/>
              </a:lnSpc>
            </a:pPr>
            <a:r>
              <a:rPr lang="en-US" sz="1100" dirty="0"/>
              <a:t>172.17.0.2</a:t>
            </a:r>
            <a:endParaRPr lang="en-US" sz="1200" dirty="0"/>
          </a:p>
        </p:txBody>
      </p:sp>
      <p:sp>
        <p:nvSpPr>
          <p:cNvPr id="37" name="TextBox 36">
            <a:extLst>
              <a:ext uri="{FF2B5EF4-FFF2-40B4-BE49-F238E27FC236}">
                <a16:creationId xmlns:a16="http://schemas.microsoft.com/office/drawing/2014/main" id="{F0DC5DEF-1BD1-4751-87E6-CCE89F278EEB}"/>
              </a:ext>
            </a:extLst>
          </p:cNvPr>
          <p:cNvSpPr txBox="1"/>
          <p:nvPr/>
        </p:nvSpPr>
        <p:spPr>
          <a:xfrm>
            <a:off x="3718777" y="3385055"/>
            <a:ext cx="663211" cy="228540"/>
          </a:xfrm>
          <a:prstGeom prst="rect">
            <a:avLst/>
          </a:prstGeom>
          <a:noFill/>
        </p:spPr>
        <p:txBody>
          <a:bodyPr wrap="square" lIns="0" tIns="0" rIns="0" bIns="0" rtlCol="0">
            <a:noAutofit/>
          </a:bodyPr>
          <a:lstStyle/>
          <a:p>
            <a:pPr>
              <a:lnSpc>
                <a:spcPct val="90000"/>
              </a:lnSpc>
            </a:pPr>
            <a:r>
              <a:rPr lang="en-US" sz="1100" dirty="0"/>
              <a:t>172.17.0.3</a:t>
            </a:r>
            <a:endParaRPr lang="en-US" sz="1200" dirty="0"/>
          </a:p>
        </p:txBody>
      </p:sp>
      <p:sp>
        <p:nvSpPr>
          <p:cNvPr id="38" name="TextBox 36">
            <a:extLst>
              <a:ext uri="{FF2B5EF4-FFF2-40B4-BE49-F238E27FC236}">
                <a16:creationId xmlns:a16="http://schemas.microsoft.com/office/drawing/2014/main" id="{493E39C6-B9C4-4DD3-88DA-6AB68862841F}"/>
              </a:ext>
            </a:extLst>
          </p:cNvPr>
          <p:cNvSpPr txBox="1"/>
          <p:nvPr/>
        </p:nvSpPr>
        <p:spPr>
          <a:xfrm>
            <a:off x="4655560" y="3385277"/>
            <a:ext cx="663211" cy="228540"/>
          </a:xfrm>
          <a:prstGeom prst="rect">
            <a:avLst/>
          </a:prstGeom>
          <a:noFill/>
        </p:spPr>
        <p:txBody>
          <a:bodyPr wrap="square" lIns="0" tIns="0" rIns="0" bIns="0" rtlCol="0">
            <a:noAutofit/>
          </a:bodyPr>
          <a:lstStyle/>
          <a:p>
            <a:pPr>
              <a:lnSpc>
                <a:spcPct val="90000"/>
              </a:lnSpc>
            </a:pPr>
            <a:r>
              <a:rPr lang="en-US" sz="1100" dirty="0"/>
              <a:t>172.17.0.4</a:t>
            </a:r>
            <a:endParaRPr lang="en-US" sz="1200" dirty="0"/>
          </a:p>
        </p:txBody>
      </p:sp>
      <p:sp>
        <p:nvSpPr>
          <p:cNvPr id="39" name="TextBox 59">
            <a:extLst>
              <a:ext uri="{FF2B5EF4-FFF2-40B4-BE49-F238E27FC236}">
                <a16:creationId xmlns:a16="http://schemas.microsoft.com/office/drawing/2014/main" id="{30F1AE67-9FFE-483B-968B-E8C86D5251DD}"/>
              </a:ext>
            </a:extLst>
          </p:cNvPr>
          <p:cNvSpPr txBox="1"/>
          <p:nvPr/>
        </p:nvSpPr>
        <p:spPr>
          <a:xfrm>
            <a:off x="2680528" y="2520653"/>
            <a:ext cx="676906" cy="30653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docker0</a:t>
            </a:r>
          </a:p>
        </p:txBody>
      </p:sp>
      <p:sp>
        <p:nvSpPr>
          <p:cNvPr id="40" name="TextBox 61">
            <a:extLst>
              <a:ext uri="{FF2B5EF4-FFF2-40B4-BE49-F238E27FC236}">
                <a16:creationId xmlns:a16="http://schemas.microsoft.com/office/drawing/2014/main" id="{45388CBB-08C2-4D62-8133-62536DF1640B}"/>
              </a:ext>
            </a:extLst>
          </p:cNvPr>
          <p:cNvSpPr txBox="1"/>
          <p:nvPr/>
        </p:nvSpPr>
        <p:spPr>
          <a:xfrm>
            <a:off x="3484845" y="2328966"/>
            <a:ext cx="1218883" cy="22854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172.17.0.1</a:t>
            </a:r>
          </a:p>
        </p:txBody>
      </p:sp>
      <p:pic>
        <p:nvPicPr>
          <p:cNvPr id="41" name="Picture 40" descr="C:\Users\ju\Desktop\docker-container.png">
            <a:extLst>
              <a:ext uri="{FF2B5EF4-FFF2-40B4-BE49-F238E27FC236}">
                <a16:creationId xmlns:a16="http://schemas.microsoft.com/office/drawing/2014/main" id="{C7A0C26C-856C-4680-B33D-4EDB22FD61E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718778" y="3861914"/>
            <a:ext cx="570312" cy="269995"/>
          </a:xfrm>
          <a:prstGeom prst="rect">
            <a:avLst/>
          </a:prstGeom>
          <a:noFill/>
        </p:spPr>
      </p:pic>
      <p:pic>
        <p:nvPicPr>
          <p:cNvPr id="42" name="Picture 41" descr="C:\Users\ju\Desktop\docker-container.png">
            <a:extLst>
              <a:ext uri="{FF2B5EF4-FFF2-40B4-BE49-F238E27FC236}">
                <a16:creationId xmlns:a16="http://schemas.microsoft.com/office/drawing/2014/main" id="{6E1A50A4-20F0-42E4-A477-A0046DC7C00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97128" y="3824725"/>
            <a:ext cx="570312" cy="269995"/>
          </a:xfrm>
          <a:prstGeom prst="rect">
            <a:avLst/>
          </a:prstGeom>
          <a:noFill/>
        </p:spPr>
      </p:pic>
      <p:sp>
        <p:nvSpPr>
          <p:cNvPr id="44" name="Rectangle 60">
            <a:extLst>
              <a:ext uri="{FF2B5EF4-FFF2-40B4-BE49-F238E27FC236}">
                <a16:creationId xmlns:a16="http://schemas.microsoft.com/office/drawing/2014/main" id="{AA520F1D-4D63-408F-8796-C70DA5E55431}"/>
              </a:ext>
            </a:extLst>
          </p:cNvPr>
          <p:cNvSpPr/>
          <p:nvPr/>
        </p:nvSpPr>
        <p:spPr>
          <a:xfrm>
            <a:off x="3400270"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52" name="TextBox 51">
            <a:extLst>
              <a:ext uri="{FF2B5EF4-FFF2-40B4-BE49-F238E27FC236}">
                <a16:creationId xmlns:a16="http://schemas.microsoft.com/office/drawing/2014/main" id="{7DAE0A68-A375-49E1-9673-2B6738B3AE91}"/>
              </a:ext>
            </a:extLst>
          </p:cNvPr>
          <p:cNvSpPr txBox="1"/>
          <p:nvPr/>
        </p:nvSpPr>
        <p:spPr>
          <a:xfrm>
            <a:off x="2790222" y="5446783"/>
            <a:ext cx="1982990" cy="369236"/>
          </a:xfrm>
          <a:prstGeom prst="rect">
            <a:avLst/>
          </a:prstGeom>
          <a:noFill/>
        </p:spPr>
        <p:txBody>
          <a:bodyPr wrap="square" rtlCol="0">
            <a:spAutoFit/>
          </a:bodyPr>
          <a:lstStyle/>
          <a:p>
            <a:r>
              <a:rPr lang="en-GB" sz="1799" dirty="0"/>
              <a:t>Docker Host</a:t>
            </a:r>
          </a:p>
        </p:txBody>
      </p:sp>
      <p:cxnSp>
        <p:nvCxnSpPr>
          <p:cNvPr id="29" name="Straight Connector 43">
            <a:extLst>
              <a:ext uri="{FF2B5EF4-FFF2-40B4-BE49-F238E27FC236}">
                <a16:creationId xmlns:a16="http://schemas.microsoft.com/office/drawing/2014/main" id="{F466464D-E1F4-4823-8DD7-37C6E4A9BDB7}"/>
              </a:ext>
            </a:extLst>
          </p:cNvPr>
          <p:cNvCxnSpPr>
            <a:cxnSpLocks/>
          </p:cNvCxnSpPr>
          <p:nvPr/>
        </p:nvCxnSpPr>
        <p:spPr>
          <a:xfrm>
            <a:off x="1953301" y="2014057"/>
            <a:ext cx="0" cy="357777"/>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17">
            <a:extLst>
              <a:ext uri="{FF2B5EF4-FFF2-40B4-BE49-F238E27FC236}">
                <a16:creationId xmlns:a16="http://schemas.microsoft.com/office/drawing/2014/main" id="{24122435-FC92-4833-ADBF-C8657C065507}"/>
              </a:ext>
            </a:extLst>
          </p:cNvPr>
          <p:cNvCxnSpPr>
            <a:cxnSpLocks/>
          </p:cNvCxnSpPr>
          <p:nvPr/>
        </p:nvCxnSpPr>
        <p:spPr>
          <a:xfrm flipV="1">
            <a:off x="1467866" y="2004699"/>
            <a:ext cx="4550006" cy="9360"/>
          </a:xfrm>
          <a:prstGeom prst="line">
            <a:avLst/>
          </a:prstGeom>
          <a:ln w="38100" cmpd="sng">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59">
            <a:extLst>
              <a:ext uri="{FF2B5EF4-FFF2-40B4-BE49-F238E27FC236}">
                <a16:creationId xmlns:a16="http://schemas.microsoft.com/office/drawing/2014/main" id="{9F6960F8-F921-4832-AD4A-ABF20C4AFF1F}"/>
              </a:ext>
            </a:extLst>
          </p:cNvPr>
          <p:cNvSpPr txBox="1"/>
          <p:nvPr/>
        </p:nvSpPr>
        <p:spPr>
          <a:xfrm>
            <a:off x="2718423" y="4182646"/>
            <a:ext cx="639010" cy="51820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ct val="90000"/>
              </a:lnSpc>
            </a:pPr>
            <a:r>
              <a:rPr lang="en-US" sz="1200" dirty="0"/>
              <a:t>Listening on port 80</a:t>
            </a:r>
          </a:p>
        </p:txBody>
      </p:sp>
      <p:cxnSp>
        <p:nvCxnSpPr>
          <p:cNvPr id="12" name="Straight Arrow Connector 11">
            <a:extLst>
              <a:ext uri="{FF2B5EF4-FFF2-40B4-BE49-F238E27FC236}">
                <a16:creationId xmlns:a16="http://schemas.microsoft.com/office/drawing/2014/main" id="{9ADDB342-6CCE-490A-9689-9D68168671E9}"/>
              </a:ext>
            </a:extLst>
          </p:cNvPr>
          <p:cNvCxnSpPr>
            <a:cxnSpLocks/>
          </p:cNvCxnSpPr>
          <p:nvPr/>
        </p:nvCxnSpPr>
        <p:spPr>
          <a:xfrm>
            <a:off x="2257262" y="2018351"/>
            <a:ext cx="532960" cy="193380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43" name="TextBox 61">
            <a:extLst>
              <a:ext uri="{FF2B5EF4-FFF2-40B4-BE49-F238E27FC236}">
                <a16:creationId xmlns:a16="http://schemas.microsoft.com/office/drawing/2014/main" id="{DDCF33C1-DEB1-459B-9875-852981B98571}"/>
              </a:ext>
            </a:extLst>
          </p:cNvPr>
          <p:cNvSpPr txBox="1"/>
          <p:nvPr/>
        </p:nvSpPr>
        <p:spPr>
          <a:xfrm>
            <a:off x="2023237" y="1815355"/>
            <a:ext cx="1154822" cy="18505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solidFill>
                  <a:srgbClr val="FF0000"/>
                </a:solidFill>
              </a:rPr>
              <a:t>10.240.0.3:8080</a:t>
            </a:r>
          </a:p>
        </p:txBody>
      </p:sp>
      <p:sp>
        <p:nvSpPr>
          <p:cNvPr id="33" name="TextBox 59">
            <a:extLst>
              <a:ext uri="{FF2B5EF4-FFF2-40B4-BE49-F238E27FC236}">
                <a16:creationId xmlns:a16="http://schemas.microsoft.com/office/drawing/2014/main" id="{93E4BFA0-D0ED-403B-BE46-B557D06E1D63}"/>
              </a:ext>
            </a:extLst>
          </p:cNvPr>
          <p:cNvSpPr txBox="1"/>
          <p:nvPr/>
        </p:nvSpPr>
        <p:spPr>
          <a:xfrm>
            <a:off x="3645520" y="4182042"/>
            <a:ext cx="639010" cy="51820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ct val="90000"/>
              </a:lnSpc>
            </a:pPr>
            <a:r>
              <a:rPr lang="en-US" sz="1200" dirty="0"/>
              <a:t>Listening on port 80</a:t>
            </a:r>
          </a:p>
        </p:txBody>
      </p:sp>
      <p:sp>
        <p:nvSpPr>
          <p:cNvPr id="45" name="TextBox 61">
            <a:extLst>
              <a:ext uri="{FF2B5EF4-FFF2-40B4-BE49-F238E27FC236}">
                <a16:creationId xmlns:a16="http://schemas.microsoft.com/office/drawing/2014/main" id="{C86B9595-8FF0-4EEC-A22A-F5A7E6A7A5E1}"/>
              </a:ext>
            </a:extLst>
          </p:cNvPr>
          <p:cNvSpPr txBox="1"/>
          <p:nvPr/>
        </p:nvSpPr>
        <p:spPr>
          <a:xfrm>
            <a:off x="2029196" y="2074184"/>
            <a:ext cx="1154822" cy="18505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solidFill>
                  <a:srgbClr val="FF0000"/>
                </a:solidFill>
              </a:rPr>
              <a:t>10.240.0.3:8081</a:t>
            </a:r>
          </a:p>
        </p:txBody>
      </p:sp>
      <p:cxnSp>
        <p:nvCxnSpPr>
          <p:cNvPr id="46" name="Straight Arrow Connector 45">
            <a:extLst>
              <a:ext uri="{FF2B5EF4-FFF2-40B4-BE49-F238E27FC236}">
                <a16:creationId xmlns:a16="http://schemas.microsoft.com/office/drawing/2014/main" id="{DDDA921A-4BF3-4156-AE26-EA722F3BB31B}"/>
              </a:ext>
            </a:extLst>
          </p:cNvPr>
          <p:cNvCxnSpPr>
            <a:cxnSpLocks/>
          </p:cNvCxnSpPr>
          <p:nvPr/>
        </p:nvCxnSpPr>
        <p:spPr>
          <a:xfrm>
            <a:off x="2792264" y="2259237"/>
            <a:ext cx="804198" cy="171162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9210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down)">
                                      <p:cBhvr>
                                        <p:cTn id="1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370B9B1A-6135-4E5D-8709-492DD01BD42F}"/>
              </a:ext>
            </a:extLst>
          </p:cNvPr>
          <p:cNvSpPr>
            <a:spLocks noGrp="1"/>
          </p:cNvSpPr>
          <p:nvPr>
            <p:ph type="title"/>
          </p:nvPr>
        </p:nvSpPr>
        <p:spPr/>
        <p:txBody>
          <a:bodyPr/>
          <a:lstStyle/>
          <a:p>
            <a:r>
              <a:rPr lang="en-GB" dirty="0"/>
              <a:t>Adding Docker Networks</a:t>
            </a:r>
          </a:p>
        </p:txBody>
      </p:sp>
      <p:sp>
        <p:nvSpPr>
          <p:cNvPr id="49" name="Content Placeholder 48">
            <a:extLst>
              <a:ext uri="{FF2B5EF4-FFF2-40B4-BE49-F238E27FC236}">
                <a16:creationId xmlns:a16="http://schemas.microsoft.com/office/drawing/2014/main" id="{2B309107-94AE-49C5-8032-01CCFF1871C5}"/>
              </a:ext>
            </a:extLst>
          </p:cNvPr>
          <p:cNvSpPr>
            <a:spLocks noGrp="1"/>
          </p:cNvSpPr>
          <p:nvPr>
            <p:ph sz="half" idx="1"/>
          </p:nvPr>
        </p:nvSpPr>
        <p:spPr/>
        <p:txBody>
          <a:bodyPr/>
          <a:lstStyle/>
          <a:p>
            <a:endParaRPr lang="en-GB" dirty="0"/>
          </a:p>
        </p:txBody>
      </p:sp>
      <p:sp>
        <p:nvSpPr>
          <p:cNvPr id="53" name="Content Placeholder 52">
            <a:extLst>
              <a:ext uri="{FF2B5EF4-FFF2-40B4-BE49-F238E27FC236}">
                <a16:creationId xmlns:a16="http://schemas.microsoft.com/office/drawing/2014/main" id="{B6E270D8-9DAE-4525-ADB4-4C825B63E4B1}"/>
              </a:ext>
            </a:extLst>
          </p:cNvPr>
          <p:cNvSpPr>
            <a:spLocks noGrp="1"/>
          </p:cNvSpPr>
          <p:nvPr>
            <p:ph sz="half" idx="2"/>
          </p:nvPr>
        </p:nvSpPr>
        <p:spPr/>
        <p:txBody>
          <a:bodyPr/>
          <a:lstStyle/>
          <a:p>
            <a:r>
              <a:rPr lang="en-GB" dirty="0"/>
              <a:t>You can also create your own networks</a:t>
            </a:r>
          </a:p>
          <a:p>
            <a:pPr lvl="1"/>
            <a:r>
              <a:rPr lang="en-GB" b="1" dirty="0">
                <a:latin typeface="Courier New" panose="02070309020205020404" pitchFamily="49" charset="0"/>
                <a:cs typeface="Courier New" panose="02070309020205020404" pitchFamily="49" charset="0"/>
              </a:rPr>
              <a:t>docker network create …</a:t>
            </a:r>
          </a:p>
          <a:p>
            <a:r>
              <a:rPr lang="en-GB" dirty="0"/>
              <a:t>You could give a container an interface on a real network using sub-interfaces</a:t>
            </a:r>
          </a:p>
          <a:p>
            <a:pPr lvl="1"/>
            <a:r>
              <a:rPr lang="en-GB" dirty="0"/>
              <a:t>eth0.vlan100, eth0.vlan200 etc</a:t>
            </a:r>
          </a:p>
          <a:p>
            <a:r>
              <a:rPr lang="en-GB" dirty="0"/>
              <a:t>This can be with IPVLAN or MACVLAN drivers</a:t>
            </a:r>
          </a:p>
          <a:p>
            <a:pPr lvl="1"/>
            <a:r>
              <a:rPr lang="en-GB" dirty="0"/>
              <a:t>IPVLAN: containers all share MAC of eth0</a:t>
            </a:r>
          </a:p>
          <a:p>
            <a:pPr lvl="1"/>
            <a:r>
              <a:rPr lang="en-GB" dirty="0"/>
              <a:t>MACVLAN provides each container with unique IP and MAC</a:t>
            </a:r>
          </a:p>
          <a:p>
            <a:r>
              <a:rPr lang="en-GB" dirty="0"/>
              <a:t>Requires IEEE 802.1q trunk port for eth0</a:t>
            </a:r>
          </a:p>
          <a:p>
            <a:endParaRPr lang="en-GB" dirty="0"/>
          </a:p>
        </p:txBody>
      </p:sp>
      <p:sp>
        <p:nvSpPr>
          <p:cNvPr id="4" name="Rounded Rectangle 7">
            <a:extLst>
              <a:ext uri="{FF2B5EF4-FFF2-40B4-BE49-F238E27FC236}">
                <a16:creationId xmlns:a16="http://schemas.microsoft.com/office/drawing/2014/main" id="{E20AEBF1-17B6-41FF-AA36-C909500E2A4D}"/>
              </a:ext>
            </a:extLst>
          </p:cNvPr>
          <p:cNvSpPr/>
          <p:nvPr/>
        </p:nvSpPr>
        <p:spPr>
          <a:xfrm>
            <a:off x="837982" y="2300009"/>
            <a:ext cx="5149562" cy="3071707"/>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dirty="0">
                <a:solidFill>
                  <a:schemeClr val="tx2"/>
                </a:solidFill>
              </a:rPr>
              <a:t> </a:t>
            </a:r>
            <a:br>
              <a:rPr lang="en-US" sz="1600" dirty="0">
                <a:solidFill>
                  <a:schemeClr val="tx2"/>
                </a:solidFill>
              </a:rPr>
            </a:br>
            <a:endParaRPr lang="en-US" sz="1600" dirty="0">
              <a:solidFill>
                <a:schemeClr val="tx2"/>
              </a:solidFill>
            </a:endParaRPr>
          </a:p>
        </p:txBody>
      </p:sp>
      <p:cxnSp>
        <p:nvCxnSpPr>
          <p:cNvPr id="6" name="Straight Connector 43">
            <a:extLst>
              <a:ext uri="{FF2B5EF4-FFF2-40B4-BE49-F238E27FC236}">
                <a16:creationId xmlns:a16="http://schemas.microsoft.com/office/drawing/2014/main" id="{FAAEC580-5F4C-49B8-AB11-07D10ED0DBB0}"/>
              </a:ext>
            </a:extLst>
          </p:cNvPr>
          <p:cNvCxnSpPr/>
          <p:nvPr/>
        </p:nvCxnSpPr>
        <p:spPr>
          <a:xfrm>
            <a:off x="1958251" y="2678951"/>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59">
            <a:extLst>
              <a:ext uri="{FF2B5EF4-FFF2-40B4-BE49-F238E27FC236}">
                <a16:creationId xmlns:a16="http://schemas.microsoft.com/office/drawing/2014/main" id="{7A7A581E-E055-47D2-A212-A31E32FFC0B8}"/>
              </a:ext>
            </a:extLst>
          </p:cNvPr>
          <p:cNvSpPr txBox="1"/>
          <p:nvPr/>
        </p:nvSpPr>
        <p:spPr>
          <a:xfrm>
            <a:off x="990014" y="2488501"/>
            <a:ext cx="803650" cy="28994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eth0</a:t>
            </a:r>
          </a:p>
        </p:txBody>
      </p:sp>
      <p:sp>
        <p:nvSpPr>
          <p:cNvPr id="8" name="Rectangle 60">
            <a:extLst>
              <a:ext uri="{FF2B5EF4-FFF2-40B4-BE49-F238E27FC236}">
                <a16:creationId xmlns:a16="http://schemas.microsoft.com/office/drawing/2014/main" id="{3EB60A4B-B832-4E72-B220-219CD82AC999}"/>
              </a:ext>
            </a:extLst>
          </p:cNvPr>
          <p:cNvSpPr/>
          <p:nvPr/>
        </p:nvSpPr>
        <p:spPr>
          <a:xfrm>
            <a:off x="1843981"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cxnSp>
        <p:nvCxnSpPr>
          <p:cNvPr id="18" name="Straight Connector 30">
            <a:extLst>
              <a:ext uri="{FF2B5EF4-FFF2-40B4-BE49-F238E27FC236}">
                <a16:creationId xmlns:a16="http://schemas.microsoft.com/office/drawing/2014/main" id="{443E8339-F8D3-418C-B551-0C753B82F67C}"/>
              </a:ext>
            </a:extLst>
          </p:cNvPr>
          <p:cNvCxnSpPr>
            <a:cxnSpLocks/>
          </p:cNvCxnSpPr>
          <p:nvPr/>
        </p:nvCxnSpPr>
        <p:spPr>
          <a:xfrm>
            <a:off x="3484845" y="2755132"/>
            <a:ext cx="10476" cy="91389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59">
            <a:extLst>
              <a:ext uri="{FF2B5EF4-FFF2-40B4-BE49-F238E27FC236}">
                <a16:creationId xmlns:a16="http://schemas.microsoft.com/office/drawing/2014/main" id="{30F1AE67-9FFE-483B-968B-E8C86D5251DD}"/>
              </a:ext>
            </a:extLst>
          </p:cNvPr>
          <p:cNvSpPr txBox="1"/>
          <p:nvPr/>
        </p:nvSpPr>
        <p:spPr>
          <a:xfrm>
            <a:off x="2656328" y="2520653"/>
            <a:ext cx="701105" cy="270835"/>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docker0</a:t>
            </a:r>
          </a:p>
        </p:txBody>
      </p:sp>
      <p:sp>
        <p:nvSpPr>
          <p:cNvPr id="40" name="TextBox 61">
            <a:extLst>
              <a:ext uri="{FF2B5EF4-FFF2-40B4-BE49-F238E27FC236}">
                <a16:creationId xmlns:a16="http://schemas.microsoft.com/office/drawing/2014/main" id="{45388CBB-08C2-4D62-8133-62536DF1640B}"/>
              </a:ext>
            </a:extLst>
          </p:cNvPr>
          <p:cNvSpPr txBox="1"/>
          <p:nvPr/>
        </p:nvSpPr>
        <p:spPr>
          <a:xfrm>
            <a:off x="3484845" y="2328966"/>
            <a:ext cx="1218883" cy="22854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172.17.0.1</a:t>
            </a:r>
          </a:p>
        </p:txBody>
      </p:sp>
      <p:sp>
        <p:nvSpPr>
          <p:cNvPr id="44" name="Rectangle 60">
            <a:extLst>
              <a:ext uri="{FF2B5EF4-FFF2-40B4-BE49-F238E27FC236}">
                <a16:creationId xmlns:a16="http://schemas.microsoft.com/office/drawing/2014/main" id="{AA520F1D-4D63-408F-8796-C70DA5E55431}"/>
              </a:ext>
            </a:extLst>
          </p:cNvPr>
          <p:cNvSpPr/>
          <p:nvPr/>
        </p:nvSpPr>
        <p:spPr>
          <a:xfrm>
            <a:off x="3400270"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52" name="TextBox 51">
            <a:extLst>
              <a:ext uri="{FF2B5EF4-FFF2-40B4-BE49-F238E27FC236}">
                <a16:creationId xmlns:a16="http://schemas.microsoft.com/office/drawing/2014/main" id="{7DAE0A68-A375-49E1-9673-2B6738B3AE91}"/>
              </a:ext>
            </a:extLst>
          </p:cNvPr>
          <p:cNvSpPr txBox="1"/>
          <p:nvPr/>
        </p:nvSpPr>
        <p:spPr>
          <a:xfrm>
            <a:off x="2790222" y="5446783"/>
            <a:ext cx="1982990" cy="369236"/>
          </a:xfrm>
          <a:prstGeom prst="rect">
            <a:avLst/>
          </a:prstGeom>
          <a:noFill/>
        </p:spPr>
        <p:txBody>
          <a:bodyPr wrap="square" rtlCol="0">
            <a:spAutoFit/>
          </a:bodyPr>
          <a:lstStyle/>
          <a:p>
            <a:r>
              <a:rPr lang="en-GB" sz="1799" dirty="0"/>
              <a:t>Docker Host</a:t>
            </a:r>
          </a:p>
        </p:txBody>
      </p:sp>
      <p:cxnSp>
        <p:nvCxnSpPr>
          <p:cNvPr id="29" name="Straight Connector 17">
            <a:extLst>
              <a:ext uri="{FF2B5EF4-FFF2-40B4-BE49-F238E27FC236}">
                <a16:creationId xmlns:a16="http://schemas.microsoft.com/office/drawing/2014/main" id="{8F1C8AF0-ED65-4978-B449-2B11E87540EF}"/>
              </a:ext>
            </a:extLst>
          </p:cNvPr>
          <p:cNvCxnSpPr>
            <a:cxnSpLocks/>
          </p:cNvCxnSpPr>
          <p:nvPr/>
        </p:nvCxnSpPr>
        <p:spPr>
          <a:xfrm>
            <a:off x="1481722" y="2974988"/>
            <a:ext cx="1174606" cy="0"/>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30">
            <a:extLst>
              <a:ext uri="{FF2B5EF4-FFF2-40B4-BE49-F238E27FC236}">
                <a16:creationId xmlns:a16="http://schemas.microsoft.com/office/drawing/2014/main" id="{34DD64ED-6381-4449-8CFE-21323D5977C0}"/>
              </a:ext>
            </a:extLst>
          </p:cNvPr>
          <p:cNvCxnSpPr/>
          <p:nvPr/>
        </p:nvCxnSpPr>
        <p:spPr>
          <a:xfrm>
            <a:off x="1627320" y="4562191"/>
            <a:ext cx="0" cy="182495"/>
          </a:xfrm>
          <a:prstGeom prst="line">
            <a:avLst/>
          </a:prstGeom>
          <a:ln w="38100" cmpd="sng">
            <a:solidFill>
              <a:srgbClr val="92D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6D50D5B-4446-486A-89D9-7B46B0AD9C31}"/>
              </a:ext>
            </a:extLst>
          </p:cNvPr>
          <p:cNvCxnSpPr/>
          <p:nvPr/>
        </p:nvCxnSpPr>
        <p:spPr>
          <a:xfrm>
            <a:off x="2584167" y="4562191"/>
            <a:ext cx="0" cy="182495"/>
          </a:xfrm>
          <a:prstGeom prst="line">
            <a:avLst/>
          </a:prstGeom>
          <a:ln w="38100" cmpd="sng">
            <a:solidFill>
              <a:srgbClr val="92D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Rectangle 144">
            <a:extLst>
              <a:ext uri="{FF2B5EF4-FFF2-40B4-BE49-F238E27FC236}">
                <a16:creationId xmlns:a16="http://schemas.microsoft.com/office/drawing/2014/main" id="{421FEC80-8BBA-453B-A70E-AB5DF7DB9B2B}"/>
              </a:ext>
            </a:extLst>
          </p:cNvPr>
          <p:cNvSpPr/>
          <p:nvPr/>
        </p:nvSpPr>
        <p:spPr>
          <a:xfrm>
            <a:off x="1538383" y="4471286"/>
            <a:ext cx="171705" cy="171705"/>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3" name="Rectangle 144">
            <a:extLst>
              <a:ext uri="{FF2B5EF4-FFF2-40B4-BE49-F238E27FC236}">
                <a16:creationId xmlns:a16="http://schemas.microsoft.com/office/drawing/2014/main" id="{1D3A502F-8BB9-4293-923D-6BC4CC33B9A9}"/>
              </a:ext>
            </a:extLst>
          </p:cNvPr>
          <p:cNvSpPr/>
          <p:nvPr/>
        </p:nvSpPr>
        <p:spPr>
          <a:xfrm>
            <a:off x="2487012" y="4476335"/>
            <a:ext cx="171705" cy="171705"/>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43" name="TextBox 42">
            <a:extLst>
              <a:ext uri="{FF2B5EF4-FFF2-40B4-BE49-F238E27FC236}">
                <a16:creationId xmlns:a16="http://schemas.microsoft.com/office/drawing/2014/main" id="{AC1A93D3-272F-4DD7-80F8-48B68AD28BAE}"/>
              </a:ext>
            </a:extLst>
          </p:cNvPr>
          <p:cNvSpPr txBox="1"/>
          <p:nvPr/>
        </p:nvSpPr>
        <p:spPr>
          <a:xfrm>
            <a:off x="1242138" y="5032362"/>
            <a:ext cx="870380" cy="195715"/>
          </a:xfrm>
          <a:prstGeom prst="rect">
            <a:avLst/>
          </a:prstGeom>
          <a:noFill/>
        </p:spPr>
        <p:txBody>
          <a:bodyPr wrap="square" lIns="0" tIns="0" rIns="0" bIns="0" rtlCol="0">
            <a:noAutofit/>
          </a:bodyPr>
          <a:lstStyle/>
          <a:p>
            <a:pPr>
              <a:lnSpc>
                <a:spcPct val="90000"/>
              </a:lnSpc>
            </a:pPr>
            <a:r>
              <a:rPr lang="en-US" sz="1100" dirty="0"/>
              <a:t>192.168.0.33</a:t>
            </a:r>
            <a:endParaRPr lang="en-US" sz="1200" dirty="0"/>
          </a:p>
        </p:txBody>
      </p:sp>
      <p:sp>
        <p:nvSpPr>
          <p:cNvPr id="45" name="TextBox 36">
            <a:extLst>
              <a:ext uri="{FF2B5EF4-FFF2-40B4-BE49-F238E27FC236}">
                <a16:creationId xmlns:a16="http://schemas.microsoft.com/office/drawing/2014/main" id="{40A1CA5D-2612-4916-9126-6A0913F2B56E}"/>
              </a:ext>
            </a:extLst>
          </p:cNvPr>
          <p:cNvSpPr txBox="1"/>
          <p:nvPr/>
        </p:nvSpPr>
        <p:spPr>
          <a:xfrm>
            <a:off x="2308898" y="5024150"/>
            <a:ext cx="660210" cy="110468"/>
          </a:xfrm>
          <a:prstGeom prst="rect">
            <a:avLst/>
          </a:prstGeom>
          <a:noFill/>
        </p:spPr>
        <p:txBody>
          <a:bodyPr wrap="square" lIns="0" tIns="0" rIns="0" bIns="0" rtlCol="0">
            <a:noAutofit/>
          </a:bodyPr>
          <a:lstStyle/>
          <a:p>
            <a:pPr>
              <a:lnSpc>
                <a:spcPct val="90000"/>
              </a:lnSpc>
            </a:pPr>
            <a:r>
              <a:rPr lang="en-US" sz="1100" dirty="0"/>
              <a:t>10.0.77</a:t>
            </a:r>
            <a:endParaRPr lang="en-US" sz="1200" dirty="0"/>
          </a:p>
        </p:txBody>
      </p:sp>
      <p:pic>
        <p:nvPicPr>
          <p:cNvPr id="46" name="Picture 45" descr="C:\Users\ju\Desktop\docker-container.png">
            <a:extLst>
              <a:ext uri="{FF2B5EF4-FFF2-40B4-BE49-F238E27FC236}">
                <a16:creationId xmlns:a16="http://schemas.microsoft.com/office/drawing/2014/main" id="{DD94B86D-C0BA-431F-A8A1-E94CD06CB9B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87940" y="4751602"/>
            <a:ext cx="570312" cy="269995"/>
          </a:xfrm>
          <a:prstGeom prst="rect">
            <a:avLst/>
          </a:prstGeom>
          <a:noFill/>
        </p:spPr>
      </p:pic>
      <p:pic>
        <p:nvPicPr>
          <p:cNvPr id="48" name="Picture 47" descr="C:\Users\ju\Desktop\docker-container.png">
            <a:extLst>
              <a:ext uri="{FF2B5EF4-FFF2-40B4-BE49-F238E27FC236}">
                <a16:creationId xmlns:a16="http://schemas.microsoft.com/office/drawing/2014/main" id="{FD6BC489-323D-43D8-8803-D1075BB0282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66290" y="4714414"/>
            <a:ext cx="570312" cy="269995"/>
          </a:xfrm>
          <a:prstGeom prst="rect">
            <a:avLst/>
          </a:prstGeom>
          <a:noFill/>
        </p:spPr>
      </p:pic>
      <p:cxnSp>
        <p:nvCxnSpPr>
          <p:cNvPr id="50" name="Straight Connector 17">
            <a:extLst>
              <a:ext uri="{FF2B5EF4-FFF2-40B4-BE49-F238E27FC236}">
                <a16:creationId xmlns:a16="http://schemas.microsoft.com/office/drawing/2014/main" id="{F0C5CAF7-E7AB-48D7-ADF6-4BF754C050A5}"/>
              </a:ext>
            </a:extLst>
          </p:cNvPr>
          <p:cNvCxnSpPr>
            <a:cxnSpLocks/>
          </p:cNvCxnSpPr>
          <p:nvPr/>
        </p:nvCxnSpPr>
        <p:spPr>
          <a:xfrm flipV="1">
            <a:off x="1627320" y="2983672"/>
            <a:ext cx="0" cy="1563912"/>
          </a:xfrm>
          <a:prstGeom prst="line">
            <a:avLst/>
          </a:prstGeom>
          <a:ln w="38100" cmpd="sng">
            <a:solidFill>
              <a:srgbClr val="92D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53045A2-47BD-43B1-980A-34837184A9DA}"/>
              </a:ext>
            </a:extLst>
          </p:cNvPr>
          <p:cNvSpPr txBox="1"/>
          <p:nvPr/>
        </p:nvSpPr>
        <p:spPr>
          <a:xfrm>
            <a:off x="1085836" y="3090488"/>
            <a:ext cx="872415" cy="153153"/>
          </a:xfrm>
          <a:prstGeom prst="rect">
            <a:avLst/>
          </a:prstGeom>
          <a:noFill/>
        </p:spPr>
        <p:txBody>
          <a:bodyPr wrap="square" lIns="0" tIns="0" rIns="0" bIns="0" rtlCol="0">
            <a:noAutofit/>
          </a:bodyPr>
          <a:lstStyle/>
          <a:p>
            <a:pPr>
              <a:lnSpc>
                <a:spcPct val="90000"/>
              </a:lnSpc>
            </a:pPr>
            <a:r>
              <a:rPr lang="en-US" sz="1100" dirty="0"/>
              <a:t>eth0.vlan100</a:t>
            </a:r>
            <a:endParaRPr lang="en-US" sz="1200" dirty="0"/>
          </a:p>
        </p:txBody>
      </p:sp>
      <p:cxnSp>
        <p:nvCxnSpPr>
          <p:cNvPr id="56" name="Straight Connector 17">
            <a:extLst>
              <a:ext uri="{FF2B5EF4-FFF2-40B4-BE49-F238E27FC236}">
                <a16:creationId xmlns:a16="http://schemas.microsoft.com/office/drawing/2014/main" id="{D3649EE7-6D8E-4694-95AB-199CA0A5F3B9}"/>
              </a:ext>
            </a:extLst>
          </p:cNvPr>
          <p:cNvCxnSpPr>
            <a:cxnSpLocks/>
          </p:cNvCxnSpPr>
          <p:nvPr/>
        </p:nvCxnSpPr>
        <p:spPr>
          <a:xfrm flipV="1">
            <a:off x="1624235" y="1881207"/>
            <a:ext cx="0" cy="1026285"/>
          </a:xfrm>
          <a:prstGeom prst="line">
            <a:avLst/>
          </a:prstGeom>
          <a:ln w="38100" cmpd="sng">
            <a:solidFill>
              <a:srgbClr val="92D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A99D752-5054-4D3D-8ADF-96C063200B88}"/>
              </a:ext>
            </a:extLst>
          </p:cNvPr>
          <p:cNvSpPr txBox="1"/>
          <p:nvPr/>
        </p:nvSpPr>
        <p:spPr>
          <a:xfrm>
            <a:off x="2112517" y="3066479"/>
            <a:ext cx="1021682" cy="143811"/>
          </a:xfrm>
          <a:prstGeom prst="rect">
            <a:avLst/>
          </a:prstGeom>
          <a:noFill/>
        </p:spPr>
        <p:txBody>
          <a:bodyPr wrap="square" lIns="0" tIns="0" rIns="0" bIns="0" rtlCol="0">
            <a:noAutofit/>
          </a:bodyPr>
          <a:lstStyle/>
          <a:p>
            <a:pPr>
              <a:lnSpc>
                <a:spcPct val="90000"/>
              </a:lnSpc>
            </a:pPr>
            <a:r>
              <a:rPr lang="en-US" sz="1100" dirty="0"/>
              <a:t>eth0.vlan200</a:t>
            </a:r>
            <a:endParaRPr lang="en-US" sz="1200" dirty="0"/>
          </a:p>
        </p:txBody>
      </p:sp>
      <p:cxnSp>
        <p:nvCxnSpPr>
          <p:cNvPr id="58" name="Straight Connector 17">
            <a:extLst>
              <a:ext uri="{FF2B5EF4-FFF2-40B4-BE49-F238E27FC236}">
                <a16:creationId xmlns:a16="http://schemas.microsoft.com/office/drawing/2014/main" id="{A378C3B1-077C-47FF-BD55-AD4C964133C5}"/>
              </a:ext>
            </a:extLst>
          </p:cNvPr>
          <p:cNvCxnSpPr>
            <a:cxnSpLocks/>
          </p:cNvCxnSpPr>
          <p:nvPr/>
        </p:nvCxnSpPr>
        <p:spPr>
          <a:xfrm flipV="1">
            <a:off x="2572864" y="2993227"/>
            <a:ext cx="0" cy="1563912"/>
          </a:xfrm>
          <a:prstGeom prst="line">
            <a:avLst/>
          </a:prstGeom>
          <a:ln w="38100" cmpd="sng">
            <a:solidFill>
              <a:srgbClr val="FFFF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17">
            <a:extLst>
              <a:ext uri="{FF2B5EF4-FFF2-40B4-BE49-F238E27FC236}">
                <a16:creationId xmlns:a16="http://schemas.microsoft.com/office/drawing/2014/main" id="{DB6D1A4D-8981-4184-A7AF-C6DA0F6EA799}"/>
              </a:ext>
            </a:extLst>
          </p:cNvPr>
          <p:cNvCxnSpPr>
            <a:cxnSpLocks/>
          </p:cNvCxnSpPr>
          <p:nvPr/>
        </p:nvCxnSpPr>
        <p:spPr>
          <a:xfrm flipV="1">
            <a:off x="2572864" y="2103754"/>
            <a:ext cx="0" cy="788829"/>
          </a:xfrm>
          <a:prstGeom prst="line">
            <a:avLst/>
          </a:prstGeom>
          <a:ln w="38100" cmpd="sng">
            <a:solidFill>
              <a:srgbClr val="FFFF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17">
            <a:extLst>
              <a:ext uri="{FF2B5EF4-FFF2-40B4-BE49-F238E27FC236}">
                <a16:creationId xmlns:a16="http://schemas.microsoft.com/office/drawing/2014/main" id="{C0905937-3154-4C7C-9AEB-E039F34E0E28}"/>
              </a:ext>
            </a:extLst>
          </p:cNvPr>
          <p:cNvCxnSpPr>
            <a:cxnSpLocks/>
          </p:cNvCxnSpPr>
          <p:nvPr/>
        </p:nvCxnSpPr>
        <p:spPr>
          <a:xfrm flipV="1">
            <a:off x="2174067" y="2079204"/>
            <a:ext cx="1055972" cy="4680"/>
          </a:xfrm>
          <a:prstGeom prst="line">
            <a:avLst/>
          </a:prstGeom>
          <a:ln w="38100" cmpd="sng">
            <a:solidFill>
              <a:srgbClr val="FFFF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17">
            <a:extLst>
              <a:ext uri="{FF2B5EF4-FFF2-40B4-BE49-F238E27FC236}">
                <a16:creationId xmlns:a16="http://schemas.microsoft.com/office/drawing/2014/main" id="{81D92DC8-ACB5-4196-A320-1E5C9FA2A811}"/>
              </a:ext>
            </a:extLst>
          </p:cNvPr>
          <p:cNvCxnSpPr>
            <a:cxnSpLocks/>
          </p:cNvCxnSpPr>
          <p:nvPr/>
        </p:nvCxnSpPr>
        <p:spPr>
          <a:xfrm flipV="1">
            <a:off x="1474389" y="1868513"/>
            <a:ext cx="1055972" cy="4680"/>
          </a:xfrm>
          <a:prstGeom prst="line">
            <a:avLst/>
          </a:prstGeom>
          <a:ln w="38100" cmpd="sng">
            <a:solidFill>
              <a:srgbClr val="92D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467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7">
            <a:extLst>
              <a:ext uri="{FF2B5EF4-FFF2-40B4-BE49-F238E27FC236}">
                <a16:creationId xmlns:a16="http://schemas.microsoft.com/office/drawing/2014/main" id="{52D483A6-0EE2-4B87-BE16-A972081B6E83}"/>
              </a:ext>
            </a:extLst>
          </p:cNvPr>
          <p:cNvSpPr/>
          <p:nvPr/>
        </p:nvSpPr>
        <p:spPr>
          <a:xfrm>
            <a:off x="6201281" y="2300009"/>
            <a:ext cx="5149562" cy="3071707"/>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dirty="0">
                <a:solidFill>
                  <a:schemeClr val="tx2"/>
                </a:solidFill>
              </a:rPr>
              <a:t> </a:t>
            </a:r>
            <a:br>
              <a:rPr lang="en-US" sz="1600" dirty="0">
                <a:solidFill>
                  <a:schemeClr val="tx2"/>
                </a:solidFill>
              </a:rPr>
            </a:br>
            <a:endParaRPr lang="en-US" sz="1600" dirty="0">
              <a:solidFill>
                <a:schemeClr val="tx2"/>
              </a:solidFill>
            </a:endParaRPr>
          </a:p>
        </p:txBody>
      </p:sp>
      <p:sp>
        <p:nvSpPr>
          <p:cNvPr id="47" name="Title 46">
            <a:extLst>
              <a:ext uri="{FF2B5EF4-FFF2-40B4-BE49-F238E27FC236}">
                <a16:creationId xmlns:a16="http://schemas.microsoft.com/office/drawing/2014/main" id="{370B9B1A-6135-4E5D-8709-492DD01BD42F}"/>
              </a:ext>
            </a:extLst>
          </p:cNvPr>
          <p:cNvSpPr>
            <a:spLocks noGrp="1"/>
          </p:cNvSpPr>
          <p:nvPr>
            <p:ph type="title"/>
          </p:nvPr>
        </p:nvSpPr>
        <p:spPr/>
        <p:txBody>
          <a:bodyPr/>
          <a:lstStyle/>
          <a:p>
            <a:r>
              <a:rPr lang="en-GB" dirty="0"/>
              <a:t>Multiple Hosts</a:t>
            </a:r>
          </a:p>
        </p:txBody>
      </p:sp>
      <p:sp>
        <p:nvSpPr>
          <p:cNvPr id="4" name="Rounded Rectangle 7">
            <a:extLst>
              <a:ext uri="{FF2B5EF4-FFF2-40B4-BE49-F238E27FC236}">
                <a16:creationId xmlns:a16="http://schemas.microsoft.com/office/drawing/2014/main" id="{E20AEBF1-17B6-41FF-AA36-C909500E2A4D}"/>
              </a:ext>
            </a:extLst>
          </p:cNvPr>
          <p:cNvSpPr/>
          <p:nvPr/>
        </p:nvSpPr>
        <p:spPr>
          <a:xfrm>
            <a:off x="837982" y="2300009"/>
            <a:ext cx="5149562" cy="3071707"/>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dirty="0">
                <a:solidFill>
                  <a:schemeClr val="tx2"/>
                </a:solidFill>
              </a:rPr>
              <a:t> </a:t>
            </a:r>
            <a:br>
              <a:rPr lang="en-US" sz="1600" dirty="0">
                <a:solidFill>
                  <a:schemeClr val="tx2"/>
                </a:solidFill>
              </a:rPr>
            </a:br>
            <a:endParaRPr lang="en-US" sz="1600" dirty="0">
              <a:solidFill>
                <a:schemeClr val="tx2"/>
              </a:solidFill>
            </a:endParaRPr>
          </a:p>
        </p:txBody>
      </p:sp>
      <p:cxnSp>
        <p:nvCxnSpPr>
          <p:cNvPr id="6" name="Straight Connector 43">
            <a:extLst>
              <a:ext uri="{FF2B5EF4-FFF2-40B4-BE49-F238E27FC236}">
                <a16:creationId xmlns:a16="http://schemas.microsoft.com/office/drawing/2014/main" id="{FAAEC580-5F4C-49B8-AB11-07D10ED0DBB0}"/>
              </a:ext>
            </a:extLst>
          </p:cNvPr>
          <p:cNvCxnSpPr/>
          <p:nvPr/>
        </p:nvCxnSpPr>
        <p:spPr>
          <a:xfrm>
            <a:off x="1958251" y="2678951"/>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59">
            <a:extLst>
              <a:ext uri="{FF2B5EF4-FFF2-40B4-BE49-F238E27FC236}">
                <a16:creationId xmlns:a16="http://schemas.microsoft.com/office/drawing/2014/main" id="{7A7A581E-E055-47D2-A212-A31E32FFC0B8}"/>
              </a:ext>
            </a:extLst>
          </p:cNvPr>
          <p:cNvSpPr txBox="1"/>
          <p:nvPr/>
        </p:nvSpPr>
        <p:spPr>
          <a:xfrm>
            <a:off x="990014" y="2488501"/>
            <a:ext cx="803650" cy="28994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eth0</a:t>
            </a:r>
          </a:p>
        </p:txBody>
      </p:sp>
      <p:sp>
        <p:nvSpPr>
          <p:cNvPr id="8" name="Rectangle 60">
            <a:extLst>
              <a:ext uri="{FF2B5EF4-FFF2-40B4-BE49-F238E27FC236}">
                <a16:creationId xmlns:a16="http://schemas.microsoft.com/office/drawing/2014/main" id="{3EB60A4B-B832-4E72-B220-219CD82AC999}"/>
              </a:ext>
            </a:extLst>
          </p:cNvPr>
          <p:cNvSpPr/>
          <p:nvPr/>
        </p:nvSpPr>
        <p:spPr>
          <a:xfrm>
            <a:off x="1843981"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9" name="TextBox 61">
            <a:extLst>
              <a:ext uri="{FF2B5EF4-FFF2-40B4-BE49-F238E27FC236}">
                <a16:creationId xmlns:a16="http://schemas.microsoft.com/office/drawing/2014/main" id="{BA8DC8F3-3F98-42FE-8A4C-C72FBB24BDA2}"/>
              </a:ext>
            </a:extLst>
          </p:cNvPr>
          <p:cNvSpPr txBox="1"/>
          <p:nvPr/>
        </p:nvSpPr>
        <p:spPr>
          <a:xfrm>
            <a:off x="1931637" y="2371834"/>
            <a:ext cx="943545" cy="18567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10.240.0.3</a:t>
            </a:r>
          </a:p>
        </p:txBody>
      </p:sp>
      <p:cxnSp>
        <p:nvCxnSpPr>
          <p:cNvPr id="15" name="Straight Connector 17">
            <a:extLst>
              <a:ext uri="{FF2B5EF4-FFF2-40B4-BE49-F238E27FC236}">
                <a16:creationId xmlns:a16="http://schemas.microsoft.com/office/drawing/2014/main" id="{C9E6FD94-D9D7-4D54-90BE-BBA5DF45FD44}"/>
              </a:ext>
            </a:extLst>
          </p:cNvPr>
          <p:cNvCxnSpPr/>
          <p:nvPr/>
        </p:nvCxnSpPr>
        <p:spPr>
          <a:xfrm flipV="1">
            <a:off x="2875182" y="3664480"/>
            <a:ext cx="2313851" cy="2496"/>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44">
            <a:extLst>
              <a:ext uri="{FF2B5EF4-FFF2-40B4-BE49-F238E27FC236}">
                <a16:creationId xmlns:a16="http://schemas.microsoft.com/office/drawing/2014/main" id="{7E2E4D6A-A605-4688-8BE2-D2E67D73B642}"/>
              </a:ext>
            </a:extLst>
          </p:cNvPr>
          <p:cNvSpPr/>
          <p:nvPr/>
        </p:nvSpPr>
        <p:spPr>
          <a:xfrm>
            <a:off x="2991736" y="3578626"/>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18" name="Straight Connector 30">
            <a:extLst>
              <a:ext uri="{FF2B5EF4-FFF2-40B4-BE49-F238E27FC236}">
                <a16:creationId xmlns:a16="http://schemas.microsoft.com/office/drawing/2014/main" id="{443E8339-F8D3-418C-B551-0C753B82F67C}"/>
              </a:ext>
            </a:extLst>
          </p:cNvPr>
          <p:cNvCxnSpPr>
            <a:cxnSpLocks/>
          </p:cNvCxnSpPr>
          <p:nvPr/>
        </p:nvCxnSpPr>
        <p:spPr>
          <a:xfrm>
            <a:off x="3484845" y="2755132"/>
            <a:ext cx="10476" cy="91389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30">
            <a:extLst>
              <a:ext uri="{FF2B5EF4-FFF2-40B4-BE49-F238E27FC236}">
                <a16:creationId xmlns:a16="http://schemas.microsoft.com/office/drawing/2014/main" id="{FF12F56C-38E9-471A-A322-8F3FE2ADA70D}"/>
              </a:ext>
            </a:extLst>
          </p:cNvPr>
          <p:cNvCxnSpPr/>
          <p:nvPr/>
        </p:nvCxnSpPr>
        <p:spPr>
          <a:xfrm>
            <a:off x="3075378"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30">
            <a:extLst>
              <a:ext uri="{FF2B5EF4-FFF2-40B4-BE49-F238E27FC236}">
                <a16:creationId xmlns:a16="http://schemas.microsoft.com/office/drawing/2014/main" id="{0B1C16BB-990C-4C44-8DD3-AF0E94DC9056}"/>
              </a:ext>
            </a:extLst>
          </p:cNvPr>
          <p:cNvCxnSpPr/>
          <p:nvPr/>
        </p:nvCxnSpPr>
        <p:spPr>
          <a:xfrm>
            <a:off x="3989540"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30">
            <a:extLst>
              <a:ext uri="{FF2B5EF4-FFF2-40B4-BE49-F238E27FC236}">
                <a16:creationId xmlns:a16="http://schemas.microsoft.com/office/drawing/2014/main" id="{C2503DAF-657C-440F-8C8C-BD3EDF2F9F23}"/>
              </a:ext>
            </a:extLst>
          </p:cNvPr>
          <p:cNvCxnSpPr/>
          <p:nvPr/>
        </p:nvCxnSpPr>
        <p:spPr>
          <a:xfrm>
            <a:off x="4915005"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descr="C:\Users\ju\Desktop\docker-container.png">
            <a:extLst>
              <a:ext uri="{FF2B5EF4-FFF2-40B4-BE49-F238E27FC236}">
                <a16:creationId xmlns:a16="http://schemas.microsoft.com/office/drawing/2014/main" id="{CB458F09-23BF-492D-8BFD-82D9A8F6F93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790222" y="3835862"/>
            <a:ext cx="570312" cy="269995"/>
          </a:xfrm>
          <a:prstGeom prst="rect">
            <a:avLst/>
          </a:prstGeom>
          <a:noFill/>
        </p:spPr>
      </p:pic>
      <p:sp>
        <p:nvSpPr>
          <p:cNvPr id="34" name="Rectangle 144">
            <a:extLst>
              <a:ext uri="{FF2B5EF4-FFF2-40B4-BE49-F238E27FC236}">
                <a16:creationId xmlns:a16="http://schemas.microsoft.com/office/drawing/2014/main" id="{5FC240DB-DBFF-4410-9FF5-6656AD832F5C}"/>
              </a:ext>
            </a:extLst>
          </p:cNvPr>
          <p:cNvSpPr/>
          <p:nvPr/>
        </p:nvSpPr>
        <p:spPr>
          <a:xfrm>
            <a:off x="3899551" y="3581597"/>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5" name="Rectangle 144">
            <a:extLst>
              <a:ext uri="{FF2B5EF4-FFF2-40B4-BE49-F238E27FC236}">
                <a16:creationId xmlns:a16="http://schemas.microsoft.com/office/drawing/2014/main" id="{9305F6D9-AAC2-48D7-B6B6-1C1F436EB7B2}"/>
              </a:ext>
            </a:extLst>
          </p:cNvPr>
          <p:cNvSpPr/>
          <p:nvPr/>
        </p:nvSpPr>
        <p:spPr>
          <a:xfrm>
            <a:off x="4817850" y="3586647"/>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6" name="TextBox 36">
            <a:extLst>
              <a:ext uri="{FF2B5EF4-FFF2-40B4-BE49-F238E27FC236}">
                <a16:creationId xmlns:a16="http://schemas.microsoft.com/office/drawing/2014/main" id="{C02776FB-5BDC-40C9-AF94-935A35296556}"/>
              </a:ext>
            </a:extLst>
          </p:cNvPr>
          <p:cNvSpPr txBox="1"/>
          <p:nvPr/>
        </p:nvSpPr>
        <p:spPr>
          <a:xfrm>
            <a:off x="2543576" y="3386158"/>
            <a:ext cx="663211" cy="228540"/>
          </a:xfrm>
          <a:prstGeom prst="rect">
            <a:avLst/>
          </a:prstGeom>
          <a:noFill/>
        </p:spPr>
        <p:txBody>
          <a:bodyPr wrap="square" lIns="0" tIns="0" rIns="0" bIns="0" rtlCol="0">
            <a:noAutofit/>
          </a:bodyPr>
          <a:lstStyle/>
          <a:p>
            <a:pPr>
              <a:lnSpc>
                <a:spcPct val="90000"/>
              </a:lnSpc>
            </a:pPr>
            <a:r>
              <a:rPr lang="en-US" sz="1100" dirty="0"/>
              <a:t>172.17.0.2</a:t>
            </a:r>
            <a:endParaRPr lang="en-US" sz="1200" dirty="0"/>
          </a:p>
        </p:txBody>
      </p:sp>
      <p:sp>
        <p:nvSpPr>
          <p:cNvPr id="37" name="TextBox 36">
            <a:extLst>
              <a:ext uri="{FF2B5EF4-FFF2-40B4-BE49-F238E27FC236}">
                <a16:creationId xmlns:a16="http://schemas.microsoft.com/office/drawing/2014/main" id="{F0DC5DEF-1BD1-4751-87E6-CCE89F278EEB}"/>
              </a:ext>
            </a:extLst>
          </p:cNvPr>
          <p:cNvSpPr txBox="1"/>
          <p:nvPr/>
        </p:nvSpPr>
        <p:spPr>
          <a:xfrm>
            <a:off x="3718777" y="3385055"/>
            <a:ext cx="663211" cy="228540"/>
          </a:xfrm>
          <a:prstGeom prst="rect">
            <a:avLst/>
          </a:prstGeom>
          <a:noFill/>
        </p:spPr>
        <p:txBody>
          <a:bodyPr wrap="square" lIns="0" tIns="0" rIns="0" bIns="0" rtlCol="0">
            <a:noAutofit/>
          </a:bodyPr>
          <a:lstStyle/>
          <a:p>
            <a:pPr>
              <a:lnSpc>
                <a:spcPct val="90000"/>
              </a:lnSpc>
            </a:pPr>
            <a:r>
              <a:rPr lang="en-US" sz="1100" dirty="0"/>
              <a:t>172.17.0.3</a:t>
            </a:r>
            <a:endParaRPr lang="en-US" sz="1200" dirty="0"/>
          </a:p>
        </p:txBody>
      </p:sp>
      <p:sp>
        <p:nvSpPr>
          <p:cNvPr id="38" name="TextBox 36">
            <a:extLst>
              <a:ext uri="{FF2B5EF4-FFF2-40B4-BE49-F238E27FC236}">
                <a16:creationId xmlns:a16="http://schemas.microsoft.com/office/drawing/2014/main" id="{493E39C6-B9C4-4DD3-88DA-6AB68862841F}"/>
              </a:ext>
            </a:extLst>
          </p:cNvPr>
          <p:cNvSpPr txBox="1"/>
          <p:nvPr/>
        </p:nvSpPr>
        <p:spPr>
          <a:xfrm>
            <a:off x="4655560" y="3385277"/>
            <a:ext cx="663211" cy="228540"/>
          </a:xfrm>
          <a:prstGeom prst="rect">
            <a:avLst/>
          </a:prstGeom>
          <a:noFill/>
        </p:spPr>
        <p:txBody>
          <a:bodyPr wrap="square" lIns="0" tIns="0" rIns="0" bIns="0" rtlCol="0">
            <a:noAutofit/>
          </a:bodyPr>
          <a:lstStyle/>
          <a:p>
            <a:pPr>
              <a:lnSpc>
                <a:spcPct val="90000"/>
              </a:lnSpc>
            </a:pPr>
            <a:r>
              <a:rPr lang="en-US" sz="1100" dirty="0"/>
              <a:t>172.17.0.4</a:t>
            </a:r>
            <a:endParaRPr lang="en-US" sz="1200" dirty="0"/>
          </a:p>
        </p:txBody>
      </p:sp>
      <p:sp>
        <p:nvSpPr>
          <p:cNvPr id="39" name="TextBox 59">
            <a:extLst>
              <a:ext uri="{FF2B5EF4-FFF2-40B4-BE49-F238E27FC236}">
                <a16:creationId xmlns:a16="http://schemas.microsoft.com/office/drawing/2014/main" id="{30F1AE67-9FFE-483B-968B-E8C86D5251DD}"/>
              </a:ext>
            </a:extLst>
          </p:cNvPr>
          <p:cNvSpPr txBox="1"/>
          <p:nvPr/>
        </p:nvSpPr>
        <p:spPr>
          <a:xfrm>
            <a:off x="2718424" y="2520652"/>
            <a:ext cx="639010" cy="297521"/>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docker0</a:t>
            </a:r>
          </a:p>
        </p:txBody>
      </p:sp>
      <p:sp>
        <p:nvSpPr>
          <p:cNvPr id="40" name="TextBox 61">
            <a:extLst>
              <a:ext uri="{FF2B5EF4-FFF2-40B4-BE49-F238E27FC236}">
                <a16:creationId xmlns:a16="http://schemas.microsoft.com/office/drawing/2014/main" id="{45388CBB-08C2-4D62-8133-62536DF1640B}"/>
              </a:ext>
            </a:extLst>
          </p:cNvPr>
          <p:cNvSpPr txBox="1"/>
          <p:nvPr/>
        </p:nvSpPr>
        <p:spPr>
          <a:xfrm>
            <a:off x="3484845" y="2328966"/>
            <a:ext cx="1218883" cy="22854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172.17.0.1</a:t>
            </a:r>
          </a:p>
        </p:txBody>
      </p:sp>
      <p:pic>
        <p:nvPicPr>
          <p:cNvPr id="41" name="Picture 40" descr="C:\Users\ju\Desktop\docker-container.png">
            <a:extLst>
              <a:ext uri="{FF2B5EF4-FFF2-40B4-BE49-F238E27FC236}">
                <a16:creationId xmlns:a16="http://schemas.microsoft.com/office/drawing/2014/main" id="{C7A0C26C-856C-4680-B33D-4EDB22FD61E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718778" y="3861914"/>
            <a:ext cx="570312" cy="269995"/>
          </a:xfrm>
          <a:prstGeom prst="rect">
            <a:avLst/>
          </a:prstGeom>
          <a:noFill/>
        </p:spPr>
      </p:pic>
      <p:pic>
        <p:nvPicPr>
          <p:cNvPr id="42" name="Picture 41" descr="C:\Users\ju\Desktop\docker-container.png">
            <a:extLst>
              <a:ext uri="{FF2B5EF4-FFF2-40B4-BE49-F238E27FC236}">
                <a16:creationId xmlns:a16="http://schemas.microsoft.com/office/drawing/2014/main" id="{6E1A50A4-20F0-42E4-A477-A0046DC7C00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97128" y="3824725"/>
            <a:ext cx="570312" cy="269995"/>
          </a:xfrm>
          <a:prstGeom prst="rect">
            <a:avLst/>
          </a:prstGeom>
          <a:noFill/>
        </p:spPr>
      </p:pic>
      <p:sp>
        <p:nvSpPr>
          <p:cNvPr id="44" name="Rectangle 60">
            <a:extLst>
              <a:ext uri="{FF2B5EF4-FFF2-40B4-BE49-F238E27FC236}">
                <a16:creationId xmlns:a16="http://schemas.microsoft.com/office/drawing/2014/main" id="{AA520F1D-4D63-408F-8796-C70DA5E55431}"/>
              </a:ext>
            </a:extLst>
          </p:cNvPr>
          <p:cNvSpPr/>
          <p:nvPr/>
        </p:nvSpPr>
        <p:spPr>
          <a:xfrm>
            <a:off x="3400270"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52" name="TextBox 51">
            <a:extLst>
              <a:ext uri="{FF2B5EF4-FFF2-40B4-BE49-F238E27FC236}">
                <a16:creationId xmlns:a16="http://schemas.microsoft.com/office/drawing/2014/main" id="{7DAE0A68-A375-49E1-9673-2B6738B3AE91}"/>
              </a:ext>
            </a:extLst>
          </p:cNvPr>
          <p:cNvSpPr txBox="1"/>
          <p:nvPr/>
        </p:nvSpPr>
        <p:spPr>
          <a:xfrm>
            <a:off x="2790222" y="5446783"/>
            <a:ext cx="1982990" cy="369236"/>
          </a:xfrm>
          <a:prstGeom prst="rect">
            <a:avLst/>
          </a:prstGeom>
          <a:noFill/>
        </p:spPr>
        <p:txBody>
          <a:bodyPr wrap="square" rtlCol="0">
            <a:spAutoFit/>
          </a:bodyPr>
          <a:lstStyle/>
          <a:p>
            <a:r>
              <a:rPr lang="en-GB" sz="1799" dirty="0"/>
              <a:t>Docker Host 1</a:t>
            </a:r>
          </a:p>
        </p:txBody>
      </p:sp>
      <p:cxnSp>
        <p:nvCxnSpPr>
          <p:cNvPr id="32" name="Straight Connector 43">
            <a:extLst>
              <a:ext uri="{FF2B5EF4-FFF2-40B4-BE49-F238E27FC236}">
                <a16:creationId xmlns:a16="http://schemas.microsoft.com/office/drawing/2014/main" id="{A8F92AA1-3903-4192-8671-7DED4AD340B3}"/>
              </a:ext>
            </a:extLst>
          </p:cNvPr>
          <p:cNvCxnSpPr/>
          <p:nvPr/>
        </p:nvCxnSpPr>
        <p:spPr>
          <a:xfrm>
            <a:off x="7321551" y="2678951"/>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59">
            <a:extLst>
              <a:ext uri="{FF2B5EF4-FFF2-40B4-BE49-F238E27FC236}">
                <a16:creationId xmlns:a16="http://schemas.microsoft.com/office/drawing/2014/main" id="{C07C5E3F-2DC1-45D0-8615-1E861D448FB6}"/>
              </a:ext>
            </a:extLst>
          </p:cNvPr>
          <p:cNvSpPr txBox="1"/>
          <p:nvPr/>
        </p:nvSpPr>
        <p:spPr>
          <a:xfrm>
            <a:off x="6353314" y="2488501"/>
            <a:ext cx="803650" cy="28994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eth0</a:t>
            </a:r>
          </a:p>
        </p:txBody>
      </p:sp>
      <p:sp>
        <p:nvSpPr>
          <p:cNvPr id="43" name="Rectangle 60">
            <a:extLst>
              <a:ext uri="{FF2B5EF4-FFF2-40B4-BE49-F238E27FC236}">
                <a16:creationId xmlns:a16="http://schemas.microsoft.com/office/drawing/2014/main" id="{53DE7663-255D-468E-BD92-98ED1962F4B0}"/>
              </a:ext>
            </a:extLst>
          </p:cNvPr>
          <p:cNvSpPr/>
          <p:nvPr/>
        </p:nvSpPr>
        <p:spPr>
          <a:xfrm>
            <a:off x="7207281"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45" name="TextBox 61">
            <a:extLst>
              <a:ext uri="{FF2B5EF4-FFF2-40B4-BE49-F238E27FC236}">
                <a16:creationId xmlns:a16="http://schemas.microsoft.com/office/drawing/2014/main" id="{22BEC50E-EEBF-44B6-B3DC-EE1A6679D192}"/>
              </a:ext>
            </a:extLst>
          </p:cNvPr>
          <p:cNvSpPr txBox="1"/>
          <p:nvPr/>
        </p:nvSpPr>
        <p:spPr>
          <a:xfrm>
            <a:off x="7294937" y="2371833"/>
            <a:ext cx="829058" cy="209537"/>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10.240.0.4</a:t>
            </a:r>
          </a:p>
        </p:txBody>
      </p:sp>
      <p:cxnSp>
        <p:nvCxnSpPr>
          <p:cNvPr id="46" name="Straight Connector 17">
            <a:extLst>
              <a:ext uri="{FF2B5EF4-FFF2-40B4-BE49-F238E27FC236}">
                <a16:creationId xmlns:a16="http://schemas.microsoft.com/office/drawing/2014/main" id="{B0993F4E-0DCB-4C06-8E1D-CBA12B5B230A}"/>
              </a:ext>
            </a:extLst>
          </p:cNvPr>
          <p:cNvCxnSpPr/>
          <p:nvPr/>
        </p:nvCxnSpPr>
        <p:spPr>
          <a:xfrm flipV="1">
            <a:off x="8238482" y="3664480"/>
            <a:ext cx="2313851" cy="2496"/>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Rectangle 144">
            <a:extLst>
              <a:ext uri="{FF2B5EF4-FFF2-40B4-BE49-F238E27FC236}">
                <a16:creationId xmlns:a16="http://schemas.microsoft.com/office/drawing/2014/main" id="{CD15AB0B-94FA-4168-9034-D3FD02E04D59}"/>
              </a:ext>
            </a:extLst>
          </p:cNvPr>
          <p:cNvSpPr/>
          <p:nvPr/>
        </p:nvSpPr>
        <p:spPr>
          <a:xfrm>
            <a:off x="8355036" y="3578626"/>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50" name="Straight Connector 30">
            <a:extLst>
              <a:ext uri="{FF2B5EF4-FFF2-40B4-BE49-F238E27FC236}">
                <a16:creationId xmlns:a16="http://schemas.microsoft.com/office/drawing/2014/main" id="{8D679E84-3E7E-40E8-939D-594EFF425D6C}"/>
              </a:ext>
            </a:extLst>
          </p:cNvPr>
          <p:cNvCxnSpPr>
            <a:cxnSpLocks/>
          </p:cNvCxnSpPr>
          <p:nvPr/>
        </p:nvCxnSpPr>
        <p:spPr>
          <a:xfrm>
            <a:off x="8848145" y="2755132"/>
            <a:ext cx="10476" cy="91389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30">
            <a:extLst>
              <a:ext uri="{FF2B5EF4-FFF2-40B4-BE49-F238E27FC236}">
                <a16:creationId xmlns:a16="http://schemas.microsoft.com/office/drawing/2014/main" id="{65B9B029-F00E-44D8-B661-7A18D34DF892}"/>
              </a:ext>
            </a:extLst>
          </p:cNvPr>
          <p:cNvCxnSpPr/>
          <p:nvPr/>
        </p:nvCxnSpPr>
        <p:spPr>
          <a:xfrm>
            <a:off x="8438678"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30">
            <a:extLst>
              <a:ext uri="{FF2B5EF4-FFF2-40B4-BE49-F238E27FC236}">
                <a16:creationId xmlns:a16="http://schemas.microsoft.com/office/drawing/2014/main" id="{DFAC24DA-FD7D-470A-BEFE-40A7B2BB4304}"/>
              </a:ext>
            </a:extLst>
          </p:cNvPr>
          <p:cNvCxnSpPr/>
          <p:nvPr/>
        </p:nvCxnSpPr>
        <p:spPr>
          <a:xfrm>
            <a:off x="9352840"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30">
            <a:extLst>
              <a:ext uri="{FF2B5EF4-FFF2-40B4-BE49-F238E27FC236}">
                <a16:creationId xmlns:a16="http://schemas.microsoft.com/office/drawing/2014/main" id="{ADF56706-A1E9-4003-AA5C-98E0B2E6DBCD}"/>
              </a:ext>
            </a:extLst>
          </p:cNvPr>
          <p:cNvCxnSpPr/>
          <p:nvPr/>
        </p:nvCxnSpPr>
        <p:spPr>
          <a:xfrm>
            <a:off x="10278305" y="36725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6" name="Picture 55" descr="C:\Users\ju\Desktop\docker-container.png">
            <a:extLst>
              <a:ext uri="{FF2B5EF4-FFF2-40B4-BE49-F238E27FC236}">
                <a16:creationId xmlns:a16="http://schemas.microsoft.com/office/drawing/2014/main" id="{60336BF9-9806-4856-A1F0-6E6539DAA0C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153522" y="3835862"/>
            <a:ext cx="570312" cy="269995"/>
          </a:xfrm>
          <a:prstGeom prst="rect">
            <a:avLst/>
          </a:prstGeom>
          <a:noFill/>
        </p:spPr>
      </p:pic>
      <p:sp>
        <p:nvSpPr>
          <p:cNvPr id="58" name="Rectangle 144">
            <a:extLst>
              <a:ext uri="{FF2B5EF4-FFF2-40B4-BE49-F238E27FC236}">
                <a16:creationId xmlns:a16="http://schemas.microsoft.com/office/drawing/2014/main" id="{C5BB38A0-5CBB-49E7-ADDE-CB05E1CA1D04}"/>
              </a:ext>
            </a:extLst>
          </p:cNvPr>
          <p:cNvSpPr/>
          <p:nvPr/>
        </p:nvSpPr>
        <p:spPr>
          <a:xfrm>
            <a:off x="9262851" y="3581597"/>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59" name="Rectangle 144">
            <a:extLst>
              <a:ext uri="{FF2B5EF4-FFF2-40B4-BE49-F238E27FC236}">
                <a16:creationId xmlns:a16="http://schemas.microsoft.com/office/drawing/2014/main" id="{0666B63F-474B-4795-A748-EAAFB14F3BC9}"/>
              </a:ext>
            </a:extLst>
          </p:cNvPr>
          <p:cNvSpPr/>
          <p:nvPr/>
        </p:nvSpPr>
        <p:spPr>
          <a:xfrm>
            <a:off x="10181150" y="3586647"/>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60" name="TextBox 36">
            <a:extLst>
              <a:ext uri="{FF2B5EF4-FFF2-40B4-BE49-F238E27FC236}">
                <a16:creationId xmlns:a16="http://schemas.microsoft.com/office/drawing/2014/main" id="{BDA5DF63-8186-4DBA-A818-E3CA33E967CB}"/>
              </a:ext>
            </a:extLst>
          </p:cNvPr>
          <p:cNvSpPr txBox="1"/>
          <p:nvPr/>
        </p:nvSpPr>
        <p:spPr>
          <a:xfrm>
            <a:off x="7906876" y="3386158"/>
            <a:ext cx="663211" cy="228540"/>
          </a:xfrm>
          <a:prstGeom prst="rect">
            <a:avLst/>
          </a:prstGeom>
          <a:noFill/>
        </p:spPr>
        <p:txBody>
          <a:bodyPr wrap="square" lIns="0" tIns="0" rIns="0" bIns="0" rtlCol="0">
            <a:noAutofit/>
          </a:bodyPr>
          <a:lstStyle/>
          <a:p>
            <a:pPr>
              <a:lnSpc>
                <a:spcPct val="90000"/>
              </a:lnSpc>
            </a:pPr>
            <a:r>
              <a:rPr lang="en-US" sz="1100" dirty="0"/>
              <a:t>172.17.0.2</a:t>
            </a:r>
            <a:endParaRPr lang="en-US" sz="1200" dirty="0"/>
          </a:p>
        </p:txBody>
      </p:sp>
      <p:sp>
        <p:nvSpPr>
          <p:cNvPr id="61" name="TextBox 60">
            <a:extLst>
              <a:ext uri="{FF2B5EF4-FFF2-40B4-BE49-F238E27FC236}">
                <a16:creationId xmlns:a16="http://schemas.microsoft.com/office/drawing/2014/main" id="{F23A6743-7D68-4FCF-B088-F88ADD8BADC8}"/>
              </a:ext>
            </a:extLst>
          </p:cNvPr>
          <p:cNvSpPr txBox="1"/>
          <p:nvPr/>
        </p:nvSpPr>
        <p:spPr>
          <a:xfrm>
            <a:off x="9082077" y="3385055"/>
            <a:ext cx="663211" cy="228540"/>
          </a:xfrm>
          <a:prstGeom prst="rect">
            <a:avLst/>
          </a:prstGeom>
          <a:noFill/>
        </p:spPr>
        <p:txBody>
          <a:bodyPr wrap="square" lIns="0" tIns="0" rIns="0" bIns="0" rtlCol="0">
            <a:noAutofit/>
          </a:bodyPr>
          <a:lstStyle/>
          <a:p>
            <a:pPr>
              <a:lnSpc>
                <a:spcPct val="90000"/>
              </a:lnSpc>
            </a:pPr>
            <a:r>
              <a:rPr lang="en-US" sz="1100" dirty="0"/>
              <a:t>172.17.0.3</a:t>
            </a:r>
            <a:endParaRPr lang="en-US" sz="1200" dirty="0"/>
          </a:p>
        </p:txBody>
      </p:sp>
      <p:sp>
        <p:nvSpPr>
          <p:cNvPr id="62" name="TextBox 36">
            <a:extLst>
              <a:ext uri="{FF2B5EF4-FFF2-40B4-BE49-F238E27FC236}">
                <a16:creationId xmlns:a16="http://schemas.microsoft.com/office/drawing/2014/main" id="{1E1E5DD1-D7E1-4653-BB6D-8E6E10A0C09D}"/>
              </a:ext>
            </a:extLst>
          </p:cNvPr>
          <p:cNvSpPr txBox="1"/>
          <p:nvPr/>
        </p:nvSpPr>
        <p:spPr>
          <a:xfrm>
            <a:off x="10018860" y="3385277"/>
            <a:ext cx="663211" cy="228540"/>
          </a:xfrm>
          <a:prstGeom prst="rect">
            <a:avLst/>
          </a:prstGeom>
          <a:noFill/>
        </p:spPr>
        <p:txBody>
          <a:bodyPr wrap="square" lIns="0" tIns="0" rIns="0" bIns="0" rtlCol="0">
            <a:noAutofit/>
          </a:bodyPr>
          <a:lstStyle/>
          <a:p>
            <a:pPr>
              <a:lnSpc>
                <a:spcPct val="90000"/>
              </a:lnSpc>
            </a:pPr>
            <a:r>
              <a:rPr lang="en-US" sz="1100" dirty="0"/>
              <a:t>172.17.0.4</a:t>
            </a:r>
            <a:endParaRPr lang="en-US" sz="1200" dirty="0"/>
          </a:p>
        </p:txBody>
      </p:sp>
      <p:sp>
        <p:nvSpPr>
          <p:cNvPr id="63" name="TextBox 59">
            <a:extLst>
              <a:ext uri="{FF2B5EF4-FFF2-40B4-BE49-F238E27FC236}">
                <a16:creationId xmlns:a16="http://schemas.microsoft.com/office/drawing/2014/main" id="{C73F555C-F813-4BB7-8479-4D71DB131A9F}"/>
              </a:ext>
            </a:extLst>
          </p:cNvPr>
          <p:cNvSpPr txBox="1"/>
          <p:nvPr/>
        </p:nvSpPr>
        <p:spPr>
          <a:xfrm>
            <a:off x="8009726" y="2520652"/>
            <a:ext cx="711007" cy="308549"/>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docker0</a:t>
            </a:r>
          </a:p>
        </p:txBody>
      </p:sp>
      <p:sp>
        <p:nvSpPr>
          <p:cNvPr id="64" name="TextBox 61">
            <a:extLst>
              <a:ext uri="{FF2B5EF4-FFF2-40B4-BE49-F238E27FC236}">
                <a16:creationId xmlns:a16="http://schemas.microsoft.com/office/drawing/2014/main" id="{DACC4FA6-B86C-4122-8BA0-3E0760AF9DEF}"/>
              </a:ext>
            </a:extLst>
          </p:cNvPr>
          <p:cNvSpPr txBox="1"/>
          <p:nvPr/>
        </p:nvSpPr>
        <p:spPr>
          <a:xfrm>
            <a:off x="8848144" y="2328966"/>
            <a:ext cx="1218883" cy="22854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172.17.0.1</a:t>
            </a:r>
          </a:p>
        </p:txBody>
      </p:sp>
      <p:pic>
        <p:nvPicPr>
          <p:cNvPr id="65" name="Picture 64" descr="C:\Users\ju\Desktop\docker-container.png">
            <a:extLst>
              <a:ext uri="{FF2B5EF4-FFF2-40B4-BE49-F238E27FC236}">
                <a16:creationId xmlns:a16="http://schemas.microsoft.com/office/drawing/2014/main" id="{774C0599-BC7B-4D22-9FE5-5ED93E0F80F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082077" y="3861914"/>
            <a:ext cx="570312" cy="269995"/>
          </a:xfrm>
          <a:prstGeom prst="rect">
            <a:avLst/>
          </a:prstGeom>
          <a:noFill/>
        </p:spPr>
      </p:pic>
      <p:pic>
        <p:nvPicPr>
          <p:cNvPr id="66" name="Picture 65" descr="C:\Users\ju\Desktop\docker-container.png">
            <a:extLst>
              <a:ext uri="{FF2B5EF4-FFF2-40B4-BE49-F238E27FC236}">
                <a16:creationId xmlns:a16="http://schemas.microsoft.com/office/drawing/2014/main" id="{CE77A005-0D45-4C10-AF1E-7816F50D0C5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960428" y="3824725"/>
            <a:ext cx="570312" cy="269995"/>
          </a:xfrm>
          <a:prstGeom prst="rect">
            <a:avLst/>
          </a:prstGeom>
          <a:noFill/>
        </p:spPr>
      </p:pic>
      <p:sp>
        <p:nvSpPr>
          <p:cNvPr id="67" name="Rectangle 60">
            <a:extLst>
              <a:ext uri="{FF2B5EF4-FFF2-40B4-BE49-F238E27FC236}">
                <a16:creationId xmlns:a16="http://schemas.microsoft.com/office/drawing/2014/main" id="{D5EE2758-81C2-4528-8C6D-C4149353DC4D}"/>
              </a:ext>
            </a:extLst>
          </p:cNvPr>
          <p:cNvSpPr/>
          <p:nvPr/>
        </p:nvSpPr>
        <p:spPr>
          <a:xfrm>
            <a:off x="8763570"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69" name="TextBox 68">
            <a:extLst>
              <a:ext uri="{FF2B5EF4-FFF2-40B4-BE49-F238E27FC236}">
                <a16:creationId xmlns:a16="http://schemas.microsoft.com/office/drawing/2014/main" id="{09D1F03F-E00F-4FF3-97C9-601A545586ED}"/>
              </a:ext>
            </a:extLst>
          </p:cNvPr>
          <p:cNvSpPr txBox="1"/>
          <p:nvPr/>
        </p:nvSpPr>
        <p:spPr>
          <a:xfrm>
            <a:off x="8153522" y="5446783"/>
            <a:ext cx="1982990" cy="369236"/>
          </a:xfrm>
          <a:prstGeom prst="rect">
            <a:avLst/>
          </a:prstGeom>
          <a:noFill/>
        </p:spPr>
        <p:txBody>
          <a:bodyPr wrap="square" rtlCol="0">
            <a:spAutoFit/>
          </a:bodyPr>
          <a:lstStyle/>
          <a:p>
            <a:r>
              <a:rPr lang="en-GB" sz="1799" dirty="0"/>
              <a:t>Docker Host 2</a:t>
            </a:r>
          </a:p>
        </p:txBody>
      </p:sp>
      <p:cxnSp>
        <p:nvCxnSpPr>
          <p:cNvPr id="70" name="Straight Connector 43">
            <a:extLst>
              <a:ext uri="{FF2B5EF4-FFF2-40B4-BE49-F238E27FC236}">
                <a16:creationId xmlns:a16="http://schemas.microsoft.com/office/drawing/2014/main" id="{20E7F92F-8225-4163-AA58-4815F7A02DD3}"/>
              </a:ext>
            </a:extLst>
          </p:cNvPr>
          <p:cNvCxnSpPr>
            <a:cxnSpLocks/>
          </p:cNvCxnSpPr>
          <p:nvPr/>
        </p:nvCxnSpPr>
        <p:spPr>
          <a:xfrm>
            <a:off x="1953301" y="2014057"/>
            <a:ext cx="0" cy="357777"/>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17">
            <a:extLst>
              <a:ext uri="{FF2B5EF4-FFF2-40B4-BE49-F238E27FC236}">
                <a16:creationId xmlns:a16="http://schemas.microsoft.com/office/drawing/2014/main" id="{45630774-16EB-4F7C-8409-C15A09753FAA}"/>
              </a:ext>
            </a:extLst>
          </p:cNvPr>
          <p:cNvCxnSpPr>
            <a:cxnSpLocks/>
          </p:cNvCxnSpPr>
          <p:nvPr/>
        </p:nvCxnSpPr>
        <p:spPr>
          <a:xfrm flipV="1">
            <a:off x="1467865" y="2002952"/>
            <a:ext cx="9882978" cy="11106"/>
          </a:xfrm>
          <a:prstGeom prst="line">
            <a:avLst/>
          </a:prstGeom>
          <a:ln w="38100" cmpd="sng">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43">
            <a:extLst>
              <a:ext uri="{FF2B5EF4-FFF2-40B4-BE49-F238E27FC236}">
                <a16:creationId xmlns:a16="http://schemas.microsoft.com/office/drawing/2014/main" id="{2E10DFED-F80B-4A34-9B1E-9E5C299FA2BF}"/>
              </a:ext>
            </a:extLst>
          </p:cNvPr>
          <p:cNvCxnSpPr>
            <a:cxnSpLocks/>
          </p:cNvCxnSpPr>
          <p:nvPr/>
        </p:nvCxnSpPr>
        <p:spPr>
          <a:xfrm>
            <a:off x="7303658" y="2002951"/>
            <a:ext cx="0" cy="357777"/>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TextBox 59">
            <a:extLst>
              <a:ext uri="{FF2B5EF4-FFF2-40B4-BE49-F238E27FC236}">
                <a16:creationId xmlns:a16="http://schemas.microsoft.com/office/drawing/2014/main" id="{909F1D0B-A988-4EB9-8638-2A976477797B}"/>
              </a:ext>
            </a:extLst>
          </p:cNvPr>
          <p:cNvSpPr txBox="1"/>
          <p:nvPr/>
        </p:nvSpPr>
        <p:spPr>
          <a:xfrm>
            <a:off x="2709681" y="4182645"/>
            <a:ext cx="365698" cy="20916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c1</a:t>
            </a:r>
          </a:p>
        </p:txBody>
      </p:sp>
      <p:sp>
        <p:nvSpPr>
          <p:cNvPr id="79" name="TextBox 59">
            <a:extLst>
              <a:ext uri="{FF2B5EF4-FFF2-40B4-BE49-F238E27FC236}">
                <a16:creationId xmlns:a16="http://schemas.microsoft.com/office/drawing/2014/main" id="{69DFFB29-C87F-46A5-9E43-13F4BD1FF9AF}"/>
              </a:ext>
            </a:extLst>
          </p:cNvPr>
          <p:cNvSpPr txBox="1"/>
          <p:nvPr/>
        </p:nvSpPr>
        <p:spPr>
          <a:xfrm>
            <a:off x="3718777" y="4193852"/>
            <a:ext cx="365698" cy="20916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c2</a:t>
            </a:r>
          </a:p>
        </p:txBody>
      </p:sp>
      <p:sp>
        <p:nvSpPr>
          <p:cNvPr id="80" name="TextBox 59">
            <a:extLst>
              <a:ext uri="{FF2B5EF4-FFF2-40B4-BE49-F238E27FC236}">
                <a16:creationId xmlns:a16="http://schemas.microsoft.com/office/drawing/2014/main" id="{2F8F7D21-EE95-4B16-A0DC-5D8126680CD4}"/>
              </a:ext>
            </a:extLst>
          </p:cNvPr>
          <p:cNvSpPr txBox="1"/>
          <p:nvPr/>
        </p:nvSpPr>
        <p:spPr>
          <a:xfrm>
            <a:off x="4545024" y="4190909"/>
            <a:ext cx="365698" cy="20916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c3</a:t>
            </a:r>
          </a:p>
        </p:txBody>
      </p:sp>
      <p:sp>
        <p:nvSpPr>
          <p:cNvPr id="81" name="TextBox 59">
            <a:extLst>
              <a:ext uri="{FF2B5EF4-FFF2-40B4-BE49-F238E27FC236}">
                <a16:creationId xmlns:a16="http://schemas.microsoft.com/office/drawing/2014/main" id="{1B58797D-4446-4736-9EDD-49FB1379B755}"/>
              </a:ext>
            </a:extLst>
          </p:cNvPr>
          <p:cNvSpPr txBox="1"/>
          <p:nvPr/>
        </p:nvSpPr>
        <p:spPr>
          <a:xfrm>
            <a:off x="8077265" y="4168252"/>
            <a:ext cx="365698" cy="20916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c4</a:t>
            </a:r>
          </a:p>
        </p:txBody>
      </p:sp>
      <p:sp>
        <p:nvSpPr>
          <p:cNvPr id="82" name="TextBox 59">
            <a:extLst>
              <a:ext uri="{FF2B5EF4-FFF2-40B4-BE49-F238E27FC236}">
                <a16:creationId xmlns:a16="http://schemas.microsoft.com/office/drawing/2014/main" id="{80C5D786-ED91-4EF2-B472-AAE7114497C1}"/>
              </a:ext>
            </a:extLst>
          </p:cNvPr>
          <p:cNvSpPr txBox="1"/>
          <p:nvPr/>
        </p:nvSpPr>
        <p:spPr>
          <a:xfrm>
            <a:off x="9086361" y="4179458"/>
            <a:ext cx="365698" cy="20916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c5</a:t>
            </a:r>
          </a:p>
        </p:txBody>
      </p:sp>
      <p:sp>
        <p:nvSpPr>
          <p:cNvPr id="83" name="TextBox 59">
            <a:extLst>
              <a:ext uri="{FF2B5EF4-FFF2-40B4-BE49-F238E27FC236}">
                <a16:creationId xmlns:a16="http://schemas.microsoft.com/office/drawing/2014/main" id="{F6790838-F2E0-49FC-98B2-5480A95E694F}"/>
              </a:ext>
            </a:extLst>
          </p:cNvPr>
          <p:cNvSpPr txBox="1"/>
          <p:nvPr/>
        </p:nvSpPr>
        <p:spPr>
          <a:xfrm>
            <a:off x="9912608" y="4176516"/>
            <a:ext cx="365698" cy="20916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c6</a:t>
            </a:r>
          </a:p>
        </p:txBody>
      </p:sp>
      <p:cxnSp>
        <p:nvCxnSpPr>
          <p:cNvPr id="84" name="Straight Arrow Connector 83">
            <a:extLst>
              <a:ext uri="{FF2B5EF4-FFF2-40B4-BE49-F238E27FC236}">
                <a16:creationId xmlns:a16="http://schemas.microsoft.com/office/drawing/2014/main" id="{D8A3B8B9-97F8-4A19-9ABB-CC59EB6DA005}"/>
              </a:ext>
            </a:extLst>
          </p:cNvPr>
          <p:cNvCxnSpPr>
            <a:cxnSpLocks/>
          </p:cNvCxnSpPr>
          <p:nvPr/>
        </p:nvCxnSpPr>
        <p:spPr>
          <a:xfrm>
            <a:off x="2166260" y="2234703"/>
            <a:ext cx="623961" cy="1717449"/>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5" name="TextBox 61">
            <a:extLst>
              <a:ext uri="{FF2B5EF4-FFF2-40B4-BE49-F238E27FC236}">
                <a16:creationId xmlns:a16="http://schemas.microsoft.com/office/drawing/2014/main" id="{455C65E2-7DAB-4F31-A6D0-4137810C8A9B}"/>
              </a:ext>
            </a:extLst>
          </p:cNvPr>
          <p:cNvSpPr txBox="1"/>
          <p:nvPr/>
        </p:nvSpPr>
        <p:spPr>
          <a:xfrm>
            <a:off x="2051965" y="2077078"/>
            <a:ext cx="1305467" cy="173149"/>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solidFill>
                  <a:srgbClr val="FF0000"/>
                </a:solidFill>
              </a:rPr>
              <a:t>10.240.0.3:8080</a:t>
            </a:r>
          </a:p>
        </p:txBody>
      </p:sp>
      <p:cxnSp>
        <p:nvCxnSpPr>
          <p:cNvPr id="86" name="Straight Arrow Connector 85">
            <a:extLst>
              <a:ext uri="{FF2B5EF4-FFF2-40B4-BE49-F238E27FC236}">
                <a16:creationId xmlns:a16="http://schemas.microsoft.com/office/drawing/2014/main" id="{FE241926-E8C9-4208-A6D8-D69D4E0EC7B8}"/>
              </a:ext>
            </a:extLst>
          </p:cNvPr>
          <p:cNvCxnSpPr>
            <a:cxnSpLocks/>
          </p:cNvCxnSpPr>
          <p:nvPr/>
        </p:nvCxnSpPr>
        <p:spPr>
          <a:xfrm>
            <a:off x="7536009" y="2234703"/>
            <a:ext cx="623961" cy="1717449"/>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7" name="TextBox 61">
            <a:extLst>
              <a:ext uri="{FF2B5EF4-FFF2-40B4-BE49-F238E27FC236}">
                <a16:creationId xmlns:a16="http://schemas.microsoft.com/office/drawing/2014/main" id="{49A4D86F-7290-4594-BE4C-84D0E48404AB}"/>
              </a:ext>
            </a:extLst>
          </p:cNvPr>
          <p:cNvSpPr txBox="1"/>
          <p:nvPr/>
        </p:nvSpPr>
        <p:spPr>
          <a:xfrm>
            <a:off x="7421714" y="2077078"/>
            <a:ext cx="1198061" cy="17315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solidFill>
                  <a:srgbClr val="FF0000"/>
                </a:solidFill>
              </a:rPr>
              <a:t>10.240.0.4:8080</a:t>
            </a:r>
          </a:p>
        </p:txBody>
      </p:sp>
      <p:sp>
        <p:nvSpPr>
          <p:cNvPr id="88" name="TextBox 59">
            <a:extLst>
              <a:ext uri="{FF2B5EF4-FFF2-40B4-BE49-F238E27FC236}">
                <a16:creationId xmlns:a16="http://schemas.microsoft.com/office/drawing/2014/main" id="{ED5FDE14-9EED-4CBD-8F40-FA89A2A29F66}"/>
              </a:ext>
            </a:extLst>
          </p:cNvPr>
          <p:cNvSpPr txBox="1"/>
          <p:nvPr/>
        </p:nvSpPr>
        <p:spPr>
          <a:xfrm>
            <a:off x="2641955" y="4400071"/>
            <a:ext cx="715478" cy="51820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ct val="90000"/>
              </a:lnSpc>
            </a:pPr>
            <a:r>
              <a:rPr lang="en-US" sz="1200" dirty="0"/>
              <a:t>Listening on port 80</a:t>
            </a:r>
          </a:p>
        </p:txBody>
      </p:sp>
      <p:sp>
        <p:nvSpPr>
          <p:cNvPr id="89" name="TextBox 59">
            <a:extLst>
              <a:ext uri="{FF2B5EF4-FFF2-40B4-BE49-F238E27FC236}">
                <a16:creationId xmlns:a16="http://schemas.microsoft.com/office/drawing/2014/main" id="{EFB541B9-1C94-4B2C-8FC2-AB39F8C77C95}"/>
              </a:ext>
            </a:extLst>
          </p:cNvPr>
          <p:cNvSpPr txBox="1"/>
          <p:nvPr/>
        </p:nvSpPr>
        <p:spPr>
          <a:xfrm>
            <a:off x="7906876" y="4400071"/>
            <a:ext cx="813857" cy="51820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ct val="90000"/>
              </a:lnSpc>
            </a:pPr>
            <a:r>
              <a:rPr lang="en-US" sz="1200" dirty="0"/>
              <a:t>Listening on port 80</a:t>
            </a:r>
          </a:p>
        </p:txBody>
      </p:sp>
    </p:spTree>
    <p:extLst>
      <p:ext uri="{BB962C8B-B14F-4D97-AF65-F5344CB8AC3E}">
        <p14:creationId xmlns:p14="http://schemas.microsoft.com/office/powerpoint/2010/main" val="7777070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68">
            <a:extLst>
              <a:ext uri="{FF2B5EF4-FFF2-40B4-BE49-F238E27FC236}">
                <a16:creationId xmlns:a16="http://schemas.microsoft.com/office/drawing/2014/main" id="{6E7EF166-7CDF-4812-9058-D297C00C3868}"/>
              </a:ext>
            </a:extLst>
          </p:cNvPr>
          <p:cNvSpPr>
            <a:spLocks noGrp="1"/>
          </p:cNvSpPr>
          <p:nvPr>
            <p:ph type="title"/>
          </p:nvPr>
        </p:nvSpPr>
        <p:spPr/>
        <p:txBody>
          <a:bodyPr/>
          <a:lstStyle/>
          <a:p>
            <a:r>
              <a:rPr lang="en-GB" dirty="0"/>
              <a:t>Default Docker Network Model Doesn’t Scale</a:t>
            </a:r>
          </a:p>
        </p:txBody>
      </p:sp>
      <p:sp>
        <p:nvSpPr>
          <p:cNvPr id="5" name="Rounded Rectangle 7">
            <a:extLst>
              <a:ext uri="{FF2B5EF4-FFF2-40B4-BE49-F238E27FC236}">
                <a16:creationId xmlns:a16="http://schemas.microsoft.com/office/drawing/2014/main" id="{FA85C044-BA50-45DE-8DFD-20CCD921AD59}"/>
              </a:ext>
            </a:extLst>
          </p:cNvPr>
          <p:cNvSpPr/>
          <p:nvPr/>
        </p:nvSpPr>
        <p:spPr>
          <a:xfrm>
            <a:off x="3075781" y="2917994"/>
            <a:ext cx="2697718" cy="1711502"/>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200" dirty="0">
                <a:solidFill>
                  <a:schemeClr val="tx2"/>
                </a:solidFill>
              </a:rPr>
              <a:t> </a:t>
            </a:r>
            <a:br>
              <a:rPr lang="en-US" sz="1200" dirty="0">
                <a:solidFill>
                  <a:schemeClr val="tx2"/>
                </a:solidFill>
              </a:rPr>
            </a:br>
            <a:endParaRPr lang="en-US" sz="1200" dirty="0">
              <a:solidFill>
                <a:schemeClr val="tx2"/>
              </a:solidFill>
            </a:endParaRPr>
          </a:p>
        </p:txBody>
      </p:sp>
      <p:sp>
        <p:nvSpPr>
          <p:cNvPr id="6" name="Rounded Rectangle 7">
            <a:extLst>
              <a:ext uri="{FF2B5EF4-FFF2-40B4-BE49-F238E27FC236}">
                <a16:creationId xmlns:a16="http://schemas.microsoft.com/office/drawing/2014/main" id="{2D50CCBE-CE4C-41B1-B380-7D11EE5E5640}"/>
              </a:ext>
            </a:extLst>
          </p:cNvPr>
          <p:cNvSpPr/>
          <p:nvPr/>
        </p:nvSpPr>
        <p:spPr>
          <a:xfrm>
            <a:off x="266091" y="2917994"/>
            <a:ext cx="2697718" cy="1711502"/>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200" dirty="0">
                <a:solidFill>
                  <a:schemeClr val="tx2"/>
                </a:solidFill>
              </a:rPr>
              <a:t> </a:t>
            </a:r>
            <a:br>
              <a:rPr lang="en-US" sz="1200" dirty="0">
                <a:solidFill>
                  <a:schemeClr val="tx2"/>
                </a:solidFill>
              </a:rPr>
            </a:br>
            <a:endParaRPr lang="en-US" sz="1200" dirty="0">
              <a:solidFill>
                <a:schemeClr val="tx2"/>
              </a:solidFill>
            </a:endParaRPr>
          </a:p>
        </p:txBody>
      </p:sp>
      <p:cxnSp>
        <p:nvCxnSpPr>
          <p:cNvPr id="7" name="Straight Connector 43">
            <a:extLst>
              <a:ext uri="{FF2B5EF4-FFF2-40B4-BE49-F238E27FC236}">
                <a16:creationId xmlns:a16="http://schemas.microsoft.com/office/drawing/2014/main" id="{77505311-913F-40BB-9253-E8B8DDAB1A54}"/>
              </a:ext>
            </a:extLst>
          </p:cNvPr>
          <p:cNvCxnSpPr/>
          <p:nvPr/>
        </p:nvCxnSpPr>
        <p:spPr>
          <a:xfrm>
            <a:off x="852970" y="3129135"/>
            <a:ext cx="0" cy="169785"/>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59">
            <a:extLst>
              <a:ext uri="{FF2B5EF4-FFF2-40B4-BE49-F238E27FC236}">
                <a16:creationId xmlns:a16="http://schemas.microsoft.com/office/drawing/2014/main" id="{8A89B28F-E2B6-4316-865A-5DF9D40CB2DF}"/>
              </a:ext>
            </a:extLst>
          </p:cNvPr>
          <p:cNvSpPr txBox="1"/>
          <p:nvPr/>
        </p:nvSpPr>
        <p:spPr>
          <a:xfrm>
            <a:off x="345736" y="3023019"/>
            <a:ext cx="421010" cy="16155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int </a:t>
            </a:r>
            <a:br>
              <a:rPr lang="en-US" sz="1050" dirty="0"/>
            </a:br>
            <a:r>
              <a:rPr lang="en-US" sz="1050" dirty="0"/>
              <a:t>eth0</a:t>
            </a:r>
          </a:p>
        </p:txBody>
      </p:sp>
      <p:sp>
        <p:nvSpPr>
          <p:cNvPr id="9" name="Rectangle 60">
            <a:extLst>
              <a:ext uri="{FF2B5EF4-FFF2-40B4-BE49-F238E27FC236}">
                <a16:creationId xmlns:a16="http://schemas.microsoft.com/office/drawing/2014/main" id="{C7C146E1-573B-4A01-A1A0-B1CB987A4443}"/>
              </a:ext>
            </a:extLst>
          </p:cNvPr>
          <p:cNvSpPr/>
          <p:nvPr/>
        </p:nvSpPr>
        <p:spPr>
          <a:xfrm>
            <a:off x="793107" y="3044242"/>
            <a:ext cx="119726" cy="12733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400" dirty="0"/>
          </a:p>
        </p:txBody>
      </p:sp>
      <p:sp>
        <p:nvSpPr>
          <p:cNvPr id="10" name="TextBox 61">
            <a:extLst>
              <a:ext uri="{FF2B5EF4-FFF2-40B4-BE49-F238E27FC236}">
                <a16:creationId xmlns:a16="http://schemas.microsoft.com/office/drawing/2014/main" id="{7271DA4D-081C-427F-9DEA-731C45F1A307}"/>
              </a:ext>
            </a:extLst>
          </p:cNvPr>
          <p:cNvSpPr txBox="1"/>
          <p:nvPr/>
        </p:nvSpPr>
        <p:spPr>
          <a:xfrm>
            <a:off x="863911" y="2911868"/>
            <a:ext cx="692855" cy="14396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t>10.240.0.3</a:t>
            </a:r>
          </a:p>
        </p:txBody>
      </p:sp>
      <p:cxnSp>
        <p:nvCxnSpPr>
          <p:cNvPr id="11" name="Straight Connector 17">
            <a:extLst>
              <a:ext uri="{FF2B5EF4-FFF2-40B4-BE49-F238E27FC236}">
                <a16:creationId xmlns:a16="http://schemas.microsoft.com/office/drawing/2014/main" id="{0D20E651-EDB9-4798-B7E1-34D26EEE5CC3}"/>
              </a:ext>
            </a:extLst>
          </p:cNvPr>
          <p:cNvCxnSpPr/>
          <p:nvPr/>
        </p:nvCxnSpPr>
        <p:spPr>
          <a:xfrm flipV="1">
            <a:off x="1333326" y="3678254"/>
            <a:ext cx="1212165" cy="1391"/>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44">
            <a:extLst>
              <a:ext uri="{FF2B5EF4-FFF2-40B4-BE49-F238E27FC236}">
                <a16:creationId xmlns:a16="http://schemas.microsoft.com/office/drawing/2014/main" id="{ACCEC068-A0C2-49BF-BE9E-4C075F6A916E}"/>
              </a:ext>
            </a:extLst>
          </p:cNvPr>
          <p:cNvSpPr/>
          <p:nvPr/>
        </p:nvSpPr>
        <p:spPr>
          <a:xfrm>
            <a:off x="1394386" y="3630419"/>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13" name="Straight Connector 30">
            <a:extLst>
              <a:ext uri="{FF2B5EF4-FFF2-40B4-BE49-F238E27FC236}">
                <a16:creationId xmlns:a16="http://schemas.microsoft.com/office/drawing/2014/main" id="{0A8AD26D-9EFC-4EAC-81BA-98213611CFD2}"/>
              </a:ext>
            </a:extLst>
          </p:cNvPr>
          <p:cNvCxnSpPr>
            <a:cxnSpLocks/>
          </p:cNvCxnSpPr>
          <p:nvPr/>
        </p:nvCxnSpPr>
        <p:spPr>
          <a:xfrm>
            <a:off x="1652712" y="3171581"/>
            <a:ext cx="5489" cy="50920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30">
            <a:extLst>
              <a:ext uri="{FF2B5EF4-FFF2-40B4-BE49-F238E27FC236}">
                <a16:creationId xmlns:a16="http://schemas.microsoft.com/office/drawing/2014/main" id="{735100C1-32AA-4A52-A28A-1AF6466E956F}"/>
              </a:ext>
            </a:extLst>
          </p:cNvPr>
          <p:cNvCxnSpPr/>
          <p:nvPr/>
        </p:nvCxnSpPr>
        <p:spPr>
          <a:xfrm>
            <a:off x="1438203" y="3682724"/>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30">
            <a:extLst>
              <a:ext uri="{FF2B5EF4-FFF2-40B4-BE49-F238E27FC236}">
                <a16:creationId xmlns:a16="http://schemas.microsoft.com/office/drawing/2014/main" id="{1335A870-8702-422A-8EA5-ABDEFC862D33}"/>
              </a:ext>
            </a:extLst>
          </p:cNvPr>
          <p:cNvCxnSpPr/>
          <p:nvPr/>
        </p:nvCxnSpPr>
        <p:spPr>
          <a:xfrm>
            <a:off x="1917108" y="3682724"/>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30">
            <a:extLst>
              <a:ext uri="{FF2B5EF4-FFF2-40B4-BE49-F238E27FC236}">
                <a16:creationId xmlns:a16="http://schemas.microsoft.com/office/drawing/2014/main" id="{9893526A-D6ED-441D-9231-2DFFCDDDA029}"/>
              </a:ext>
            </a:extLst>
          </p:cNvPr>
          <p:cNvCxnSpPr/>
          <p:nvPr/>
        </p:nvCxnSpPr>
        <p:spPr>
          <a:xfrm>
            <a:off x="2401935" y="3682724"/>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Picture 16" descr="C:\Users\ju\Desktop\docker-container.png">
            <a:extLst>
              <a:ext uri="{FF2B5EF4-FFF2-40B4-BE49-F238E27FC236}">
                <a16:creationId xmlns:a16="http://schemas.microsoft.com/office/drawing/2014/main" id="{CE96BC1F-0A8D-4FB7-A1C5-69A7B06724B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88817" y="3773745"/>
            <a:ext cx="298771" cy="150437"/>
          </a:xfrm>
          <a:prstGeom prst="rect">
            <a:avLst/>
          </a:prstGeom>
          <a:noFill/>
        </p:spPr>
      </p:pic>
      <p:sp>
        <p:nvSpPr>
          <p:cNvPr id="18" name="Rectangle 144">
            <a:extLst>
              <a:ext uri="{FF2B5EF4-FFF2-40B4-BE49-F238E27FC236}">
                <a16:creationId xmlns:a16="http://schemas.microsoft.com/office/drawing/2014/main" id="{522CD40A-D493-4846-B9B9-971B6EBE11BF}"/>
              </a:ext>
            </a:extLst>
          </p:cNvPr>
          <p:cNvSpPr/>
          <p:nvPr/>
        </p:nvSpPr>
        <p:spPr>
          <a:xfrm>
            <a:off x="1869966" y="3632073"/>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9" name="Rectangle 144">
            <a:extLst>
              <a:ext uri="{FF2B5EF4-FFF2-40B4-BE49-F238E27FC236}">
                <a16:creationId xmlns:a16="http://schemas.microsoft.com/office/drawing/2014/main" id="{02561F7B-91CB-4FDE-ADB8-11EECD56037C}"/>
              </a:ext>
            </a:extLst>
          </p:cNvPr>
          <p:cNvSpPr/>
          <p:nvPr/>
        </p:nvSpPr>
        <p:spPr>
          <a:xfrm>
            <a:off x="2351037" y="3634887"/>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23" name="TextBox 59">
            <a:extLst>
              <a:ext uri="{FF2B5EF4-FFF2-40B4-BE49-F238E27FC236}">
                <a16:creationId xmlns:a16="http://schemas.microsoft.com/office/drawing/2014/main" id="{3CDF7AB2-2940-4AA0-A48D-C814850F53CD}"/>
              </a:ext>
            </a:extLst>
          </p:cNvPr>
          <p:cNvSpPr txBox="1"/>
          <p:nvPr/>
        </p:nvSpPr>
        <p:spPr>
          <a:xfrm>
            <a:off x="1039124" y="3040934"/>
            <a:ext cx="546841" cy="196055"/>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int </a:t>
            </a:r>
            <a:br>
              <a:rPr lang="en-US" sz="1050" dirty="0"/>
            </a:br>
            <a:r>
              <a:rPr lang="en-US" sz="1050" dirty="0"/>
              <a:t>docker0</a:t>
            </a:r>
          </a:p>
        </p:txBody>
      </p:sp>
      <p:sp>
        <p:nvSpPr>
          <p:cNvPr id="24" name="TextBox 61">
            <a:extLst>
              <a:ext uri="{FF2B5EF4-FFF2-40B4-BE49-F238E27FC236}">
                <a16:creationId xmlns:a16="http://schemas.microsoft.com/office/drawing/2014/main" id="{E73EBF09-B7A8-4259-A6EB-4D9FC2266054}"/>
              </a:ext>
            </a:extLst>
          </p:cNvPr>
          <p:cNvSpPr txBox="1"/>
          <p:nvPr/>
        </p:nvSpPr>
        <p:spPr>
          <a:xfrm>
            <a:off x="1735014" y="2933607"/>
            <a:ext cx="638540" cy="127339"/>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t>172.17.0.1</a:t>
            </a:r>
          </a:p>
        </p:txBody>
      </p:sp>
      <p:pic>
        <p:nvPicPr>
          <p:cNvPr id="25" name="Picture 24" descr="C:\Users\ju\Desktop\docker-container.png">
            <a:extLst>
              <a:ext uri="{FF2B5EF4-FFF2-40B4-BE49-F238E27FC236}">
                <a16:creationId xmlns:a16="http://schemas.microsoft.com/office/drawing/2014/main" id="{6777A794-2DFD-48B7-BA79-1AEA991E2CD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75263" y="3788260"/>
            <a:ext cx="298771" cy="150437"/>
          </a:xfrm>
          <a:prstGeom prst="rect">
            <a:avLst/>
          </a:prstGeom>
          <a:noFill/>
        </p:spPr>
      </p:pic>
      <p:pic>
        <p:nvPicPr>
          <p:cNvPr id="26" name="Picture 25" descr="C:\Users\ju\Desktop\docker-container.png">
            <a:extLst>
              <a:ext uri="{FF2B5EF4-FFF2-40B4-BE49-F238E27FC236}">
                <a16:creationId xmlns:a16="http://schemas.microsoft.com/office/drawing/2014/main" id="{6CE51B2F-F4E4-40FC-99D2-867B821B888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35407" y="3767540"/>
            <a:ext cx="298771" cy="150437"/>
          </a:xfrm>
          <a:prstGeom prst="rect">
            <a:avLst/>
          </a:prstGeom>
          <a:noFill/>
        </p:spPr>
      </p:pic>
      <p:sp>
        <p:nvSpPr>
          <p:cNvPr id="27" name="Rectangle 60">
            <a:extLst>
              <a:ext uri="{FF2B5EF4-FFF2-40B4-BE49-F238E27FC236}">
                <a16:creationId xmlns:a16="http://schemas.microsoft.com/office/drawing/2014/main" id="{F582EC9D-C23E-4D3F-B618-F9383205E8FA}"/>
              </a:ext>
            </a:extLst>
          </p:cNvPr>
          <p:cNvSpPr/>
          <p:nvPr/>
        </p:nvSpPr>
        <p:spPr>
          <a:xfrm>
            <a:off x="1608405" y="3044242"/>
            <a:ext cx="119726" cy="12733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400" dirty="0"/>
          </a:p>
        </p:txBody>
      </p:sp>
      <p:sp>
        <p:nvSpPr>
          <p:cNvPr id="29" name="TextBox 28">
            <a:extLst>
              <a:ext uri="{FF2B5EF4-FFF2-40B4-BE49-F238E27FC236}">
                <a16:creationId xmlns:a16="http://schemas.microsoft.com/office/drawing/2014/main" id="{8BA412BE-8FBC-4F15-83F3-0E1BC6D691FD}"/>
              </a:ext>
            </a:extLst>
          </p:cNvPr>
          <p:cNvSpPr txBox="1"/>
          <p:nvPr/>
        </p:nvSpPr>
        <p:spPr>
          <a:xfrm>
            <a:off x="1288817" y="4671323"/>
            <a:ext cx="1038836" cy="523084"/>
          </a:xfrm>
          <a:prstGeom prst="rect">
            <a:avLst/>
          </a:prstGeom>
          <a:noFill/>
        </p:spPr>
        <p:txBody>
          <a:bodyPr wrap="square" rtlCol="0">
            <a:spAutoFit/>
          </a:bodyPr>
          <a:lstStyle/>
          <a:p>
            <a:r>
              <a:rPr lang="en-GB" sz="1400" dirty="0"/>
              <a:t>Docker Host 1</a:t>
            </a:r>
          </a:p>
        </p:txBody>
      </p:sp>
      <p:cxnSp>
        <p:nvCxnSpPr>
          <p:cNvPr id="30" name="Straight Connector 43">
            <a:extLst>
              <a:ext uri="{FF2B5EF4-FFF2-40B4-BE49-F238E27FC236}">
                <a16:creationId xmlns:a16="http://schemas.microsoft.com/office/drawing/2014/main" id="{D1B26116-C20F-4978-985D-621C0C790CAC}"/>
              </a:ext>
            </a:extLst>
          </p:cNvPr>
          <p:cNvCxnSpPr/>
          <p:nvPr/>
        </p:nvCxnSpPr>
        <p:spPr>
          <a:xfrm>
            <a:off x="3662660" y="3129135"/>
            <a:ext cx="0" cy="169785"/>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59">
            <a:extLst>
              <a:ext uri="{FF2B5EF4-FFF2-40B4-BE49-F238E27FC236}">
                <a16:creationId xmlns:a16="http://schemas.microsoft.com/office/drawing/2014/main" id="{D97BD8A7-A312-447F-833A-70099FA4D28A}"/>
              </a:ext>
            </a:extLst>
          </p:cNvPr>
          <p:cNvSpPr txBox="1"/>
          <p:nvPr/>
        </p:nvSpPr>
        <p:spPr>
          <a:xfrm>
            <a:off x="3155426" y="3023019"/>
            <a:ext cx="421010" cy="16155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int </a:t>
            </a:r>
            <a:br>
              <a:rPr lang="en-US" sz="1050" dirty="0"/>
            </a:br>
            <a:r>
              <a:rPr lang="en-US" sz="1050" dirty="0"/>
              <a:t>eth0</a:t>
            </a:r>
          </a:p>
        </p:txBody>
      </p:sp>
      <p:sp>
        <p:nvSpPr>
          <p:cNvPr id="32" name="Rectangle 60">
            <a:extLst>
              <a:ext uri="{FF2B5EF4-FFF2-40B4-BE49-F238E27FC236}">
                <a16:creationId xmlns:a16="http://schemas.microsoft.com/office/drawing/2014/main" id="{D589BBEC-08A7-40F8-9C4C-AFF447476E53}"/>
              </a:ext>
            </a:extLst>
          </p:cNvPr>
          <p:cNvSpPr/>
          <p:nvPr/>
        </p:nvSpPr>
        <p:spPr>
          <a:xfrm>
            <a:off x="3602797" y="3044242"/>
            <a:ext cx="119726" cy="12733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400" dirty="0"/>
          </a:p>
        </p:txBody>
      </p:sp>
      <p:sp>
        <p:nvSpPr>
          <p:cNvPr id="33" name="TextBox 61">
            <a:extLst>
              <a:ext uri="{FF2B5EF4-FFF2-40B4-BE49-F238E27FC236}">
                <a16:creationId xmlns:a16="http://schemas.microsoft.com/office/drawing/2014/main" id="{82C7DEFF-1699-4BC4-B5A5-02E0062F6965}"/>
              </a:ext>
            </a:extLst>
          </p:cNvPr>
          <p:cNvSpPr txBox="1"/>
          <p:nvPr/>
        </p:nvSpPr>
        <p:spPr>
          <a:xfrm>
            <a:off x="3678559" y="2914770"/>
            <a:ext cx="655726" cy="13635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t>10.240.0.4</a:t>
            </a:r>
          </a:p>
        </p:txBody>
      </p:sp>
      <p:cxnSp>
        <p:nvCxnSpPr>
          <p:cNvPr id="34" name="Straight Connector 17">
            <a:extLst>
              <a:ext uri="{FF2B5EF4-FFF2-40B4-BE49-F238E27FC236}">
                <a16:creationId xmlns:a16="http://schemas.microsoft.com/office/drawing/2014/main" id="{B740C2AB-FE65-4E17-8655-7877356BB96D}"/>
              </a:ext>
            </a:extLst>
          </p:cNvPr>
          <p:cNvCxnSpPr/>
          <p:nvPr/>
        </p:nvCxnSpPr>
        <p:spPr>
          <a:xfrm flipV="1">
            <a:off x="4143016" y="3678254"/>
            <a:ext cx="1212165" cy="1391"/>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Rectangle 144">
            <a:extLst>
              <a:ext uri="{FF2B5EF4-FFF2-40B4-BE49-F238E27FC236}">
                <a16:creationId xmlns:a16="http://schemas.microsoft.com/office/drawing/2014/main" id="{D36860A3-29C3-48CE-95A2-416042F6FF9A}"/>
              </a:ext>
            </a:extLst>
          </p:cNvPr>
          <p:cNvSpPr/>
          <p:nvPr/>
        </p:nvSpPr>
        <p:spPr>
          <a:xfrm>
            <a:off x="4204076" y="3630419"/>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36" name="Straight Connector 30">
            <a:extLst>
              <a:ext uri="{FF2B5EF4-FFF2-40B4-BE49-F238E27FC236}">
                <a16:creationId xmlns:a16="http://schemas.microsoft.com/office/drawing/2014/main" id="{8DB993EA-08C9-4F53-B91F-6FC8AC9A483A}"/>
              </a:ext>
            </a:extLst>
          </p:cNvPr>
          <p:cNvCxnSpPr>
            <a:cxnSpLocks/>
          </p:cNvCxnSpPr>
          <p:nvPr/>
        </p:nvCxnSpPr>
        <p:spPr>
          <a:xfrm>
            <a:off x="4462402" y="3171581"/>
            <a:ext cx="5489" cy="50920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0">
            <a:extLst>
              <a:ext uri="{FF2B5EF4-FFF2-40B4-BE49-F238E27FC236}">
                <a16:creationId xmlns:a16="http://schemas.microsoft.com/office/drawing/2014/main" id="{B460508A-4FA9-4431-8B27-0E863B9A3FB7}"/>
              </a:ext>
            </a:extLst>
          </p:cNvPr>
          <p:cNvCxnSpPr/>
          <p:nvPr/>
        </p:nvCxnSpPr>
        <p:spPr>
          <a:xfrm>
            <a:off x="4247893" y="3682724"/>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0">
            <a:extLst>
              <a:ext uri="{FF2B5EF4-FFF2-40B4-BE49-F238E27FC236}">
                <a16:creationId xmlns:a16="http://schemas.microsoft.com/office/drawing/2014/main" id="{1A79B9DF-C201-44CA-BB3D-1378A2E86555}"/>
              </a:ext>
            </a:extLst>
          </p:cNvPr>
          <p:cNvCxnSpPr/>
          <p:nvPr/>
        </p:nvCxnSpPr>
        <p:spPr>
          <a:xfrm>
            <a:off x="4726798" y="3682724"/>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0">
            <a:extLst>
              <a:ext uri="{FF2B5EF4-FFF2-40B4-BE49-F238E27FC236}">
                <a16:creationId xmlns:a16="http://schemas.microsoft.com/office/drawing/2014/main" id="{1DAE0B87-41BF-446D-B158-C8067B7831ED}"/>
              </a:ext>
            </a:extLst>
          </p:cNvPr>
          <p:cNvCxnSpPr/>
          <p:nvPr/>
        </p:nvCxnSpPr>
        <p:spPr>
          <a:xfrm>
            <a:off x="5211625" y="3682724"/>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0" name="Picture 39" descr="C:\Users\ju\Desktop\docker-container.png">
            <a:extLst>
              <a:ext uri="{FF2B5EF4-FFF2-40B4-BE49-F238E27FC236}">
                <a16:creationId xmlns:a16="http://schemas.microsoft.com/office/drawing/2014/main" id="{257F4FE5-8A87-4856-8CF1-EE24D14F617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98507" y="3773745"/>
            <a:ext cx="298771" cy="150437"/>
          </a:xfrm>
          <a:prstGeom prst="rect">
            <a:avLst/>
          </a:prstGeom>
          <a:noFill/>
        </p:spPr>
      </p:pic>
      <p:sp>
        <p:nvSpPr>
          <p:cNvPr id="41" name="Rectangle 144">
            <a:extLst>
              <a:ext uri="{FF2B5EF4-FFF2-40B4-BE49-F238E27FC236}">
                <a16:creationId xmlns:a16="http://schemas.microsoft.com/office/drawing/2014/main" id="{06FC9888-B23E-428F-B0EB-20E75EE3BEF6}"/>
              </a:ext>
            </a:extLst>
          </p:cNvPr>
          <p:cNvSpPr/>
          <p:nvPr/>
        </p:nvSpPr>
        <p:spPr>
          <a:xfrm>
            <a:off x="4679656" y="3632073"/>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42" name="Rectangle 144">
            <a:extLst>
              <a:ext uri="{FF2B5EF4-FFF2-40B4-BE49-F238E27FC236}">
                <a16:creationId xmlns:a16="http://schemas.microsoft.com/office/drawing/2014/main" id="{A3066C29-3A64-442B-932B-F2A90AE0E5D2}"/>
              </a:ext>
            </a:extLst>
          </p:cNvPr>
          <p:cNvSpPr/>
          <p:nvPr/>
        </p:nvSpPr>
        <p:spPr>
          <a:xfrm>
            <a:off x="5160727" y="3634887"/>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46" name="TextBox 59">
            <a:extLst>
              <a:ext uri="{FF2B5EF4-FFF2-40B4-BE49-F238E27FC236}">
                <a16:creationId xmlns:a16="http://schemas.microsoft.com/office/drawing/2014/main" id="{7818F3D9-C0D8-4DD7-AD59-C2810BF8AEEC}"/>
              </a:ext>
            </a:extLst>
          </p:cNvPr>
          <p:cNvSpPr txBox="1"/>
          <p:nvPr/>
        </p:nvSpPr>
        <p:spPr>
          <a:xfrm>
            <a:off x="3831035" y="3040934"/>
            <a:ext cx="564621" cy="25735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int </a:t>
            </a:r>
            <a:br>
              <a:rPr lang="en-US" sz="1050" dirty="0"/>
            </a:br>
            <a:r>
              <a:rPr lang="en-US" sz="1050" dirty="0"/>
              <a:t>docker0</a:t>
            </a:r>
          </a:p>
        </p:txBody>
      </p:sp>
      <p:sp>
        <p:nvSpPr>
          <p:cNvPr id="47" name="TextBox 61">
            <a:extLst>
              <a:ext uri="{FF2B5EF4-FFF2-40B4-BE49-F238E27FC236}">
                <a16:creationId xmlns:a16="http://schemas.microsoft.com/office/drawing/2014/main" id="{ABB5A053-229A-4FF8-BC9A-E9C963A1D6F4}"/>
              </a:ext>
            </a:extLst>
          </p:cNvPr>
          <p:cNvSpPr txBox="1"/>
          <p:nvPr/>
        </p:nvSpPr>
        <p:spPr>
          <a:xfrm>
            <a:off x="4592276" y="2941092"/>
            <a:ext cx="638540" cy="127339"/>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t>172.17.0.1</a:t>
            </a:r>
          </a:p>
        </p:txBody>
      </p:sp>
      <p:pic>
        <p:nvPicPr>
          <p:cNvPr id="48" name="Picture 47" descr="C:\Users\ju\Desktop\docker-container.png">
            <a:extLst>
              <a:ext uri="{FF2B5EF4-FFF2-40B4-BE49-F238E27FC236}">
                <a16:creationId xmlns:a16="http://schemas.microsoft.com/office/drawing/2014/main" id="{6C8AF136-F873-491E-9204-BE44FA0D796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84953" y="3788260"/>
            <a:ext cx="298771" cy="150437"/>
          </a:xfrm>
          <a:prstGeom prst="rect">
            <a:avLst/>
          </a:prstGeom>
          <a:noFill/>
        </p:spPr>
      </p:pic>
      <p:pic>
        <p:nvPicPr>
          <p:cNvPr id="49" name="Picture 48" descr="C:\Users\ju\Desktop\docker-container.png">
            <a:extLst>
              <a:ext uri="{FF2B5EF4-FFF2-40B4-BE49-F238E27FC236}">
                <a16:creationId xmlns:a16="http://schemas.microsoft.com/office/drawing/2014/main" id="{A96D8B48-E2D1-43A2-81CC-4AFAE0E748F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45097" y="3767540"/>
            <a:ext cx="298771" cy="150437"/>
          </a:xfrm>
          <a:prstGeom prst="rect">
            <a:avLst/>
          </a:prstGeom>
          <a:noFill/>
        </p:spPr>
      </p:pic>
      <p:sp>
        <p:nvSpPr>
          <p:cNvPr id="50" name="Rectangle 60">
            <a:extLst>
              <a:ext uri="{FF2B5EF4-FFF2-40B4-BE49-F238E27FC236}">
                <a16:creationId xmlns:a16="http://schemas.microsoft.com/office/drawing/2014/main" id="{0F3AF702-2331-404F-B54F-CF4FBFAB1F22}"/>
              </a:ext>
            </a:extLst>
          </p:cNvPr>
          <p:cNvSpPr/>
          <p:nvPr/>
        </p:nvSpPr>
        <p:spPr>
          <a:xfrm>
            <a:off x="4418095" y="3044242"/>
            <a:ext cx="119726" cy="12733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400" dirty="0"/>
          </a:p>
        </p:txBody>
      </p:sp>
      <p:sp>
        <p:nvSpPr>
          <p:cNvPr id="52" name="TextBox 51">
            <a:extLst>
              <a:ext uri="{FF2B5EF4-FFF2-40B4-BE49-F238E27FC236}">
                <a16:creationId xmlns:a16="http://schemas.microsoft.com/office/drawing/2014/main" id="{8F302BC7-50B4-42F9-942A-121C7703BB6E}"/>
              </a:ext>
            </a:extLst>
          </p:cNvPr>
          <p:cNvSpPr txBox="1"/>
          <p:nvPr/>
        </p:nvSpPr>
        <p:spPr>
          <a:xfrm>
            <a:off x="4098508" y="4671323"/>
            <a:ext cx="1038836" cy="523084"/>
          </a:xfrm>
          <a:prstGeom prst="rect">
            <a:avLst/>
          </a:prstGeom>
          <a:noFill/>
        </p:spPr>
        <p:txBody>
          <a:bodyPr wrap="square" rtlCol="0">
            <a:spAutoFit/>
          </a:bodyPr>
          <a:lstStyle/>
          <a:p>
            <a:r>
              <a:rPr lang="en-GB" sz="1400" dirty="0"/>
              <a:t>Docker Host 2</a:t>
            </a:r>
          </a:p>
        </p:txBody>
      </p:sp>
      <p:cxnSp>
        <p:nvCxnSpPr>
          <p:cNvPr id="53" name="Straight Connector 43">
            <a:extLst>
              <a:ext uri="{FF2B5EF4-FFF2-40B4-BE49-F238E27FC236}">
                <a16:creationId xmlns:a16="http://schemas.microsoft.com/office/drawing/2014/main" id="{DC0E5B57-5411-4553-98A4-4D0F9EBB3F68}"/>
              </a:ext>
            </a:extLst>
          </p:cNvPr>
          <p:cNvCxnSpPr>
            <a:cxnSpLocks/>
          </p:cNvCxnSpPr>
          <p:nvPr/>
        </p:nvCxnSpPr>
        <p:spPr>
          <a:xfrm>
            <a:off x="850376" y="2758668"/>
            <a:ext cx="0" cy="199347"/>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17">
            <a:extLst>
              <a:ext uri="{FF2B5EF4-FFF2-40B4-BE49-F238E27FC236}">
                <a16:creationId xmlns:a16="http://schemas.microsoft.com/office/drawing/2014/main" id="{7BDDA58F-1835-433C-9B43-0390B81C8B93}"/>
              </a:ext>
            </a:extLst>
          </p:cNvPr>
          <p:cNvCxnSpPr>
            <a:cxnSpLocks/>
          </p:cNvCxnSpPr>
          <p:nvPr/>
        </p:nvCxnSpPr>
        <p:spPr>
          <a:xfrm flipV="1">
            <a:off x="596070" y="2742867"/>
            <a:ext cx="10971761" cy="15801"/>
          </a:xfrm>
          <a:prstGeom prst="line">
            <a:avLst/>
          </a:prstGeom>
          <a:ln w="38100" cmpd="sng">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43">
            <a:extLst>
              <a:ext uri="{FF2B5EF4-FFF2-40B4-BE49-F238E27FC236}">
                <a16:creationId xmlns:a16="http://schemas.microsoft.com/office/drawing/2014/main" id="{57F419F1-E28B-4393-BFC2-52A09D6FA241}"/>
              </a:ext>
            </a:extLst>
          </p:cNvPr>
          <p:cNvCxnSpPr>
            <a:cxnSpLocks/>
          </p:cNvCxnSpPr>
          <p:nvPr/>
        </p:nvCxnSpPr>
        <p:spPr>
          <a:xfrm>
            <a:off x="3653286" y="2752480"/>
            <a:ext cx="0" cy="199347"/>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TextBox 59">
            <a:extLst>
              <a:ext uri="{FF2B5EF4-FFF2-40B4-BE49-F238E27FC236}">
                <a16:creationId xmlns:a16="http://schemas.microsoft.com/office/drawing/2014/main" id="{9BA1F590-DC71-4604-9C27-1DC79ADFE413}"/>
              </a:ext>
            </a:extLst>
          </p:cNvPr>
          <p:cNvSpPr txBox="1"/>
          <p:nvPr/>
        </p:nvSpPr>
        <p:spPr>
          <a:xfrm>
            <a:off x="1246624" y="3966968"/>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c1</a:t>
            </a:r>
          </a:p>
        </p:txBody>
      </p:sp>
      <p:sp>
        <p:nvSpPr>
          <p:cNvPr id="57" name="TextBox 59">
            <a:extLst>
              <a:ext uri="{FF2B5EF4-FFF2-40B4-BE49-F238E27FC236}">
                <a16:creationId xmlns:a16="http://schemas.microsoft.com/office/drawing/2014/main" id="{37EF452F-599E-4CB4-83D0-335ADA783802}"/>
              </a:ext>
            </a:extLst>
          </p:cNvPr>
          <p:cNvSpPr txBox="1"/>
          <p:nvPr/>
        </p:nvSpPr>
        <p:spPr>
          <a:xfrm>
            <a:off x="1775263" y="3973211"/>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c2</a:t>
            </a:r>
          </a:p>
        </p:txBody>
      </p:sp>
      <p:sp>
        <p:nvSpPr>
          <p:cNvPr id="58" name="TextBox 59">
            <a:extLst>
              <a:ext uri="{FF2B5EF4-FFF2-40B4-BE49-F238E27FC236}">
                <a16:creationId xmlns:a16="http://schemas.microsoft.com/office/drawing/2014/main" id="{163351C0-465F-451D-90F5-57C920631F61}"/>
              </a:ext>
            </a:extLst>
          </p:cNvPr>
          <p:cNvSpPr txBox="1"/>
          <p:nvPr/>
        </p:nvSpPr>
        <p:spPr>
          <a:xfrm>
            <a:off x="2208112" y="3971571"/>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c3</a:t>
            </a:r>
          </a:p>
        </p:txBody>
      </p:sp>
      <p:sp>
        <p:nvSpPr>
          <p:cNvPr id="59" name="TextBox 59">
            <a:extLst>
              <a:ext uri="{FF2B5EF4-FFF2-40B4-BE49-F238E27FC236}">
                <a16:creationId xmlns:a16="http://schemas.microsoft.com/office/drawing/2014/main" id="{982FD655-710C-4142-A75B-FC4F6109F9D3}"/>
              </a:ext>
            </a:extLst>
          </p:cNvPr>
          <p:cNvSpPr txBox="1"/>
          <p:nvPr/>
        </p:nvSpPr>
        <p:spPr>
          <a:xfrm>
            <a:off x="4058559" y="3958948"/>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c4</a:t>
            </a:r>
          </a:p>
        </p:txBody>
      </p:sp>
      <p:sp>
        <p:nvSpPr>
          <p:cNvPr id="60" name="TextBox 59">
            <a:extLst>
              <a:ext uri="{FF2B5EF4-FFF2-40B4-BE49-F238E27FC236}">
                <a16:creationId xmlns:a16="http://schemas.microsoft.com/office/drawing/2014/main" id="{DAA749D8-4F01-433C-B433-6C12CA71B292}"/>
              </a:ext>
            </a:extLst>
          </p:cNvPr>
          <p:cNvSpPr txBox="1"/>
          <p:nvPr/>
        </p:nvSpPr>
        <p:spPr>
          <a:xfrm>
            <a:off x="4587197" y="3965191"/>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c5</a:t>
            </a:r>
          </a:p>
        </p:txBody>
      </p:sp>
      <p:sp>
        <p:nvSpPr>
          <p:cNvPr id="61" name="TextBox 59">
            <a:extLst>
              <a:ext uri="{FF2B5EF4-FFF2-40B4-BE49-F238E27FC236}">
                <a16:creationId xmlns:a16="http://schemas.microsoft.com/office/drawing/2014/main" id="{0FC6952A-5D6C-45E1-9195-82B4B5433954}"/>
              </a:ext>
            </a:extLst>
          </p:cNvPr>
          <p:cNvSpPr txBox="1"/>
          <p:nvPr/>
        </p:nvSpPr>
        <p:spPr>
          <a:xfrm>
            <a:off x="5020046" y="3963553"/>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c6</a:t>
            </a:r>
          </a:p>
        </p:txBody>
      </p:sp>
      <p:cxnSp>
        <p:nvCxnSpPr>
          <p:cNvPr id="62" name="Straight Arrow Connector 61">
            <a:extLst>
              <a:ext uri="{FF2B5EF4-FFF2-40B4-BE49-F238E27FC236}">
                <a16:creationId xmlns:a16="http://schemas.microsoft.com/office/drawing/2014/main" id="{13F09746-A617-4AE6-AA5C-6EEBA9CD461F}"/>
              </a:ext>
            </a:extLst>
          </p:cNvPr>
          <p:cNvCxnSpPr>
            <a:cxnSpLocks/>
          </p:cNvCxnSpPr>
          <p:nvPr/>
        </p:nvCxnSpPr>
        <p:spPr>
          <a:xfrm>
            <a:off x="1124598" y="2724236"/>
            <a:ext cx="164219" cy="111430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63" name="TextBox 61">
            <a:extLst>
              <a:ext uri="{FF2B5EF4-FFF2-40B4-BE49-F238E27FC236}">
                <a16:creationId xmlns:a16="http://schemas.microsoft.com/office/drawing/2014/main" id="{E76BCA4D-E163-480A-AE5F-5E363C1767D8}"/>
              </a:ext>
            </a:extLst>
          </p:cNvPr>
          <p:cNvSpPr txBox="1"/>
          <p:nvPr/>
        </p:nvSpPr>
        <p:spPr>
          <a:xfrm>
            <a:off x="830469" y="2545077"/>
            <a:ext cx="1129449" cy="156928"/>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solidFill>
                  <a:srgbClr val="FF0000"/>
                </a:solidFill>
              </a:rPr>
              <a:t>10.240.0.3:8080</a:t>
            </a:r>
          </a:p>
        </p:txBody>
      </p:sp>
      <p:sp>
        <p:nvSpPr>
          <p:cNvPr id="65" name="TextBox 61">
            <a:extLst>
              <a:ext uri="{FF2B5EF4-FFF2-40B4-BE49-F238E27FC236}">
                <a16:creationId xmlns:a16="http://schemas.microsoft.com/office/drawing/2014/main" id="{31CF49C3-D7E8-48C2-9A77-A378446A542A}"/>
              </a:ext>
            </a:extLst>
          </p:cNvPr>
          <p:cNvSpPr txBox="1"/>
          <p:nvPr/>
        </p:nvSpPr>
        <p:spPr>
          <a:xfrm>
            <a:off x="3521813" y="2460640"/>
            <a:ext cx="1157843" cy="13925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solidFill>
                  <a:srgbClr val="FF0000"/>
                </a:solidFill>
              </a:rPr>
              <a:t>10.240.0.4:8080</a:t>
            </a:r>
          </a:p>
        </p:txBody>
      </p:sp>
      <p:sp>
        <p:nvSpPr>
          <p:cNvPr id="71" name="Rounded Rectangle 7">
            <a:extLst>
              <a:ext uri="{FF2B5EF4-FFF2-40B4-BE49-F238E27FC236}">
                <a16:creationId xmlns:a16="http://schemas.microsoft.com/office/drawing/2014/main" id="{C4F47A8C-64B0-4C83-BE97-54FA44F0D687}"/>
              </a:ext>
            </a:extLst>
          </p:cNvPr>
          <p:cNvSpPr/>
          <p:nvPr/>
        </p:nvSpPr>
        <p:spPr>
          <a:xfrm>
            <a:off x="8709480" y="2917359"/>
            <a:ext cx="2697718" cy="1711502"/>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200" dirty="0">
                <a:solidFill>
                  <a:schemeClr val="tx2"/>
                </a:solidFill>
              </a:rPr>
              <a:t> </a:t>
            </a:r>
            <a:br>
              <a:rPr lang="en-US" sz="1200" dirty="0">
                <a:solidFill>
                  <a:schemeClr val="tx2"/>
                </a:solidFill>
              </a:rPr>
            </a:br>
            <a:endParaRPr lang="en-US" sz="1200" dirty="0">
              <a:solidFill>
                <a:schemeClr val="tx2"/>
              </a:solidFill>
            </a:endParaRPr>
          </a:p>
        </p:txBody>
      </p:sp>
      <p:sp>
        <p:nvSpPr>
          <p:cNvPr id="72" name="Rounded Rectangle 7">
            <a:extLst>
              <a:ext uri="{FF2B5EF4-FFF2-40B4-BE49-F238E27FC236}">
                <a16:creationId xmlns:a16="http://schemas.microsoft.com/office/drawing/2014/main" id="{228EF7BE-2741-4BE4-99DF-2225CD99A77B}"/>
              </a:ext>
            </a:extLst>
          </p:cNvPr>
          <p:cNvSpPr/>
          <p:nvPr/>
        </p:nvSpPr>
        <p:spPr>
          <a:xfrm>
            <a:off x="5899790" y="2917359"/>
            <a:ext cx="2697718" cy="1711502"/>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200" dirty="0">
                <a:solidFill>
                  <a:schemeClr val="tx2"/>
                </a:solidFill>
              </a:rPr>
              <a:t> </a:t>
            </a:r>
            <a:br>
              <a:rPr lang="en-US" sz="1200" dirty="0">
                <a:solidFill>
                  <a:schemeClr val="tx2"/>
                </a:solidFill>
              </a:rPr>
            </a:br>
            <a:endParaRPr lang="en-US" sz="1200" dirty="0">
              <a:solidFill>
                <a:schemeClr val="tx2"/>
              </a:solidFill>
            </a:endParaRPr>
          </a:p>
        </p:txBody>
      </p:sp>
      <p:cxnSp>
        <p:nvCxnSpPr>
          <p:cNvPr id="73" name="Straight Connector 43">
            <a:extLst>
              <a:ext uri="{FF2B5EF4-FFF2-40B4-BE49-F238E27FC236}">
                <a16:creationId xmlns:a16="http://schemas.microsoft.com/office/drawing/2014/main" id="{E5BF9F81-FFEC-463A-9841-B51629395803}"/>
              </a:ext>
            </a:extLst>
          </p:cNvPr>
          <p:cNvCxnSpPr/>
          <p:nvPr/>
        </p:nvCxnSpPr>
        <p:spPr>
          <a:xfrm>
            <a:off x="6486670" y="3128501"/>
            <a:ext cx="0" cy="169785"/>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59">
            <a:extLst>
              <a:ext uri="{FF2B5EF4-FFF2-40B4-BE49-F238E27FC236}">
                <a16:creationId xmlns:a16="http://schemas.microsoft.com/office/drawing/2014/main" id="{62122780-49ED-48FF-8BAB-77AEE9CC0B15}"/>
              </a:ext>
            </a:extLst>
          </p:cNvPr>
          <p:cNvSpPr txBox="1"/>
          <p:nvPr/>
        </p:nvSpPr>
        <p:spPr>
          <a:xfrm>
            <a:off x="5979435" y="3022384"/>
            <a:ext cx="421010" cy="16155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int </a:t>
            </a:r>
            <a:br>
              <a:rPr lang="en-US" sz="1050" dirty="0"/>
            </a:br>
            <a:r>
              <a:rPr lang="en-US" sz="1050" dirty="0"/>
              <a:t>eth0</a:t>
            </a:r>
          </a:p>
        </p:txBody>
      </p:sp>
      <p:sp>
        <p:nvSpPr>
          <p:cNvPr id="75" name="Rectangle 60">
            <a:extLst>
              <a:ext uri="{FF2B5EF4-FFF2-40B4-BE49-F238E27FC236}">
                <a16:creationId xmlns:a16="http://schemas.microsoft.com/office/drawing/2014/main" id="{C8361695-88BE-4B1C-9189-B0A1A458701C}"/>
              </a:ext>
            </a:extLst>
          </p:cNvPr>
          <p:cNvSpPr/>
          <p:nvPr/>
        </p:nvSpPr>
        <p:spPr>
          <a:xfrm>
            <a:off x="6426807" y="3043607"/>
            <a:ext cx="119726" cy="12733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400" dirty="0"/>
          </a:p>
        </p:txBody>
      </p:sp>
      <p:sp>
        <p:nvSpPr>
          <p:cNvPr id="76" name="TextBox 61">
            <a:extLst>
              <a:ext uri="{FF2B5EF4-FFF2-40B4-BE49-F238E27FC236}">
                <a16:creationId xmlns:a16="http://schemas.microsoft.com/office/drawing/2014/main" id="{FDA685F4-FBE7-4E31-A8EA-BB067C4131AA}"/>
              </a:ext>
            </a:extLst>
          </p:cNvPr>
          <p:cNvSpPr txBox="1"/>
          <p:nvPr/>
        </p:nvSpPr>
        <p:spPr>
          <a:xfrm>
            <a:off x="6501985" y="2909860"/>
            <a:ext cx="704016" cy="15250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t>10.240.0.5</a:t>
            </a:r>
          </a:p>
        </p:txBody>
      </p:sp>
      <p:cxnSp>
        <p:nvCxnSpPr>
          <p:cNvPr id="77" name="Straight Connector 17">
            <a:extLst>
              <a:ext uri="{FF2B5EF4-FFF2-40B4-BE49-F238E27FC236}">
                <a16:creationId xmlns:a16="http://schemas.microsoft.com/office/drawing/2014/main" id="{5C5CE6D4-FE49-4E61-A5B2-BC6CDD036426}"/>
              </a:ext>
            </a:extLst>
          </p:cNvPr>
          <p:cNvCxnSpPr/>
          <p:nvPr/>
        </p:nvCxnSpPr>
        <p:spPr>
          <a:xfrm flipV="1">
            <a:off x="6967025" y="3677620"/>
            <a:ext cx="1212165" cy="1391"/>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144">
            <a:extLst>
              <a:ext uri="{FF2B5EF4-FFF2-40B4-BE49-F238E27FC236}">
                <a16:creationId xmlns:a16="http://schemas.microsoft.com/office/drawing/2014/main" id="{1EAD2999-1172-4667-BC37-0B26E8214718}"/>
              </a:ext>
            </a:extLst>
          </p:cNvPr>
          <p:cNvSpPr/>
          <p:nvPr/>
        </p:nvSpPr>
        <p:spPr>
          <a:xfrm>
            <a:off x="7028085" y="3629784"/>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79" name="Straight Connector 30">
            <a:extLst>
              <a:ext uri="{FF2B5EF4-FFF2-40B4-BE49-F238E27FC236}">
                <a16:creationId xmlns:a16="http://schemas.microsoft.com/office/drawing/2014/main" id="{6ACF82DB-B6DC-4BA7-B060-66D66CC0C5ED}"/>
              </a:ext>
            </a:extLst>
          </p:cNvPr>
          <p:cNvCxnSpPr>
            <a:cxnSpLocks/>
          </p:cNvCxnSpPr>
          <p:nvPr/>
        </p:nvCxnSpPr>
        <p:spPr>
          <a:xfrm>
            <a:off x="7286411" y="3170946"/>
            <a:ext cx="5489" cy="50920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30">
            <a:extLst>
              <a:ext uri="{FF2B5EF4-FFF2-40B4-BE49-F238E27FC236}">
                <a16:creationId xmlns:a16="http://schemas.microsoft.com/office/drawing/2014/main" id="{98AA88D2-049A-4590-95DC-C9F93BDAC942}"/>
              </a:ext>
            </a:extLst>
          </p:cNvPr>
          <p:cNvCxnSpPr/>
          <p:nvPr/>
        </p:nvCxnSpPr>
        <p:spPr>
          <a:xfrm>
            <a:off x="7071902" y="3682089"/>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30">
            <a:extLst>
              <a:ext uri="{FF2B5EF4-FFF2-40B4-BE49-F238E27FC236}">
                <a16:creationId xmlns:a16="http://schemas.microsoft.com/office/drawing/2014/main" id="{1B18AA8A-6589-449E-9644-461F0AD66857}"/>
              </a:ext>
            </a:extLst>
          </p:cNvPr>
          <p:cNvCxnSpPr/>
          <p:nvPr/>
        </p:nvCxnSpPr>
        <p:spPr>
          <a:xfrm>
            <a:off x="7550808" y="3682089"/>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30">
            <a:extLst>
              <a:ext uri="{FF2B5EF4-FFF2-40B4-BE49-F238E27FC236}">
                <a16:creationId xmlns:a16="http://schemas.microsoft.com/office/drawing/2014/main" id="{FC406C86-E00C-4623-8641-A3C763707F42}"/>
              </a:ext>
            </a:extLst>
          </p:cNvPr>
          <p:cNvCxnSpPr/>
          <p:nvPr/>
        </p:nvCxnSpPr>
        <p:spPr>
          <a:xfrm>
            <a:off x="8035634" y="3682089"/>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3" name="Picture 82" descr="C:\Users\ju\Desktop\docker-container.png">
            <a:extLst>
              <a:ext uri="{FF2B5EF4-FFF2-40B4-BE49-F238E27FC236}">
                <a16:creationId xmlns:a16="http://schemas.microsoft.com/office/drawing/2014/main" id="{9979AE75-AE53-44BB-8432-4BE16A2DFFB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22517" y="3773110"/>
            <a:ext cx="298771" cy="150437"/>
          </a:xfrm>
          <a:prstGeom prst="rect">
            <a:avLst/>
          </a:prstGeom>
          <a:noFill/>
        </p:spPr>
      </p:pic>
      <p:sp>
        <p:nvSpPr>
          <p:cNvPr id="84" name="Rectangle 144">
            <a:extLst>
              <a:ext uri="{FF2B5EF4-FFF2-40B4-BE49-F238E27FC236}">
                <a16:creationId xmlns:a16="http://schemas.microsoft.com/office/drawing/2014/main" id="{08ABEF17-C93B-4D91-90B6-1BEF0E596931}"/>
              </a:ext>
            </a:extLst>
          </p:cNvPr>
          <p:cNvSpPr/>
          <p:nvPr/>
        </p:nvSpPr>
        <p:spPr>
          <a:xfrm>
            <a:off x="7503665" y="3631438"/>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5" name="Rectangle 144">
            <a:extLst>
              <a:ext uri="{FF2B5EF4-FFF2-40B4-BE49-F238E27FC236}">
                <a16:creationId xmlns:a16="http://schemas.microsoft.com/office/drawing/2014/main" id="{FD4F7947-7618-4C51-94C6-D22A732AD410}"/>
              </a:ext>
            </a:extLst>
          </p:cNvPr>
          <p:cNvSpPr/>
          <p:nvPr/>
        </p:nvSpPr>
        <p:spPr>
          <a:xfrm>
            <a:off x="7984737" y="3634253"/>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9" name="TextBox 59">
            <a:extLst>
              <a:ext uri="{FF2B5EF4-FFF2-40B4-BE49-F238E27FC236}">
                <a16:creationId xmlns:a16="http://schemas.microsoft.com/office/drawing/2014/main" id="{2F7ECF31-A879-4561-83EA-43AB3D9B2BFA}"/>
              </a:ext>
            </a:extLst>
          </p:cNvPr>
          <p:cNvSpPr txBox="1"/>
          <p:nvPr/>
        </p:nvSpPr>
        <p:spPr>
          <a:xfrm>
            <a:off x="6612963" y="3040298"/>
            <a:ext cx="606702" cy="333627"/>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int </a:t>
            </a:r>
            <a:br>
              <a:rPr lang="en-US" sz="1050" dirty="0"/>
            </a:br>
            <a:r>
              <a:rPr lang="en-US" sz="1050" dirty="0"/>
              <a:t>docker0</a:t>
            </a:r>
          </a:p>
        </p:txBody>
      </p:sp>
      <p:sp>
        <p:nvSpPr>
          <p:cNvPr id="90" name="TextBox 61">
            <a:extLst>
              <a:ext uri="{FF2B5EF4-FFF2-40B4-BE49-F238E27FC236}">
                <a16:creationId xmlns:a16="http://schemas.microsoft.com/office/drawing/2014/main" id="{45F317BE-082B-4CCB-921A-5C7D737AAB26}"/>
              </a:ext>
            </a:extLst>
          </p:cNvPr>
          <p:cNvSpPr txBox="1"/>
          <p:nvPr/>
        </p:nvSpPr>
        <p:spPr>
          <a:xfrm>
            <a:off x="7391172" y="2933494"/>
            <a:ext cx="638540" cy="127339"/>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t>172.17.0.1</a:t>
            </a:r>
          </a:p>
        </p:txBody>
      </p:sp>
      <p:pic>
        <p:nvPicPr>
          <p:cNvPr id="91" name="Picture 90" descr="C:\Users\ju\Desktop\docker-container.png">
            <a:extLst>
              <a:ext uri="{FF2B5EF4-FFF2-40B4-BE49-F238E27FC236}">
                <a16:creationId xmlns:a16="http://schemas.microsoft.com/office/drawing/2014/main" id="{0283BEBB-B9E6-4175-9F53-E62478145B8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408962" y="3787625"/>
            <a:ext cx="298771" cy="150437"/>
          </a:xfrm>
          <a:prstGeom prst="rect">
            <a:avLst/>
          </a:prstGeom>
          <a:noFill/>
        </p:spPr>
      </p:pic>
      <p:pic>
        <p:nvPicPr>
          <p:cNvPr id="92" name="Picture 91" descr="C:\Users\ju\Desktop\docker-container.png">
            <a:extLst>
              <a:ext uri="{FF2B5EF4-FFF2-40B4-BE49-F238E27FC236}">
                <a16:creationId xmlns:a16="http://schemas.microsoft.com/office/drawing/2014/main" id="{F5332114-EA9A-4EBA-BE25-AD6E84E1A92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869106" y="3766905"/>
            <a:ext cx="298771" cy="150437"/>
          </a:xfrm>
          <a:prstGeom prst="rect">
            <a:avLst/>
          </a:prstGeom>
          <a:noFill/>
        </p:spPr>
      </p:pic>
      <p:sp>
        <p:nvSpPr>
          <p:cNvPr id="93" name="Rectangle 60">
            <a:extLst>
              <a:ext uri="{FF2B5EF4-FFF2-40B4-BE49-F238E27FC236}">
                <a16:creationId xmlns:a16="http://schemas.microsoft.com/office/drawing/2014/main" id="{3DB36B0F-5F70-4D62-8E95-F46569CE5D49}"/>
              </a:ext>
            </a:extLst>
          </p:cNvPr>
          <p:cNvSpPr/>
          <p:nvPr/>
        </p:nvSpPr>
        <p:spPr>
          <a:xfrm>
            <a:off x="7242104" y="3043607"/>
            <a:ext cx="119726" cy="12733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400" dirty="0"/>
          </a:p>
        </p:txBody>
      </p:sp>
      <p:sp>
        <p:nvSpPr>
          <p:cNvPr id="95" name="TextBox 94">
            <a:extLst>
              <a:ext uri="{FF2B5EF4-FFF2-40B4-BE49-F238E27FC236}">
                <a16:creationId xmlns:a16="http://schemas.microsoft.com/office/drawing/2014/main" id="{BEB67A4D-037B-49DD-934E-52543FBA165C}"/>
              </a:ext>
            </a:extLst>
          </p:cNvPr>
          <p:cNvSpPr txBox="1"/>
          <p:nvPr/>
        </p:nvSpPr>
        <p:spPr>
          <a:xfrm>
            <a:off x="6922517" y="4670688"/>
            <a:ext cx="1038836" cy="523084"/>
          </a:xfrm>
          <a:prstGeom prst="rect">
            <a:avLst/>
          </a:prstGeom>
          <a:noFill/>
        </p:spPr>
        <p:txBody>
          <a:bodyPr wrap="square" rtlCol="0">
            <a:spAutoFit/>
          </a:bodyPr>
          <a:lstStyle/>
          <a:p>
            <a:r>
              <a:rPr lang="en-GB" sz="1400" dirty="0"/>
              <a:t>Docker Host 3</a:t>
            </a:r>
          </a:p>
        </p:txBody>
      </p:sp>
      <p:cxnSp>
        <p:nvCxnSpPr>
          <p:cNvPr id="96" name="Straight Connector 43">
            <a:extLst>
              <a:ext uri="{FF2B5EF4-FFF2-40B4-BE49-F238E27FC236}">
                <a16:creationId xmlns:a16="http://schemas.microsoft.com/office/drawing/2014/main" id="{AFA37EF5-7283-4268-A322-5A0B8167E085}"/>
              </a:ext>
            </a:extLst>
          </p:cNvPr>
          <p:cNvCxnSpPr/>
          <p:nvPr/>
        </p:nvCxnSpPr>
        <p:spPr>
          <a:xfrm>
            <a:off x="9296360" y="3128501"/>
            <a:ext cx="0" cy="169785"/>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xtBox 59">
            <a:extLst>
              <a:ext uri="{FF2B5EF4-FFF2-40B4-BE49-F238E27FC236}">
                <a16:creationId xmlns:a16="http://schemas.microsoft.com/office/drawing/2014/main" id="{8F8D885D-D473-40AA-A0E7-14AA6536F471}"/>
              </a:ext>
            </a:extLst>
          </p:cNvPr>
          <p:cNvSpPr txBox="1"/>
          <p:nvPr/>
        </p:nvSpPr>
        <p:spPr>
          <a:xfrm>
            <a:off x="8789125" y="3022384"/>
            <a:ext cx="421010" cy="16155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int </a:t>
            </a:r>
            <a:br>
              <a:rPr lang="en-US" sz="1050" dirty="0"/>
            </a:br>
            <a:r>
              <a:rPr lang="en-US" sz="1050" dirty="0"/>
              <a:t>eth0</a:t>
            </a:r>
          </a:p>
        </p:txBody>
      </p:sp>
      <p:sp>
        <p:nvSpPr>
          <p:cNvPr id="98" name="Rectangle 60">
            <a:extLst>
              <a:ext uri="{FF2B5EF4-FFF2-40B4-BE49-F238E27FC236}">
                <a16:creationId xmlns:a16="http://schemas.microsoft.com/office/drawing/2014/main" id="{C1D37A49-DA3E-4672-ADA9-A684F5149903}"/>
              </a:ext>
            </a:extLst>
          </p:cNvPr>
          <p:cNvSpPr/>
          <p:nvPr/>
        </p:nvSpPr>
        <p:spPr>
          <a:xfrm>
            <a:off x="9236497" y="3043607"/>
            <a:ext cx="119726" cy="12733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400" dirty="0"/>
          </a:p>
        </p:txBody>
      </p:sp>
      <p:sp>
        <p:nvSpPr>
          <p:cNvPr id="99" name="TextBox 61">
            <a:extLst>
              <a:ext uri="{FF2B5EF4-FFF2-40B4-BE49-F238E27FC236}">
                <a16:creationId xmlns:a16="http://schemas.microsoft.com/office/drawing/2014/main" id="{0360A18D-00BF-4C25-9D7F-70851242F58C}"/>
              </a:ext>
            </a:extLst>
          </p:cNvPr>
          <p:cNvSpPr txBox="1"/>
          <p:nvPr/>
        </p:nvSpPr>
        <p:spPr>
          <a:xfrm>
            <a:off x="9351730" y="2931683"/>
            <a:ext cx="695239" cy="15250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t>10.240.0.6</a:t>
            </a:r>
          </a:p>
        </p:txBody>
      </p:sp>
      <p:cxnSp>
        <p:nvCxnSpPr>
          <p:cNvPr id="100" name="Straight Connector 17">
            <a:extLst>
              <a:ext uri="{FF2B5EF4-FFF2-40B4-BE49-F238E27FC236}">
                <a16:creationId xmlns:a16="http://schemas.microsoft.com/office/drawing/2014/main" id="{0A7B3884-F3FA-4633-9A9B-08B4E18BB7BA}"/>
              </a:ext>
            </a:extLst>
          </p:cNvPr>
          <p:cNvCxnSpPr/>
          <p:nvPr/>
        </p:nvCxnSpPr>
        <p:spPr>
          <a:xfrm flipV="1">
            <a:off x="9776715" y="3677620"/>
            <a:ext cx="1212165" cy="1391"/>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Rectangle 144">
            <a:extLst>
              <a:ext uri="{FF2B5EF4-FFF2-40B4-BE49-F238E27FC236}">
                <a16:creationId xmlns:a16="http://schemas.microsoft.com/office/drawing/2014/main" id="{8796708D-60C9-4C0A-994B-A7D1F270F7E8}"/>
              </a:ext>
            </a:extLst>
          </p:cNvPr>
          <p:cNvSpPr/>
          <p:nvPr/>
        </p:nvSpPr>
        <p:spPr>
          <a:xfrm>
            <a:off x="9837775" y="3629784"/>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102" name="Straight Connector 30">
            <a:extLst>
              <a:ext uri="{FF2B5EF4-FFF2-40B4-BE49-F238E27FC236}">
                <a16:creationId xmlns:a16="http://schemas.microsoft.com/office/drawing/2014/main" id="{5D99E824-99CE-48C2-8FE2-BA0C475E51D0}"/>
              </a:ext>
            </a:extLst>
          </p:cNvPr>
          <p:cNvCxnSpPr>
            <a:cxnSpLocks/>
          </p:cNvCxnSpPr>
          <p:nvPr/>
        </p:nvCxnSpPr>
        <p:spPr>
          <a:xfrm>
            <a:off x="10096101" y="3170946"/>
            <a:ext cx="5489" cy="50920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30">
            <a:extLst>
              <a:ext uri="{FF2B5EF4-FFF2-40B4-BE49-F238E27FC236}">
                <a16:creationId xmlns:a16="http://schemas.microsoft.com/office/drawing/2014/main" id="{57906E06-1397-4E07-941A-92C68CBFA9CC}"/>
              </a:ext>
            </a:extLst>
          </p:cNvPr>
          <p:cNvCxnSpPr/>
          <p:nvPr/>
        </p:nvCxnSpPr>
        <p:spPr>
          <a:xfrm>
            <a:off x="9881592" y="3682089"/>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30">
            <a:extLst>
              <a:ext uri="{FF2B5EF4-FFF2-40B4-BE49-F238E27FC236}">
                <a16:creationId xmlns:a16="http://schemas.microsoft.com/office/drawing/2014/main" id="{1135524B-5CAE-429E-9D95-7045EA94B199}"/>
              </a:ext>
            </a:extLst>
          </p:cNvPr>
          <p:cNvCxnSpPr/>
          <p:nvPr/>
        </p:nvCxnSpPr>
        <p:spPr>
          <a:xfrm>
            <a:off x="10360498" y="3682089"/>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30">
            <a:extLst>
              <a:ext uri="{FF2B5EF4-FFF2-40B4-BE49-F238E27FC236}">
                <a16:creationId xmlns:a16="http://schemas.microsoft.com/office/drawing/2014/main" id="{0BF19400-E5B2-4DDF-8E0D-1626DD67D7EC}"/>
              </a:ext>
            </a:extLst>
          </p:cNvPr>
          <p:cNvCxnSpPr/>
          <p:nvPr/>
        </p:nvCxnSpPr>
        <p:spPr>
          <a:xfrm>
            <a:off x="10845324" y="3682089"/>
            <a:ext cx="0" cy="101684"/>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6" name="Picture 105" descr="C:\Users\ju\Desktop\docker-container.png">
            <a:extLst>
              <a:ext uri="{FF2B5EF4-FFF2-40B4-BE49-F238E27FC236}">
                <a16:creationId xmlns:a16="http://schemas.microsoft.com/office/drawing/2014/main" id="{BC8F96CE-D38A-42EB-99B7-90A8AB7CF0A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732207" y="3773110"/>
            <a:ext cx="298771" cy="150437"/>
          </a:xfrm>
          <a:prstGeom prst="rect">
            <a:avLst/>
          </a:prstGeom>
          <a:noFill/>
        </p:spPr>
      </p:pic>
      <p:sp>
        <p:nvSpPr>
          <p:cNvPr id="107" name="Rectangle 144">
            <a:extLst>
              <a:ext uri="{FF2B5EF4-FFF2-40B4-BE49-F238E27FC236}">
                <a16:creationId xmlns:a16="http://schemas.microsoft.com/office/drawing/2014/main" id="{43E113B2-3CA2-49B6-8E05-A80AA10F33B2}"/>
              </a:ext>
            </a:extLst>
          </p:cNvPr>
          <p:cNvSpPr/>
          <p:nvPr/>
        </p:nvSpPr>
        <p:spPr>
          <a:xfrm>
            <a:off x="10313355" y="3631438"/>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08" name="Rectangle 144">
            <a:extLst>
              <a:ext uri="{FF2B5EF4-FFF2-40B4-BE49-F238E27FC236}">
                <a16:creationId xmlns:a16="http://schemas.microsoft.com/office/drawing/2014/main" id="{F6EE492A-EE08-4229-BFAC-A02E3E94884D}"/>
              </a:ext>
            </a:extLst>
          </p:cNvPr>
          <p:cNvSpPr/>
          <p:nvPr/>
        </p:nvSpPr>
        <p:spPr>
          <a:xfrm>
            <a:off x="10794427" y="3634253"/>
            <a:ext cx="89952" cy="9567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12" name="TextBox 59">
            <a:extLst>
              <a:ext uri="{FF2B5EF4-FFF2-40B4-BE49-F238E27FC236}">
                <a16:creationId xmlns:a16="http://schemas.microsoft.com/office/drawing/2014/main" id="{503775C2-6DDE-481A-B9D3-E199BFE75CCC}"/>
              </a:ext>
            </a:extLst>
          </p:cNvPr>
          <p:cNvSpPr txBox="1"/>
          <p:nvPr/>
        </p:nvSpPr>
        <p:spPr>
          <a:xfrm>
            <a:off x="9400529" y="3040298"/>
            <a:ext cx="628826" cy="257988"/>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int </a:t>
            </a:r>
            <a:br>
              <a:rPr lang="en-US" sz="1050" dirty="0"/>
            </a:br>
            <a:r>
              <a:rPr lang="en-US" sz="1050" dirty="0"/>
              <a:t>docker0</a:t>
            </a:r>
          </a:p>
        </p:txBody>
      </p:sp>
      <p:sp>
        <p:nvSpPr>
          <p:cNvPr id="113" name="TextBox 61">
            <a:extLst>
              <a:ext uri="{FF2B5EF4-FFF2-40B4-BE49-F238E27FC236}">
                <a16:creationId xmlns:a16="http://schemas.microsoft.com/office/drawing/2014/main" id="{56B02B8F-A9D0-4E46-9040-062FCA4CC675}"/>
              </a:ext>
            </a:extLst>
          </p:cNvPr>
          <p:cNvSpPr txBox="1"/>
          <p:nvPr/>
        </p:nvSpPr>
        <p:spPr>
          <a:xfrm>
            <a:off x="10268465" y="2949816"/>
            <a:ext cx="638540" cy="127339"/>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t>172.17.0.1</a:t>
            </a:r>
          </a:p>
        </p:txBody>
      </p:sp>
      <p:pic>
        <p:nvPicPr>
          <p:cNvPr id="114" name="Picture 113" descr="C:\Users\ju\Desktop\docker-container.png">
            <a:extLst>
              <a:ext uri="{FF2B5EF4-FFF2-40B4-BE49-F238E27FC236}">
                <a16:creationId xmlns:a16="http://schemas.microsoft.com/office/drawing/2014/main" id="{75CD9E3B-DD01-4580-9FAA-2574875694E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218652" y="3787625"/>
            <a:ext cx="298771" cy="150437"/>
          </a:xfrm>
          <a:prstGeom prst="rect">
            <a:avLst/>
          </a:prstGeom>
          <a:noFill/>
        </p:spPr>
      </p:pic>
      <p:sp>
        <p:nvSpPr>
          <p:cNvPr id="116" name="Rectangle 60">
            <a:extLst>
              <a:ext uri="{FF2B5EF4-FFF2-40B4-BE49-F238E27FC236}">
                <a16:creationId xmlns:a16="http://schemas.microsoft.com/office/drawing/2014/main" id="{593A4C6F-517B-4F77-9E1E-748A13E96D41}"/>
              </a:ext>
            </a:extLst>
          </p:cNvPr>
          <p:cNvSpPr/>
          <p:nvPr/>
        </p:nvSpPr>
        <p:spPr>
          <a:xfrm>
            <a:off x="10051795" y="3043607"/>
            <a:ext cx="119726" cy="12733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400" dirty="0"/>
          </a:p>
        </p:txBody>
      </p:sp>
      <p:sp>
        <p:nvSpPr>
          <p:cNvPr id="118" name="TextBox 117">
            <a:extLst>
              <a:ext uri="{FF2B5EF4-FFF2-40B4-BE49-F238E27FC236}">
                <a16:creationId xmlns:a16="http://schemas.microsoft.com/office/drawing/2014/main" id="{6E362713-6083-41F2-9425-9762584AE628}"/>
              </a:ext>
            </a:extLst>
          </p:cNvPr>
          <p:cNvSpPr txBox="1"/>
          <p:nvPr/>
        </p:nvSpPr>
        <p:spPr>
          <a:xfrm>
            <a:off x="9732207" y="4670688"/>
            <a:ext cx="1038836" cy="523084"/>
          </a:xfrm>
          <a:prstGeom prst="rect">
            <a:avLst/>
          </a:prstGeom>
          <a:noFill/>
        </p:spPr>
        <p:txBody>
          <a:bodyPr wrap="square" rtlCol="0">
            <a:spAutoFit/>
          </a:bodyPr>
          <a:lstStyle/>
          <a:p>
            <a:r>
              <a:rPr lang="en-GB" sz="1400" dirty="0"/>
              <a:t>Docker Host 4</a:t>
            </a:r>
          </a:p>
        </p:txBody>
      </p:sp>
      <p:cxnSp>
        <p:nvCxnSpPr>
          <p:cNvPr id="119" name="Straight Connector 43">
            <a:extLst>
              <a:ext uri="{FF2B5EF4-FFF2-40B4-BE49-F238E27FC236}">
                <a16:creationId xmlns:a16="http://schemas.microsoft.com/office/drawing/2014/main" id="{2E4D677B-0167-49FF-BDDA-CB7C76E83B05}"/>
              </a:ext>
            </a:extLst>
          </p:cNvPr>
          <p:cNvCxnSpPr>
            <a:cxnSpLocks/>
          </p:cNvCxnSpPr>
          <p:nvPr/>
        </p:nvCxnSpPr>
        <p:spPr>
          <a:xfrm>
            <a:off x="6484075" y="2758033"/>
            <a:ext cx="0" cy="199347"/>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43">
            <a:extLst>
              <a:ext uri="{FF2B5EF4-FFF2-40B4-BE49-F238E27FC236}">
                <a16:creationId xmlns:a16="http://schemas.microsoft.com/office/drawing/2014/main" id="{9A12F8B7-1802-498B-8579-45F1ED80D291}"/>
              </a:ext>
            </a:extLst>
          </p:cNvPr>
          <p:cNvCxnSpPr>
            <a:cxnSpLocks/>
          </p:cNvCxnSpPr>
          <p:nvPr/>
        </p:nvCxnSpPr>
        <p:spPr>
          <a:xfrm>
            <a:off x="9286985" y="2751845"/>
            <a:ext cx="0" cy="199347"/>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2" name="TextBox 59">
            <a:extLst>
              <a:ext uri="{FF2B5EF4-FFF2-40B4-BE49-F238E27FC236}">
                <a16:creationId xmlns:a16="http://schemas.microsoft.com/office/drawing/2014/main" id="{5519459E-793B-4A83-AD13-DDA66112F3A1}"/>
              </a:ext>
            </a:extLst>
          </p:cNvPr>
          <p:cNvSpPr txBox="1"/>
          <p:nvPr/>
        </p:nvSpPr>
        <p:spPr>
          <a:xfrm>
            <a:off x="6880324" y="3966333"/>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c7</a:t>
            </a:r>
          </a:p>
        </p:txBody>
      </p:sp>
      <p:sp>
        <p:nvSpPr>
          <p:cNvPr id="123" name="TextBox 59">
            <a:extLst>
              <a:ext uri="{FF2B5EF4-FFF2-40B4-BE49-F238E27FC236}">
                <a16:creationId xmlns:a16="http://schemas.microsoft.com/office/drawing/2014/main" id="{AF41E948-B859-4069-9F09-9046E8A107B1}"/>
              </a:ext>
            </a:extLst>
          </p:cNvPr>
          <p:cNvSpPr txBox="1"/>
          <p:nvPr/>
        </p:nvSpPr>
        <p:spPr>
          <a:xfrm>
            <a:off x="7408962" y="3972576"/>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c8</a:t>
            </a:r>
          </a:p>
        </p:txBody>
      </p:sp>
      <p:sp>
        <p:nvSpPr>
          <p:cNvPr id="124" name="TextBox 59">
            <a:extLst>
              <a:ext uri="{FF2B5EF4-FFF2-40B4-BE49-F238E27FC236}">
                <a16:creationId xmlns:a16="http://schemas.microsoft.com/office/drawing/2014/main" id="{5C59416E-E211-4E1D-A33F-2276393ADA07}"/>
              </a:ext>
            </a:extLst>
          </p:cNvPr>
          <p:cNvSpPr txBox="1"/>
          <p:nvPr/>
        </p:nvSpPr>
        <p:spPr>
          <a:xfrm>
            <a:off x="7841811" y="3970937"/>
            <a:ext cx="191579" cy="116542"/>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c9</a:t>
            </a:r>
          </a:p>
        </p:txBody>
      </p:sp>
      <p:sp>
        <p:nvSpPr>
          <p:cNvPr id="125" name="TextBox 59">
            <a:extLst>
              <a:ext uri="{FF2B5EF4-FFF2-40B4-BE49-F238E27FC236}">
                <a16:creationId xmlns:a16="http://schemas.microsoft.com/office/drawing/2014/main" id="{5EDBC49E-1FCF-4329-A84C-A7CB85A2BDBD}"/>
              </a:ext>
            </a:extLst>
          </p:cNvPr>
          <p:cNvSpPr txBox="1"/>
          <p:nvPr/>
        </p:nvSpPr>
        <p:spPr>
          <a:xfrm>
            <a:off x="9692258" y="3958313"/>
            <a:ext cx="285398" cy="130805"/>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c10</a:t>
            </a:r>
          </a:p>
        </p:txBody>
      </p:sp>
      <p:sp>
        <p:nvSpPr>
          <p:cNvPr id="126" name="TextBox 125">
            <a:extLst>
              <a:ext uri="{FF2B5EF4-FFF2-40B4-BE49-F238E27FC236}">
                <a16:creationId xmlns:a16="http://schemas.microsoft.com/office/drawing/2014/main" id="{C8DF2D49-3057-49A3-9050-137E3AB842C2}"/>
              </a:ext>
            </a:extLst>
          </p:cNvPr>
          <p:cNvSpPr txBox="1"/>
          <p:nvPr/>
        </p:nvSpPr>
        <p:spPr>
          <a:xfrm>
            <a:off x="10220896" y="3964556"/>
            <a:ext cx="296527" cy="132198"/>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050" dirty="0"/>
              <a:t>c11</a:t>
            </a:r>
          </a:p>
        </p:txBody>
      </p:sp>
      <p:sp>
        <p:nvSpPr>
          <p:cNvPr id="129" name="TextBox 61">
            <a:extLst>
              <a:ext uri="{FF2B5EF4-FFF2-40B4-BE49-F238E27FC236}">
                <a16:creationId xmlns:a16="http://schemas.microsoft.com/office/drawing/2014/main" id="{FF49FA45-471D-4A0C-A2BA-44FC5C567CA4}"/>
              </a:ext>
            </a:extLst>
          </p:cNvPr>
          <p:cNvSpPr txBox="1"/>
          <p:nvPr/>
        </p:nvSpPr>
        <p:spPr>
          <a:xfrm>
            <a:off x="6483853" y="2447381"/>
            <a:ext cx="1253567" cy="176413"/>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solidFill>
                  <a:srgbClr val="FF0000"/>
                </a:solidFill>
              </a:rPr>
              <a:t>10.240.0.5:5000</a:t>
            </a:r>
          </a:p>
        </p:txBody>
      </p:sp>
      <p:sp>
        <p:nvSpPr>
          <p:cNvPr id="131" name="TextBox 61">
            <a:extLst>
              <a:ext uri="{FF2B5EF4-FFF2-40B4-BE49-F238E27FC236}">
                <a16:creationId xmlns:a16="http://schemas.microsoft.com/office/drawing/2014/main" id="{C553B869-0E0B-43D4-809B-BB57372E2C10}"/>
              </a:ext>
            </a:extLst>
          </p:cNvPr>
          <p:cNvSpPr txBox="1"/>
          <p:nvPr/>
        </p:nvSpPr>
        <p:spPr>
          <a:xfrm>
            <a:off x="9262083" y="2466727"/>
            <a:ext cx="1054475" cy="12421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050" dirty="0">
                <a:solidFill>
                  <a:srgbClr val="FF0000"/>
                </a:solidFill>
              </a:rPr>
              <a:t>10.240.0.6:8001</a:t>
            </a:r>
          </a:p>
        </p:txBody>
      </p:sp>
      <p:cxnSp>
        <p:nvCxnSpPr>
          <p:cNvPr id="137" name="Straight Arrow Connector 136">
            <a:extLst>
              <a:ext uri="{FF2B5EF4-FFF2-40B4-BE49-F238E27FC236}">
                <a16:creationId xmlns:a16="http://schemas.microsoft.com/office/drawing/2014/main" id="{9C0AD46C-ABE2-462C-BB27-B4211963D5CE}"/>
              </a:ext>
            </a:extLst>
          </p:cNvPr>
          <p:cNvCxnSpPr>
            <a:cxnSpLocks/>
          </p:cNvCxnSpPr>
          <p:nvPr/>
        </p:nvCxnSpPr>
        <p:spPr>
          <a:xfrm>
            <a:off x="3867463" y="2634656"/>
            <a:ext cx="1217670" cy="1040603"/>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40" name="Straight Arrow Connector 139">
            <a:extLst>
              <a:ext uri="{FF2B5EF4-FFF2-40B4-BE49-F238E27FC236}">
                <a16:creationId xmlns:a16="http://schemas.microsoft.com/office/drawing/2014/main" id="{E3055A76-729C-4ACE-99FA-DD3A5BEC5558}"/>
              </a:ext>
            </a:extLst>
          </p:cNvPr>
          <p:cNvCxnSpPr>
            <a:cxnSpLocks/>
            <a:stCxn id="129" idx="2"/>
          </p:cNvCxnSpPr>
          <p:nvPr/>
        </p:nvCxnSpPr>
        <p:spPr>
          <a:xfrm>
            <a:off x="7110637" y="2623794"/>
            <a:ext cx="298325" cy="109817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43" name="Straight Arrow Connector 142">
            <a:extLst>
              <a:ext uri="{FF2B5EF4-FFF2-40B4-BE49-F238E27FC236}">
                <a16:creationId xmlns:a16="http://schemas.microsoft.com/office/drawing/2014/main" id="{05553073-C568-4630-B124-0F6190526F24}"/>
              </a:ext>
            </a:extLst>
          </p:cNvPr>
          <p:cNvCxnSpPr>
            <a:cxnSpLocks/>
          </p:cNvCxnSpPr>
          <p:nvPr/>
        </p:nvCxnSpPr>
        <p:spPr>
          <a:xfrm>
            <a:off x="9579449" y="2601221"/>
            <a:ext cx="146354" cy="116568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09576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C590F9-5293-4618-8184-76AE1DF66357}"/>
              </a:ext>
            </a:extLst>
          </p:cNvPr>
          <p:cNvSpPr>
            <a:spLocks noGrp="1"/>
          </p:cNvSpPr>
          <p:nvPr>
            <p:ph type="title"/>
          </p:nvPr>
        </p:nvSpPr>
        <p:spPr/>
        <p:txBody>
          <a:bodyPr/>
          <a:lstStyle/>
          <a:p>
            <a:r>
              <a:rPr lang="en-GB" dirty="0"/>
              <a:t>Container Orchestration Platform Needed!</a:t>
            </a:r>
          </a:p>
        </p:txBody>
      </p:sp>
      <p:sp>
        <p:nvSpPr>
          <p:cNvPr id="4" name="Content Placeholder 3">
            <a:extLst>
              <a:ext uri="{FF2B5EF4-FFF2-40B4-BE49-F238E27FC236}">
                <a16:creationId xmlns:a16="http://schemas.microsoft.com/office/drawing/2014/main" id="{539F1F53-EEB8-493C-B89D-51DA1FFDBBB6}"/>
              </a:ext>
            </a:extLst>
          </p:cNvPr>
          <p:cNvSpPr>
            <a:spLocks noGrp="1"/>
          </p:cNvSpPr>
          <p:nvPr>
            <p:ph idx="1"/>
          </p:nvPr>
        </p:nvSpPr>
        <p:spPr/>
        <p:txBody>
          <a:bodyPr>
            <a:normAutofit/>
          </a:bodyPr>
          <a:lstStyle/>
          <a:p>
            <a:r>
              <a:rPr lang="en-GB" dirty="0"/>
              <a:t>There are a number of ways to provide scalable software-defined container networks</a:t>
            </a:r>
          </a:p>
          <a:p>
            <a:r>
              <a:rPr lang="en-GB" dirty="0"/>
              <a:t>Docker’s own native orchestration is called Docker Swarm</a:t>
            </a:r>
          </a:p>
          <a:p>
            <a:pPr lvl="1"/>
            <a:r>
              <a:rPr lang="en-GB" dirty="0"/>
              <a:t>You create a cluster of Docker Hosts</a:t>
            </a:r>
          </a:p>
          <a:p>
            <a:pPr lvl="1"/>
            <a:r>
              <a:rPr lang="en-GB" dirty="0"/>
              <a:t>You create overlay network (which implements VXLAN)</a:t>
            </a:r>
          </a:p>
          <a:p>
            <a:pPr lvl="1"/>
            <a:r>
              <a:rPr lang="en-GB" dirty="0"/>
              <a:t>You deploy services which describe the replica count of container image</a:t>
            </a:r>
          </a:p>
        </p:txBody>
      </p:sp>
    </p:spTree>
    <p:extLst>
      <p:ext uri="{BB962C8B-B14F-4D97-AF65-F5344CB8AC3E}">
        <p14:creationId xmlns:p14="http://schemas.microsoft.com/office/powerpoint/2010/main" val="2829543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2372B402-F31F-4A70-AFC0-A9C2BDC32678}"/>
              </a:ext>
            </a:extLst>
          </p:cNvPr>
          <p:cNvSpPr/>
          <p:nvPr/>
        </p:nvSpPr>
        <p:spPr bwMode="auto">
          <a:xfrm>
            <a:off x="570083" y="1383563"/>
            <a:ext cx="4725707" cy="4071829"/>
          </a:xfrm>
          <a:prstGeom prst="roundRect">
            <a:avLst/>
          </a:prstGeom>
          <a:solidFill>
            <a:schemeClr val="bg1">
              <a:lumMod val="75000"/>
            </a:schemeClr>
          </a:solidFill>
          <a:ln w="19050">
            <a:noFill/>
            <a:round/>
            <a:headEnd/>
            <a:tailEnd/>
          </a:ln>
          <a:effectLst/>
        </p:spPr>
        <p:txBody>
          <a:bodyPr wrap="none" lIns="0" tIns="0" rIns="0" bIns="0" rtlCol="0" anchor="ctr"/>
          <a:lstStyle/>
          <a:p>
            <a:pPr algn="ctr"/>
            <a:endParaRPr lang="en-GB" sz="1600" b="1" dirty="0">
              <a:solidFill>
                <a:srgbClr val="FFFFFF"/>
              </a:solidFill>
            </a:endParaRPr>
          </a:p>
        </p:txBody>
      </p:sp>
      <p:sp>
        <p:nvSpPr>
          <p:cNvPr id="24" name="Rectangle: Rounded Corners 23">
            <a:extLst>
              <a:ext uri="{FF2B5EF4-FFF2-40B4-BE49-F238E27FC236}">
                <a16:creationId xmlns:a16="http://schemas.microsoft.com/office/drawing/2014/main" id="{76E67E51-005F-4B34-8964-CBAB0E50B9A7}"/>
              </a:ext>
            </a:extLst>
          </p:cNvPr>
          <p:cNvSpPr/>
          <p:nvPr/>
        </p:nvSpPr>
        <p:spPr bwMode="auto">
          <a:xfrm>
            <a:off x="1063558" y="4131762"/>
            <a:ext cx="3940210" cy="670385"/>
          </a:xfrm>
          <a:prstGeom prst="roundRect">
            <a:avLst/>
          </a:prstGeom>
          <a:solidFill>
            <a:srgbClr val="FFC000"/>
          </a:solidFill>
          <a:ln w="19050">
            <a:noFill/>
            <a:round/>
            <a:headEnd/>
            <a:tailEnd/>
          </a:ln>
          <a:effectLst/>
        </p:spPr>
        <p:txBody>
          <a:bodyPr wrap="none" lIns="0" tIns="0" rIns="0" bIns="0" rtlCol="0" anchor="ctr"/>
          <a:lstStyle/>
          <a:p>
            <a:pPr algn="ctr"/>
            <a:endParaRPr lang="en-GB" sz="1600" b="1" dirty="0">
              <a:solidFill>
                <a:srgbClr val="FFFFFF"/>
              </a:solidFill>
            </a:endParaRPr>
          </a:p>
        </p:txBody>
      </p:sp>
      <p:sp>
        <p:nvSpPr>
          <p:cNvPr id="11" name="Rectangle: Rounded Corners 10">
            <a:extLst>
              <a:ext uri="{FF2B5EF4-FFF2-40B4-BE49-F238E27FC236}">
                <a16:creationId xmlns:a16="http://schemas.microsoft.com/office/drawing/2014/main" id="{91C4747E-BD5F-4DE3-A51F-416A1D1E58E9}"/>
              </a:ext>
            </a:extLst>
          </p:cNvPr>
          <p:cNvSpPr/>
          <p:nvPr/>
        </p:nvSpPr>
        <p:spPr bwMode="auto">
          <a:xfrm>
            <a:off x="2150821" y="3215696"/>
            <a:ext cx="2852947" cy="670385"/>
          </a:xfrm>
          <a:prstGeom prst="roundRect">
            <a:avLst/>
          </a:prstGeom>
          <a:solidFill>
            <a:srgbClr val="FFC000"/>
          </a:solidFill>
          <a:ln w="19050">
            <a:noFill/>
            <a:round/>
            <a:headEnd/>
            <a:tailEnd/>
          </a:ln>
          <a:effectLst/>
        </p:spPr>
        <p:txBody>
          <a:bodyPr wrap="none" lIns="0" tIns="0" rIns="0" bIns="0" rtlCol="0" anchor="ctr"/>
          <a:lstStyle/>
          <a:p>
            <a:pPr algn="ctr"/>
            <a:endParaRPr lang="en-GB" sz="1600" b="1" dirty="0">
              <a:solidFill>
                <a:srgbClr val="FFFFFF"/>
              </a:solidFill>
            </a:endParaRPr>
          </a:p>
        </p:txBody>
      </p:sp>
      <p:sp>
        <p:nvSpPr>
          <p:cNvPr id="2" name="Title 1">
            <a:extLst>
              <a:ext uri="{FF2B5EF4-FFF2-40B4-BE49-F238E27FC236}">
                <a16:creationId xmlns:a16="http://schemas.microsoft.com/office/drawing/2014/main" id="{0B4B74EE-8AD7-4860-AE02-C7CC101FCE95}"/>
              </a:ext>
            </a:extLst>
          </p:cNvPr>
          <p:cNvSpPr>
            <a:spLocks noGrp="1"/>
          </p:cNvSpPr>
          <p:nvPr>
            <p:ph type="title"/>
          </p:nvPr>
        </p:nvSpPr>
        <p:spPr/>
        <p:txBody>
          <a:bodyPr/>
          <a:lstStyle/>
          <a:p>
            <a:r>
              <a:rPr lang="en-GB" dirty="0"/>
              <a:t>Docker Native Overlay</a:t>
            </a:r>
          </a:p>
        </p:txBody>
      </p:sp>
      <p:sp>
        <p:nvSpPr>
          <p:cNvPr id="5" name="Rectangle: Rounded Corners 4">
            <a:extLst>
              <a:ext uri="{FF2B5EF4-FFF2-40B4-BE49-F238E27FC236}">
                <a16:creationId xmlns:a16="http://schemas.microsoft.com/office/drawing/2014/main" id="{86DF7820-479C-45CF-A17B-07EB55B10B34}"/>
              </a:ext>
            </a:extLst>
          </p:cNvPr>
          <p:cNvSpPr/>
          <p:nvPr/>
        </p:nvSpPr>
        <p:spPr bwMode="auto">
          <a:xfrm>
            <a:off x="1156670" y="1806363"/>
            <a:ext cx="2353967" cy="119221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Container “nginx1”</a:t>
            </a:r>
          </a:p>
        </p:txBody>
      </p:sp>
      <p:sp>
        <p:nvSpPr>
          <p:cNvPr id="7" name="Rectangle: Rounded Corners 6">
            <a:extLst>
              <a:ext uri="{FF2B5EF4-FFF2-40B4-BE49-F238E27FC236}">
                <a16:creationId xmlns:a16="http://schemas.microsoft.com/office/drawing/2014/main" id="{CE5325CE-C436-447C-9581-D62734256C30}"/>
              </a:ext>
            </a:extLst>
          </p:cNvPr>
          <p:cNvSpPr/>
          <p:nvPr/>
        </p:nvSpPr>
        <p:spPr bwMode="auto">
          <a:xfrm>
            <a:off x="2505058" y="2611968"/>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a:solidFill>
                  <a:srgbClr val="FFFFFF"/>
                </a:solidFill>
              </a:rPr>
              <a:t>eth0</a:t>
            </a:r>
          </a:p>
        </p:txBody>
      </p:sp>
      <p:sp>
        <p:nvSpPr>
          <p:cNvPr id="9" name="Rectangle: Rounded Corners 8">
            <a:extLst>
              <a:ext uri="{FF2B5EF4-FFF2-40B4-BE49-F238E27FC236}">
                <a16:creationId xmlns:a16="http://schemas.microsoft.com/office/drawing/2014/main" id="{6E00A8DA-FF66-4447-9EE0-8B2F6987AB89}"/>
              </a:ext>
            </a:extLst>
          </p:cNvPr>
          <p:cNvSpPr/>
          <p:nvPr/>
        </p:nvSpPr>
        <p:spPr bwMode="auto">
          <a:xfrm>
            <a:off x="2505058" y="3425191"/>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err="1">
                <a:solidFill>
                  <a:srgbClr val="FFFFFF"/>
                </a:solidFill>
              </a:rPr>
              <a:t>veth</a:t>
            </a:r>
            <a:endParaRPr lang="en-GB" sz="1600" b="1" dirty="0">
              <a:solidFill>
                <a:srgbClr val="FFFFFF"/>
              </a:solidFill>
            </a:endParaRPr>
          </a:p>
        </p:txBody>
      </p:sp>
      <p:sp>
        <p:nvSpPr>
          <p:cNvPr id="12" name="TextBox 11">
            <a:extLst>
              <a:ext uri="{FF2B5EF4-FFF2-40B4-BE49-F238E27FC236}">
                <a16:creationId xmlns:a16="http://schemas.microsoft.com/office/drawing/2014/main" id="{16747822-8A2D-4436-9E86-8CE18ABA3C25}"/>
              </a:ext>
            </a:extLst>
          </p:cNvPr>
          <p:cNvSpPr txBox="1"/>
          <p:nvPr/>
        </p:nvSpPr>
        <p:spPr>
          <a:xfrm>
            <a:off x="3601733" y="3438523"/>
            <a:ext cx="1303582" cy="243776"/>
          </a:xfrm>
          <a:prstGeom prst="rect">
            <a:avLst/>
          </a:prstGeom>
          <a:noFill/>
        </p:spPr>
        <p:txBody>
          <a:bodyPr wrap="square" lIns="0" tIns="0" rIns="0" bIns="0" rtlCol="0">
            <a:noAutofit/>
          </a:bodyPr>
          <a:lstStyle/>
          <a:p>
            <a:pPr>
              <a:lnSpc>
                <a:spcPct val="90000"/>
              </a:lnSpc>
            </a:pPr>
            <a:r>
              <a:rPr lang="en-GB" sz="1799" dirty="0" err="1"/>
              <a:t>my_overlay</a:t>
            </a:r>
            <a:endParaRPr lang="en-GB" sz="1799" dirty="0"/>
          </a:p>
        </p:txBody>
      </p:sp>
      <p:sp>
        <p:nvSpPr>
          <p:cNvPr id="13" name="Rectangle: Rounded Corners 12">
            <a:extLst>
              <a:ext uri="{FF2B5EF4-FFF2-40B4-BE49-F238E27FC236}">
                <a16:creationId xmlns:a16="http://schemas.microsoft.com/office/drawing/2014/main" id="{45B56842-A305-4E7F-ADB5-E9C30105D3FE}"/>
              </a:ext>
            </a:extLst>
          </p:cNvPr>
          <p:cNvSpPr/>
          <p:nvPr/>
        </p:nvSpPr>
        <p:spPr bwMode="auto">
          <a:xfrm>
            <a:off x="3063077" y="4935462"/>
            <a:ext cx="826555" cy="293294"/>
          </a:xfrm>
          <a:prstGeom prst="roundRect">
            <a:avLst/>
          </a:prstGeom>
          <a:solidFill>
            <a:srgbClr val="7030A0"/>
          </a:solidFill>
          <a:ln w="19050">
            <a:noFill/>
            <a:round/>
            <a:headEnd/>
            <a:tailEnd/>
          </a:ln>
          <a:effectLst/>
        </p:spPr>
        <p:txBody>
          <a:bodyPr wrap="none" lIns="0" tIns="0" rIns="0" bIns="0" rtlCol="0" anchor="ctr"/>
          <a:lstStyle/>
          <a:p>
            <a:pPr algn="ctr"/>
            <a:r>
              <a:rPr lang="en-GB" sz="1600" b="1" dirty="0">
                <a:solidFill>
                  <a:srgbClr val="FFFFFF"/>
                </a:solidFill>
              </a:rPr>
              <a:t>eth0</a:t>
            </a:r>
          </a:p>
        </p:txBody>
      </p:sp>
      <p:cxnSp>
        <p:nvCxnSpPr>
          <p:cNvPr id="14" name="Straight Connector 43">
            <a:extLst>
              <a:ext uri="{FF2B5EF4-FFF2-40B4-BE49-F238E27FC236}">
                <a16:creationId xmlns:a16="http://schemas.microsoft.com/office/drawing/2014/main" id="{88D7CF9F-B023-45BD-A947-309125CE5CB4}"/>
              </a:ext>
            </a:extLst>
          </p:cNvPr>
          <p:cNvCxnSpPr>
            <a:cxnSpLocks/>
          </p:cNvCxnSpPr>
          <p:nvPr/>
        </p:nvCxnSpPr>
        <p:spPr>
          <a:xfrm>
            <a:off x="2897809" y="2910975"/>
            <a:ext cx="0" cy="514216"/>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43">
            <a:extLst>
              <a:ext uri="{FF2B5EF4-FFF2-40B4-BE49-F238E27FC236}">
                <a16:creationId xmlns:a16="http://schemas.microsoft.com/office/drawing/2014/main" id="{55893C67-89B0-4FBD-82DD-0A7132A947FA}"/>
              </a:ext>
            </a:extLst>
          </p:cNvPr>
          <p:cNvCxnSpPr>
            <a:cxnSpLocks/>
            <a:stCxn id="26" idx="2"/>
          </p:cNvCxnSpPr>
          <p:nvPr/>
        </p:nvCxnSpPr>
        <p:spPr>
          <a:xfrm>
            <a:off x="1838693" y="2905262"/>
            <a:ext cx="0" cy="1415046"/>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43">
            <a:extLst>
              <a:ext uri="{FF2B5EF4-FFF2-40B4-BE49-F238E27FC236}">
                <a16:creationId xmlns:a16="http://schemas.microsoft.com/office/drawing/2014/main" id="{3681C261-8332-4962-BF1B-E3D2D09714EF}"/>
              </a:ext>
            </a:extLst>
          </p:cNvPr>
          <p:cNvCxnSpPr>
            <a:cxnSpLocks/>
            <a:endCxn id="13" idx="0"/>
          </p:cNvCxnSpPr>
          <p:nvPr/>
        </p:nvCxnSpPr>
        <p:spPr>
          <a:xfrm>
            <a:off x="3476355" y="4640265"/>
            <a:ext cx="0" cy="295198"/>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DF3501C-BF88-4F3D-B5B6-9FD48C10499B}"/>
              </a:ext>
            </a:extLst>
          </p:cNvPr>
          <p:cNvSpPr txBox="1"/>
          <p:nvPr/>
        </p:nvSpPr>
        <p:spPr>
          <a:xfrm>
            <a:off x="2897809" y="4363635"/>
            <a:ext cx="1979625" cy="245996"/>
          </a:xfrm>
          <a:prstGeom prst="rect">
            <a:avLst/>
          </a:prstGeom>
          <a:noFill/>
        </p:spPr>
        <p:txBody>
          <a:bodyPr wrap="square" lIns="0" tIns="0" rIns="0" bIns="0" rtlCol="0">
            <a:noAutofit/>
          </a:bodyPr>
          <a:lstStyle/>
          <a:p>
            <a:pPr>
              <a:lnSpc>
                <a:spcPct val="90000"/>
              </a:lnSpc>
            </a:pPr>
            <a:r>
              <a:rPr lang="en-GB" sz="1799" dirty="0" err="1"/>
              <a:t>docker_gwbridge</a:t>
            </a:r>
            <a:endParaRPr lang="en-GB" sz="1799" dirty="0"/>
          </a:p>
        </p:txBody>
      </p:sp>
      <p:sp>
        <p:nvSpPr>
          <p:cNvPr id="26" name="Rectangle: Rounded Corners 25">
            <a:extLst>
              <a:ext uri="{FF2B5EF4-FFF2-40B4-BE49-F238E27FC236}">
                <a16:creationId xmlns:a16="http://schemas.microsoft.com/office/drawing/2014/main" id="{703659A5-6C5D-428C-AC65-CFAF11B96D1D}"/>
              </a:ext>
            </a:extLst>
          </p:cNvPr>
          <p:cNvSpPr/>
          <p:nvPr/>
        </p:nvSpPr>
        <p:spPr bwMode="auto">
          <a:xfrm>
            <a:off x="1425415" y="2611968"/>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a:solidFill>
                  <a:srgbClr val="FFFFFF"/>
                </a:solidFill>
              </a:rPr>
              <a:t>eth1</a:t>
            </a:r>
          </a:p>
        </p:txBody>
      </p:sp>
      <p:sp>
        <p:nvSpPr>
          <p:cNvPr id="27" name="Rectangle: Rounded Corners 26">
            <a:extLst>
              <a:ext uri="{FF2B5EF4-FFF2-40B4-BE49-F238E27FC236}">
                <a16:creationId xmlns:a16="http://schemas.microsoft.com/office/drawing/2014/main" id="{FEF3F693-B829-4670-8C5D-0A03B5C43317}"/>
              </a:ext>
            </a:extLst>
          </p:cNvPr>
          <p:cNvSpPr/>
          <p:nvPr/>
        </p:nvSpPr>
        <p:spPr bwMode="auto">
          <a:xfrm>
            <a:off x="1425415" y="4320308"/>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err="1">
                <a:solidFill>
                  <a:srgbClr val="FFFFFF"/>
                </a:solidFill>
              </a:rPr>
              <a:t>veth</a:t>
            </a:r>
            <a:endParaRPr lang="en-GB" sz="1600" b="1" dirty="0">
              <a:solidFill>
                <a:srgbClr val="FFFFFF"/>
              </a:solidFill>
            </a:endParaRPr>
          </a:p>
        </p:txBody>
      </p:sp>
      <p:sp>
        <p:nvSpPr>
          <p:cNvPr id="29" name="Rectangle: Rounded Corners 28">
            <a:extLst>
              <a:ext uri="{FF2B5EF4-FFF2-40B4-BE49-F238E27FC236}">
                <a16:creationId xmlns:a16="http://schemas.microsoft.com/office/drawing/2014/main" id="{E3A67539-54B5-4FB9-8F15-ABC76E35C088}"/>
              </a:ext>
            </a:extLst>
          </p:cNvPr>
          <p:cNvSpPr/>
          <p:nvPr/>
        </p:nvSpPr>
        <p:spPr bwMode="auto">
          <a:xfrm>
            <a:off x="7304299" y="1328172"/>
            <a:ext cx="4725707" cy="4071829"/>
          </a:xfrm>
          <a:prstGeom prst="roundRect">
            <a:avLst/>
          </a:prstGeom>
          <a:solidFill>
            <a:schemeClr val="bg1">
              <a:lumMod val="75000"/>
            </a:schemeClr>
          </a:solidFill>
          <a:ln w="19050">
            <a:noFill/>
            <a:round/>
            <a:headEnd/>
            <a:tailEnd/>
          </a:ln>
          <a:effectLst/>
        </p:spPr>
        <p:txBody>
          <a:bodyPr wrap="none" lIns="0" tIns="0" rIns="0" bIns="0" rtlCol="0" anchor="ctr"/>
          <a:lstStyle/>
          <a:p>
            <a:pPr algn="ctr"/>
            <a:endParaRPr lang="en-GB" sz="1600" b="1" dirty="0">
              <a:solidFill>
                <a:srgbClr val="FFFFFF"/>
              </a:solidFill>
            </a:endParaRPr>
          </a:p>
        </p:txBody>
      </p:sp>
      <p:sp>
        <p:nvSpPr>
          <p:cNvPr id="30" name="Rectangle: Rounded Corners 29">
            <a:extLst>
              <a:ext uri="{FF2B5EF4-FFF2-40B4-BE49-F238E27FC236}">
                <a16:creationId xmlns:a16="http://schemas.microsoft.com/office/drawing/2014/main" id="{F91834F4-3CB6-4FFC-8A86-EE82604462F9}"/>
              </a:ext>
            </a:extLst>
          </p:cNvPr>
          <p:cNvSpPr/>
          <p:nvPr/>
        </p:nvSpPr>
        <p:spPr bwMode="auto">
          <a:xfrm>
            <a:off x="7574418" y="4120335"/>
            <a:ext cx="3940210" cy="670385"/>
          </a:xfrm>
          <a:prstGeom prst="roundRect">
            <a:avLst/>
          </a:prstGeom>
          <a:solidFill>
            <a:srgbClr val="FFC000"/>
          </a:solidFill>
          <a:ln w="19050">
            <a:noFill/>
            <a:round/>
            <a:headEnd/>
            <a:tailEnd/>
          </a:ln>
          <a:effectLst/>
        </p:spPr>
        <p:txBody>
          <a:bodyPr wrap="none" lIns="0" tIns="0" rIns="0" bIns="0" rtlCol="0" anchor="ctr"/>
          <a:lstStyle/>
          <a:p>
            <a:pPr algn="ctr"/>
            <a:endParaRPr lang="en-GB" sz="1600" b="1" dirty="0">
              <a:solidFill>
                <a:srgbClr val="FFFFFF"/>
              </a:solidFill>
            </a:endParaRPr>
          </a:p>
        </p:txBody>
      </p:sp>
      <p:sp>
        <p:nvSpPr>
          <p:cNvPr id="31" name="Rectangle: Rounded Corners 30">
            <a:extLst>
              <a:ext uri="{FF2B5EF4-FFF2-40B4-BE49-F238E27FC236}">
                <a16:creationId xmlns:a16="http://schemas.microsoft.com/office/drawing/2014/main" id="{FE2CA295-EF9B-4D31-9337-B774F0D37538}"/>
              </a:ext>
            </a:extLst>
          </p:cNvPr>
          <p:cNvSpPr/>
          <p:nvPr/>
        </p:nvSpPr>
        <p:spPr bwMode="auto">
          <a:xfrm>
            <a:off x="7574418" y="3252298"/>
            <a:ext cx="2852947" cy="670385"/>
          </a:xfrm>
          <a:prstGeom prst="roundRect">
            <a:avLst/>
          </a:prstGeom>
          <a:solidFill>
            <a:srgbClr val="FFC000"/>
          </a:solidFill>
          <a:ln w="19050">
            <a:noFill/>
            <a:round/>
            <a:headEnd/>
            <a:tailEnd/>
          </a:ln>
          <a:effectLst/>
        </p:spPr>
        <p:txBody>
          <a:bodyPr wrap="none" lIns="0" tIns="0" rIns="0" bIns="0" rtlCol="0" anchor="ctr"/>
          <a:lstStyle/>
          <a:p>
            <a:pPr algn="ctr"/>
            <a:endParaRPr lang="en-GB" sz="1600" b="1" dirty="0">
              <a:solidFill>
                <a:srgbClr val="FFFFFF"/>
              </a:solidFill>
            </a:endParaRPr>
          </a:p>
        </p:txBody>
      </p:sp>
      <p:sp>
        <p:nvSpPr>
          <p:cNvPr id="32" name="Rectangle: Rounded Corners 31">
            <a:extLst>
              <a:ext uri="{FF2B5EF4-FFF2-40B4-BE49-F238E27FC236}">
                <a16:creationId xmlns:a16="http://schemas.microsoft.com/office/drawing/2014/main" id="{361D67E5-8F60-4D08-94EC-A741BB514703}"/>
              </a:ext>
            </a:extLst>
          </p:cNvPr>
          <p:cNvSpPr/>
          <p:nvPr/>
        </p:nvSpPr>
        <p:spPr bwMode="auto">
          <a:xfrm>
            <a:off x="8096862" y="1758869"/>
            <a:ext cx="2881858" cy="119221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9050">
            <a:noFill/>
            <a:round/>
            <a:headEnd/>
            <a:tailEnd/>
          </a:ln>
          <a:effectLst/>
        </p:spPr>
        <p:txBody>
          <a:bodyPr wrap="none" lIns="0" tIns="0" rIns="0" bIns="0" rtlCol="0" anchor="ctr"/>
          <a:lstStyle/>
          <a:p>
            <a:pPr algn="ctr"/>
            <a:r>
              <a:rPr lang="en-GB" sz="1600" b="1" dirty="0">
                <a:solidFill>
                  <a:srgbClr val="FFFFFF"/>
                </a:solidFill>
              </a:rPr>
              <a:t>Container “nginx2”</a:t>
            </a:r>
          </a:p>
        </p:txBody>
      </p:sp>
      <p:sp>
        <p:nvSpPr>
          <p:cNvPr id="33" name="Rectangle: Rounded Corners 32">
            <a:extLst>
              <a:ext uri="{FF2B5EF4-FFF2-40B4-BE49-F238E27FC236}">
                <a16:creationId xmlns:a16="http://schemas.microsoft.com/office/drawing/2014/main" id="{86B33AEA-5150-404B-9F71-1BFF80281A69}"/>
              </a:ext>
            </a:extLst>
          </p:cNvPr>
          <p:cNvSpPr/>
          <p:nvPr/>
        </p:nvSpPr>
        <p:spPr bwMode="auto">
          <a:xfrm>
            <a:off x="9983405" y="2555249"/>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a:solidFill>
                  <a:srgbClr val="FFFFFF"/>
                </a:solidFill>
              </a:rPr>
              <a:t>eth1</a:t>
            </a:r>
          </a:p>
        </p:txBody>
      </p:sp>
      <p:sp>
        <p:nvSpPr>
          <p:cNvPr id="34" name="Rectangle: Rounded Corners 33">
            <a:extLst>
              <a:ext uri="{FF2B5EF4-FFF2-40B4-BE49-F238E27FC236}">
                <a16:creationId xmlns:a16="http://schemas.microsoft.com/office/drawing/2014/main" id="{5304570C-1DAF-41CE-8487-EA5D35C47119}"/>
              </a:ext>
            </a:extLst>
          </p:cNvPr>
          <p:cNvSpPr/>
          <p:nvPr/>
        </p:nvSpPr>
        <p:spPr bwMode="auto">
          <a:xfrm>
            <a:off x="8235204" y="3425191"/>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err="1">
                <a:solidFill>
                  <a:srgbClr val="FFFFFF"/>
                </a:solidFill>
              </a:rPr>
              <a:t>veth</a:t>
            </a:r>
            <a:endParaRPr lang="en-GB" sz="1600" b="1" dirty="0">
              <a:solidFill>
                <a:srgbClr val="FFFFFF"/>
              </a:solidFill>
            </a:endParaRPr>
          </a:p>
        </p:txBody>
      </p:sp>
      <p:sp>
        <p:nvSpPr>
          <p:cNvPr id="35" name="TextBox 34">
            <a:extLst>
              <a:ext uri="{FF2B5EF4-FFF2-40B4-BE49-F238E27FC236}">
                <a16:creationId xmlns:a16="http://schemas.microsoft.com/office/drawing/2014/main" id="{5C41F5F3-D51C-4A52-B048-979B4D8C9FEF}"/>
              </a:ext>
            </a:extLst>
          </p:cNvPr>
          <p:cNvSpPr txBox="1"/>
          <p:nvPr/>
        </p:nvSpPr>
        <p:spPr>
          <a:xfrm>
            <a:off x="9104106" y="3472872"/>
            <a:ext cx="1297053" cy="209427"/>
          </a:xfrm>
          <a:prstGeom prst="rect">
            <a:avLst/>
          </a:prstGeom>
          <a:noFill/>
        </p:spPr>
        <p:txBody>
          <a:bodyPr wrap="square" lIns="0" tIns="0" rIns="0" bIns="0" rtlCol="0">
            <a:noAutofit/>
          </a:bodyPr>
          <a:lstStyle/>
          <a:p>
            <a:pPr>
              <a:lnSpc>
                <a:spcPct val="90000"/>
              </a:lnSpc>
            </a:pPr>
            <a:r>
              <a:rPr lang="en-GB" sz="1799" dirty="0" err="1"/>
              <a:t>my_overlay</a:t>
            </a:r>
            <a:endParaRPr lang="en-GB" sz="1799" dirty="0"/>
          </a:p>
        </p:txBody>
      </p:sp>
      <p:sp>
        <p:nvSpPr>
          <p:cNvPr id="36" name="Rectangle: Rounded Corners 35">
            <a:extLst>
              <a:ext uri="{FF2B5EF4-FFF2-40B4-BE49-F238E27FC236}">
                <a16:creationId xmlns:a16="http://schemas.microsoft.com/office/drawing/2014/main" id="{2B40D84D-E4E8-4CBF-AF53-B813B34AE031}"/>
              </a:ext>
            </a:extLst>
          </p:cNvPr>
          <p:cNvSpPr/>
          <p:nvPr/>
        </p:nvSpPr>
        <p:spPr bwMode="auto">
          <a:xfrm>
            <a:off x="9040677" y="4923143"/>
            <a:ext cx="826555" cy="293294"/>
          </a:xfrm>
          <a:prstGeom prst="roundRect">
            <a:avLst/>
          </a:prstGeom>
          <a:solidFill>
            <a:srgbClr val="7030A0"/>
          </a:solidFill>
          <a:ln w="19050">
            <a:noFill/>
            <a:round/>
            <a:headEnd/>
            <a:tailEnd/>
          </a:ln>
          <a:effectLst/>
        </p:spPr>
        <p:txBody>
          <a:bodyPr wrap="none" lIns="0" tIns="0" rIns="0" bIns="0" rtlCol="0" anchor="ctr"/>
          <a:lstStyle/>
          <a:p>
            <a:pPr algn="ctr"/>
            <a:r>
              <a:rPr lang="en-GB" sz="1600" b="1" dirty="0">
                <a:solidFill>
                  <a:srgbClr val="FFFFFF"/>
                </a:solidFill>
              </a:rPr>
              <a:t>eth0</a:t>
            </a:r>
          </a:p>
        </p:txBody>
      </p:sp>
      <p:cxnSp>
        <p:nvCxnSpPr>
          <p:cNvPr id="37" name="Straight Connector 43">
            <a:extLst>
              <a:ext uri="{FF2B5EF4-FFF2-40B4-BE49-F238E27FC236}">
                <a16:creationId xmlns:a16="http://schemas.microsoft.com/office/drawing/2014/main" id="{4E459AD3-935A-4F40-B53E-3D6A7A57E333}"/>
              </a:ext>
            </a:extLst>
          </p:cNvPr>
          <p:cNvCxnSpPr>
            <a:cxnSpLocks/>
            <a:stCxn id="41" idx="2"/>
            <a:endCxn id="34" idx="0"/>
          </p:cNvCxnSpPr>
          <p:nvPr/>
        </p:nvCxnSpPr>
        <p:spPr>
          <a:xfrm>
            <a:off x="8648482" y="2840569"/>
            <a:ext cx="0" cy="584623"/>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43">
            <a:extLst>
              <a:ext uri="{FF2B5EF4-FFF2-40B4-BE49-F238E27FC236}">
                <a16:creationId xmlns:a16="http://schemas.microsoft.com/office/drawing/2014/main" id="{8FAF06F6-E22D-48DA-986B-7D41B5EA0433}"/>
              </a:ext>
            </a:extLst>
          </p:cNvPr>
          <p:cNvCxnSpPr>
            <a:cxnSpLocks/>
          </p:cNvCxnSpPr>
          <p:nvPr/>
        </p:nvCxnSpPr>
        <p:spPr>
          <a:xfrm>
            <a:off x="10531933" y="2864315"/>
            <a:ext cx="0" cy="1415046"/>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6B0E34E-FCE3-4658-B53F-8EB8B807E28B}"/>
              </a:ext>
            </a:extLst>
          </p:cNvPr>
          <p:cNvSpPr txBox="1"/>
          <p:nvPr/>
        </p:nvSpPr>
        <p:spPr>
          <a:xfrm>
            <a:off x="7890566" y="4303905"/>
            <a:ext cx="1976665" cy="243039"/>
          </a:xfrm>
          <a:prstGeom prst="rect">
            <a:avLst/>
          </a:prstGeom>
          <a:noFill/>
        </p:spPr>
        <p:txBody>
          <a:bodyPr wrap="square" lIns="0" tIns="0" rIns="0" bIns="0" rtlCol="0">
            <a:noAutofit/>
          </a:bodyPr>
          <a:lstStyle/>
          <a:p>
            <a:pPr>
              <a:lnSpc>
                <a:spcPct val="90000"/>
              </a:lnSpc>
            </a:pPr>
            <a:r>
              <a:rPr lang="en-GB" sz="1799" dirty="0" err="1"/>
              <a:t>docker_gwbridge</a:t>
            </a:r>
            <a:endParaRPr lang="en-GB" sz="1799" dirty="0"/>
          </a:p>
        </p:txBody>
      </p:sp>
      <p:sp>
        <p:nvSpPr>
          <p:cNvPr id="41" name="Rectangle: Rounded Corners 40">
            <a:extLst>
              <a:ext uri="{FF2B5EF4-FFF2-40B4-BE49-F238E27FC236}">
                <a16:creationId xmlns:a16="http://schemas.microsoft.com/office/drawing/2014/main" id="{C75F88DC-08D7-4B29-9BAC-7C66B713B1D3}"/>
              </a:ext>
            </a:extLst>
          </p:cNvPr>
          <p:cNvSpPr/>
          <p:nvPr/>
        </p:nvSpPr>
        <p:spPr bwMode="auto">
          <a:xfrm>
            <a:off x="8235204" y="2547274"/>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a:solidFill>
                  <a:srgbClr val="FFFFFF"/>
                </a:solidFill>
              </a:rPr>
              <a:t>eth0</a:t>
            </a:r>
          </a:p>
        </p:txBody>
      </p:sp>
      <p:sp>
        <p:nvSpPr>
          <p:cNvPr id="42" name="Rectangle: Rounded Corners 41">
            <a:extLst>
              <a:ext uri="{FF2B5EF4-FFF2-40B4-BE49-F238E27FC236}">
                <a16:creationId xmlns:a16="http://schemas.microsoft.com/office/drawing/2014/main" id="{48258561-C741-4016-B206-DF2C0DDD1071}"/>
              </a:ext>
            </a:extLst>
          </p:cNvPr>
          <p:cNvSpPr/>
          <p:nvPr/>
        </p:nvSpPr>
        <p:spPr bwMode="auto">
          <a:xfrm>
            <a:off x="9979626" y="4271766"/>
            <a:ext cx="826555" cy="293294"/>
          </a:xfrm>
          <a:prstGeom prst="roundRect">
            <a:avLst/>
          </a:prstGeom>
          <a:solidFill>
            <a:srgbClr val="00B050"/>
          </a:solidFill>
          <a:ln w="19050">
            <a:noFill/>
            <a:round/>
            <a:headEnd/>
            <a:tailEnd/>
          </a:ln>
          <a:effectLst/>
        </p:spPr>
        <p:txBody>
          <a:bodyPr wrap="none" lIns="0" tIns="0" rIns="0" bIns="0" rtlCol="0" anchor="ctr"/>
          <a:lstStyle/>
          <a:p>
            <a:pPr algn="ctr"/>
            <a:r>
              <a:rPr lang="en-GB" sz="1600" b="1" dirty="0" err="1">
                <a:solidFill>
                  <a:srgbClr val="FFFFFF"/>
                </a:solidFill>
              </a:rPr>
              <a:t>veth</a:t>
            </a:r>
            <a:endParaRPr lang="en-GB" sz="1600" b="1" dirty="0">
              <a:solidFill>
                <a:srgbClr val="FFFFFF"/>
              </a:solidFill>
            </a:endParaRPr>
          </a:p>
        </p:txBody>
      </p:sp>
      <p:sp>
        <p:nvSpPr>
          <p:cNvPr id="43" name="Rectangle 42">
            <a:extLst>
              <a:ext uri="{FF2B5EF4-FFF2-40B4-BE49-F238E27FC236}">
                <a16:creationId xmlns:a16="http://schemas.microsoft.com/office/drawing/2014/main" id="{3709DCBB-8B5C-4528-853E-6C606940CB07}"/>
              </a:ext>
            </a:extLst>
          </p:cNvPr>
          <p:cNvSpPr/>
          <p:nvPr/>
        </p:nvSpPr>
        <p:spPr bwMode="auto">
          <a:xfrm>
            <a:off x="4971919" y="3467090"/>
            <a:ext cx="3054928" cy="180928"/>
          </a:xfrm>
          <a:prstGeom prst="rect">
            <a:avLst/>
          </a:prstGeom>
          <a:solidFill>
            <a:srgbClr val="FDB813"/>
          </a:solidFill>
          <a:ln w="19050">
            <a:noFill/>
            <a:round/>
            <a:headEnd/>
            <a:tailEnd/>
          </a:ln>
          <a:effectLst/>
        </p:spPr>
        <p:txBody>
          <a:bodyPr wrap="none" lIns="0" tIns="0" rIns="0" bIns="0" rtlCol="0" anchor="ctr"/>
          <a:lstStyle/>
          <a:p>
            <a:pPr algn="ctr"/>
            <a:endParaRPr lang="en-GB" sz="1600" b="1" dirty="0">
              <a:solidFill>
                <a:srgbClr val="FFFFFF"/>
              </a:solidFill>
            </a:endParaRPr>
          </a:p>
        </p:txBody>
      </p:sp>
      <p:cxnSp>
        <p:nvCxnSpPr>
          <p:cNvPr id="44" name="Straight Connector 43">
            <a:extLst>
              <a:ext uri="{FF2B5EF4-FFF2-40B4-BE49-F238E27FC236}">
                <a16:creationId xmlns:a16="http://schemas.microsoft.com/office/drawing/2014/main" id="{C015D40C-12B3-4104-82A3-74DCD4A2E2CB}"/>
              </a:ext>
            </a:extLst>
          </p:cNvPr>
          <p:cNvCxnSpPr>
            <a:cxnSpLocks/>
          </p:cNvCxnSpPr>
          <p:nvPr/>
        </p:nvCxnSpPr>
        <p:spPr>
          <a:xfrm>
            <a:off x="3475086" y="5217330"/>
            <a:ext cx="0" cy="577065"/>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F80CF8E-98FC-452C-AC43-5DEE28C7497D}"/>
              </a:ext>
            </a:extLst>
          </p:cNvPr>
          <p:cNvCxnSpPr>
            <a:cxnSpLocks/>
          </p:cNvCxnSpPr>
          <p:nvPr/>
        </p:nvCxnSpPr>
        <p:spPr>
          <a:xfrm>
            <a:off x="9444397" y="5198166"/>
            <a:ext cx="0" cy="577065"/>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17">
            <a:extLst>
              <a:ext uri="{FF2B5EF4-FFF2-40B4-BE49-F238E27FC236}">
                <a16:creationId xmlns:a16="http://schemas.microsoft.com/office/drawing/2014/main" id="{634D2D40-9A66-47FF-9B23-4FEAB154A7EF}"/>
              </a:ext>
            </a:extLst>
          </p:cNvPr>
          <p:cNvCxnSpPr>
            <a:cxnSpLocks/>
          </p:cNvCxnSpPr>
          <p:nvPr/>
        </p:nvCxnSpPr>
        <p:spPr>
          <a:xfrm flipV="1">
            <a:off x="850806" y="5781223"/>
            <a:ext cx="9882978" cy="11106"/>
          </a:xfrm>
          <a:prstGeom prst="line">
            <a:avLst/>
          </a:prstGeom>
          <a:ln w="38100" cmpd="sng">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9D56B7D-2284-4D1E-AB84-7AA60CCCE4D9}"/>
              </a:ext>
            </a:extLst>
          </p:cNvPr>
          <p:cNvSpPr txBox="1"/>
          <p:nvPr/>
        </p:nvSpPr>
        <p:spPr>
          <a:xfrm>
            <a:off x="5428999" y="3438522"/>
            <a:ext cx="1744526" cy="243777"/>
          </a:xfrm>
          <a:prstGeom prst="rect">
            <a:avLst/>
          </a:prstGeom>
          <a:noFill/>
        </p:spPr>
        <p:txBody>
          <a:bodyPr wrap="square" lIns="0" tIns="0" rIns="0" bIns="0" rtlCol="0">
            <a:noAutofit/>
          </a:bodyPr>
          <a:lstStyle/>
          <a:p>
            <a:pPr>
              <a:lnSpc>
                <a:spcPct val="90000"/>
              </a:lnSpc>
            </a:pPr>
            <a:r>
              <a:rPr lang="en-GB" sz="1400" dirty="0"/>
              <a:t>Overlay (VXLAN)</a:t>
            </a:r>
          </a:p>
        </p:txBody>
      </p:sp>
      <p:sp>
        <p:nvSpPr>
          <p:cNvPr id="50" name="Rectangle 49">
            <a:extLst>
              <a:ext uri="{FF2B5EF4-FFF2-40B4-BE49-F238E27FC236}">
                <a16:creationId xmlns:a16="http://schemas.microsoft.com/office/drawing/2014/main" id="{5B95D33C-BBF3-42CD-8AD3-CAE5ED2DED95}"/>
              </a:ext>
            </a:extLst>
          </p:cNvPr>
          <p:cNvSpPr/>
          <p:nvPr/>
        </p:nvSpPr>
        <p:spPr>
          <a:xfrm>
            <a:off x="1877748" y="5409921"/>
            <a:ext cx="1561239" cy="369108"/>
          </a:xfrm>
          <a:prstGeom prst="rect">
            <a:avLst/>
          </a:prstGeom>
        </p:spPr>
        <p:txBody>
          <a:bodyPr wrap="none">
            <a:spAutoFit/>
          </a:bodyPr>
          <a:lstStyle/>
          <a:p>
            <a:r>
              <a:rPr lang="en-GB" sz="1799" dirty="0"/>
              <a:t>Docker Host</a:t>
            </a:r>
          </a:p>
        </p:txBody>
      </p:sp>
      <p:sp>
        <p:nvSpPr>
          <p:cNvPr id="51" name="Rectangle 50">
            <a:extLst>
              <a:ext uri="{FF2B5EF4-FFF2-40B4-BE49-F238E27FC236}">
                <a16:creationId xmlns:a16="http://schemas.microsoft.com/office/drawing/2014/main" id="{66C9D76D-A9C1-4E16-89F2-9708D579DAE2}"/>
              </a:ext>
            </a:extLst>
          </p:cNvPr>
          <p:cNvSpPr/>
          <p:nvPr/>
        </p:nvSpPr>
        <p:spPr>
          <a:xfrm>
            <a:off x="7847058" y="5405994"/>
            <a:ext cx="1561239" cy="369108"/>
          </a:xfrm>
          <a:prstGeom prst="rect">
            <a:avLst/>
          </a:prstGeom>
        </p:spPr>
        <p:txBody>
          <a:bodyPr wrap="none">
            <a:spAutoFit/>
          </a:bodyPr>
          <a:lstStyle/>
          <a:p>
            <a:r>
              <a:rPr lang="en-GB" sz="1799" dirty="0"/>
              <a:t>Docker Host</a:t>
            </a:r>
          </a:p>
        </p:txBody>
      </p:sp>
      <p:cxnSp>
        <p:nvCxnSpPr>
          <p:cNvPr id="45" name="Straight Connector 43">
            <a:extLst>
              <a:ext uri="{FF2B5EF4-FFF2-40B4-BE49-F238E27FC236}">
                <a16:creationId xmlns:a16="http://schemas.microsoft.com/office/drawing/2014/main" id="{A3B1D4BD-517A-46AE-AD00-6EADFD919136}"/>
              </a:ext>
            </a:extLst>
          </p:cNvPr>
          <p:cNvCxnSpPr>
            <a:cxnSpLocks/>
          </p:cNvCxnSpPr>
          <p:nvPr/>
        </p:nvCxnSpPr>
        <p:spPr>
          <a:xfrm>
            <a:off x="9453955" y="4631286"/>
            <a:ext cx="0" cy="295198"/>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293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768A9E7-3FF4-FD4E-AAF6-6FA3C101DE2E}"/>
              </a:ext>
            </a:extLst>
          </p:cNvPr>
          <p:cNvPicPr>
            <a:picLocks noGrp="1" noChangeAspect="1"/>
          </p:cNvPicPr>
          <p:nvPr>
            <p:ph sz="quarter" idx="14"/>
          </p:nvPr>
        </p:nvPicPr>
        <p:blipFill>
          <a:blip r:embed="rId2"/>
          <a:stretch>
            <a:fillRect/>
          </a:stretch>
        </p:blipFill>
        <p:spPr>
          <a:xfrm>
            <a:off x="3912782" y="-86341"/>
            <a:ext cx="8433576" cy="7118990"/>
          </a:xfrm>
        </p:spPr>
      </p:pic>
      <p:sp>
        <p:nvSpPr>
          <p:cNvPr id="3" name="Title 2">
            <a:extLst>
              <a:ext uri="{FF2B5EF4-FFF2-40B4-BE49-F238E27FC236}">
                <a16:creationId xmlns:a16="http://schemas.microsoft.com/office/drawing/2014/main" id="{B84BB0E4-002F-1D49-8915-DCF4646DCF57}"/>
              </a:ext>
            </a:extLst>
          </p:cNvPr>
          <p:cNvSpPr>
            <a:spLocks noGrp="1"/>
          </p:cNvSpPr>
          <p:nvPr>
            <p:ph type="title"/>
          </p:nvPr>
        </p:nvSpPr>
        <p:spPr/>
        <p:txBody>
          <a:bodyPr/>
          <a:lstStyle/>
          <a:p>
            <a:r>
              <a:rPr lang="en-US" dirty="0"/>
              <a:t>Install Docker Locally</a:t>
            </a:r>
          </a:p>
        </p:txBody>
      </p:sp>
      <p:sp>
        <p:nvSpPr>
          <p:cNvPr id="4" name="Subtitle 3">
            <a:extLst>
              <a:ext uri="{FF2B5EF4-FFF2-40B4-BE49-F238E27FC236}">
                <a16:creationId xmlns:a16="http://schemas.microsoft.com/office/drawing/2014/main" id="{14694219-BE0D-D549-B93A-177166D57BD3}"/>
              </a:ext>
            </a:extLst>
          </p:cNvPr>
          <p:cNvSpPr>
            <a:spLocks noGrp="1"/>
          </p:cNvSpPr>
          <p:nvPr>
            <p:ph type="subTitle" idx="10"/>
          </p:nvPr>
        </p:nvSpPr>
        <p:spPr/>
        <p:txBody>
          <a:bodyPr/>
          <a:lstStyle/>
          <a:p>
            <a:endParaRPr lang="en-US"/>
          </a:p>
        </p:txBody>
      </p:sp>
      <p:sp>
        <p:nvSpPr>
          <p:cNvPr id="7" name="TextBox 6">
            <a:extLst>
              <a:ext uri="{FF2B5EF4-FFF2-40B4-BE49-F238E27FC236}">
                <a16:creationId xmlns:a16="http://schemas.microsoft.com/office/drawing/2014/main" id="{A1BD2EBC-3382-1F47-871C-F2FA5AF0ECE5}"/>
              </a:ext>
            </a:extLst>
          </p:cNvPr>
          <p:cNvSpPr txBox="1"/>
          <p:nvPr/>
        </p:nvSpPr>
        <p:spPr>
          <a:xfrm>
            <a:off x="579809" y="1594884"/>
            <a:ext cx="3513726" cy="2800767"/>
          </a:xfrm>
          <a:prstGeom prst="rect">
            <a:avLst/>
          </a:prstGeom>
        </p:spPr>
        <p:txBody>
          <a:bodyPr wrap="square" lIns="0" tIns="0" rIns="0" bIns="0" rtlCol="0">
            <a:spAutoFit/>
          </a:bodyPr>
          <a:lstStyle/>
          <a:p>
            <a:pPr algn="l">
              <a:spcAft>
                <a:spcPts val="600"/>
              </a:spcAft>
            </a:pPr>
            <a:r>
              <a:rPr lang="en-US" dirty="0"/>
              <a:t>Spend the next 15 minutes installing Docker on your laptop or in a Linux VM.</a:t>
            </a:r>
          </a:p>
          <a:p>
            <a:pPr algn="l">
              <a:spcAft>
                <a:spcPts val="600"/>
              </a:spcAft>
            </a:pPr>
            <a:endParaRPr lang="en-US" dirty="0"/>
          </a:p>
          <a:p>
            <a:pPr algn="l">
              <a:spcAft>
                <a:spcPts val="600"/>
              </a:spcAft>
            </a:pPr>
            <a:r>
              <a:rPr lang="en-US" dirty="0"/>
              <a:t>Open a browser to </a:t>
            </a:r>
            <a:r>
              <a:rPr lang="en-US" dirty="0" err="1"/>
              <a:t>docker.com</a:t>
            </a:r>
            <a:r>
              <a:rPr lang="en-US" dirty="0"/>
              <a:t> and find the download link.</a:t>
            </a:r>
          </a:p>
          <a:p>
            <a:pPr algn="l">
              <a:spcAft>
                <a:spcPts val="600"/>
              </a:spcAft>
            </a:pPr>
            <a:endParaRPr lang="en-US" dirty="0"/>
          </a:p>
          <a:p>
            <a:pPr algn="l">
              <a:spcAft>
                <a:spcPts val="600"/>
              </a:spcAft>
            </a:pPr>
            <a:r>
              <a:rPr lang="en-US" dirty="0"/>
              <a:t>When you can run “</a:t>
            </a:r>
            <a:r>
              <a:rPr lang="en-US" dirty="0" err="1">
                <a:latin typeface="Courier" pitchFamily="2" charset="0"/>
              </a:rPr>
              <a:t>docker</a:t>
            </a:r>
            <a:r>
              <a:rPr lang="en-US" dirty="0">
                <a:latin typeface="Courier" pitchFamily="2" charset="0"/>
              </a:rPr>
              <a:t> info</a:t>
            </a:r>
            <a:r>
              <a:rPr lang="en-US" dirty="0"/>
              <a:t>” you are done.</a:t>
            </a:r>
          </a:p>
        </p:txBody>
      </p:sp>
    </p:spTree>
    <p:extLst>
      <p:ext uri="{BB962C8B-B14F-4D97-AF65-F5344CB8AC3E}">
        <p14:creationId xmlns:p14="http://schemas.microsoft.com/office/powerpoint/2010/main" val="128892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E6E0FF-B236-47EE-B8BB-C39A3EF8B5E1}"/>
              </a:ext>
            </a:extLst>
          </p:cNvPr>
          <p:cNvSpPr>
            <a:spLocks noGrp="1"/>
          </p:cNvSpPr>
          <p:nvPr>
            <p:ph type="title"/>
          </p:nvPr>
        </p:nvSpPr>
        <p:spPr/>
        <p:txBody>
          <a:bodyPr/>
          <a:lstStyle/>
          <a:p>
            <a:r>
              <a:rPr lang="en-GB" dirty="0"/>
              <a:t>So How Does Kubernetes Do It?</a:t>
            </a:r>
          </a:p>
        </p:txBody>
      </p:sp>
      <p:sp>
        <p:nvSpPr>
          <p:cNvPr id="5" name="Text Placeholder 4">
            <a:extLst>
              <a:ext uri="{FF2B5EF4-FFF2-40B4-BE49-F238E27FC236}">
                <a16:creationId xmlns:a16="http://schemas.microsoft.com/office/drawing/2014/main" id="{65179244-0C59-45B6-9854-11E3E0CD105A}"/>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3388325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4980E-0B35-4F2F-B024-C561EF8CE8EC}"/>
              </a:ext>
            </a:extLst>
          </p:cNvPr>
          <p:cNvSpPr>
            <a:spLocks noGrp="1"/>
          </p:cNvSpPr>
          <p:nvPr>
            <p:ph type="title"/>
          </p:nvPr>
        </p:nvSpPr>
        <p:spPr/>
        <p:txBody>
          <a:bodyPr/>
          <a:lstStyle/>
          <a:p>
            <a:r>
              <a:rPr lang="en-GB" dirty="0"/>
              <a:t>Kubernetes Imposes Network Requirements</a:t>
            </a:r>
          </a:p>
        </p:txBody>
      </p:sp>
      <p:sp>
        <p:nvSpPr>
          <p:cNvPr id="3" name="Content Placeholder 2">
            <a:extLst>
              <a:ext uri="{FF2B5EF4-FFF2-40B4-BE49-F238E27FC236}">
                <a16:creationId xmlns:a16="http://schemas.microsoft.com/office/drawing/2014/main" id="{296BF138-FE0F-4256-B429-719176AE9BF2}"/>
              </a:ext>
            </a:extLst>
          </p:cNvPr>
          <p:cNvSpPr>
            <a:spLocks noGrp="1"/>
          </p:cNvSpPr>
          <p:nvPr>
            <p:ph idx="1"/>
          </p:nvPr>
        </p:nvSpPr>
        <p:spPr>
          <a:xfrm>
            <a:off x="609442" y="1372136"/>
            <a:ext cx="7073871" cy="4646990"/>
          </a:xfrm>
        </p:spPr>
        <p:txBody>
          <a:bodyPr/>
          <a:lstStyle/>
          <a:p>
            <a:r>
              <a:rPr lang="en-GB" dirty="0"/>
              <a:t>The K8s network model requires that:</a:t>
            </a:r>
          </a:p>
          <a:p>
            <a:pPr lvl="1"/>
            <a:r>
              <a:rPr lang="en-GB" dirty="0"/>
              <a:t>all containers can communicate with all other containers without NAT</a:t>
            </a:r>
          </a:p>
          <a:p>
            <a:pPr lvl="1"/>
            <a:r>
              <a:rPr lang="en-GB" dirty="0"/>
              <a:t>all nodes can communicate with all containers (and vice-versa) without NAT</a:t>
            </a:r>
          </a:p>
          <a:p>
            <a:pPr lvl="1"/>
            <a:r>
              <a:rPr lang="en-GB" dirty="0"/>
              <a:t>the IP that a container sees itself as is the same IP that others see it as</a:t>
            </a:r>
          </a:p>
          <a:p>
            <a:r>
              <a:rPr lang="en-GB" dirty="0"/>
              <a:t>This model is less complex </a:t>
            </a:r>
          </a:p>
          <a:p>
            <a:pPr lvl="1"/>
            <a:r>
              <a:rPr lang="en-GB" dirty="0"/>
              <a:t>Compatible with the desire for Kubernetes to enable low-friction porting of apps from VMs to containers </a:t>
            </a:r>
          </a:p>
          <a:p>
            <a:pPr lvl="1"/>
            <a:r>
              <a:rPr lang="en-GB" dirty="0"/>
              <a:t>If your job previously ran in a VM</a:t>
            </a:r>
          </a:p>
          <a:p>
            <a:pPr lvl="2"/>
            <a:r>
              <a:rPr lang="en-GB" dirty="0"/>
              <a:t>Your VM had an IP and could talk to other VMs in your project</a:t>
            </a:r>
          </a:p>
          <a:p>
            <a:pPr lvl="2"/>
            <a:r>
              <a:rPr lang="en-GB" dirty="0"/>
              <a:t>This is the same basic model</a:t>
            </a:r>
          </a:p>
          <a:p>
            <a:pPr lvl="1"/>
            <a:endParaRPr lang="en-GB" dirty="0"/>
          </a:p>
          <a:p>
            <a:pPr lvl="1"/>
            <a:endParaRPr lang="en-GB" dirty="0"/>
          </a:p>
        </p:txBody>
      </p:sp>
    </p:spTree>
    <p:extLst>
      <p:ext uri="{BB962C8B-B14F-4D97-AF65-F5344CB8AC3E}">
        <p14:creationId xmlns:p14="http://schemas.microsoft.com/office/powerpoint/2010/main" val="12649845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Rounded Rectangle 7">
            <a:extLst>
              <a:ext uri="{FF2B5EF4-FFF2-40B4-BE49-F238E27FC236}">
                <a16:creationId xmlns:a16="http://schemas.microsoft.com/office/drawing/2014/main" id="{5529225D-E33B-4C2C-AF38-6CD55AB956A2}"/>
              </a:ext>
            </a:extLst>
          </p:cNvPr>
          <p:cNvSpPr/>
          <p:nvPr/>
        </p:nvSpPr>
        <p:spPr>
          <a:xfrm>
            <a:off x="837982" y="2300009"/>
            <a:ext cx="5149562" cy="3071707"/>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dirty="0">
                <a:solidFill>
                  <a:schemeClr val="tx2"/>
                </a:solidFill>
              </a:rPr>
              <a:t> </a:t>
            </a:r>
            <a:br>
              <a:rPr lang="en-US" sz="1600" dirty="0">
                <a:solidFill>
                  <a:schemeClr val="tx2"/>
                </a:solidFill>
              </a:rPr>
            </a:br>
            <a:endParaRPr lang="en-US" sz="1600" dirty="0">
              <a:solidFill>
                <a:schemeClr val="tx2"/>
              </a:solidFill>
            </a:endParaRPr>
          </a:p>
        </p:txBody>
      </p:sp>
      <p:sp>
        <p:nvSpPr>
          <p:cNvPr id="2" name="Title 1">
            <a:extLst>
              <a:ext uri="{FF2B5EF4-FFF2-40B4-BE49-F238E27FC236}">
                <a16:creationId xmlns:a16="http://schemas.microsoft.com/office/drawing/2014/main" id="{5C67DB4C-6B7F-43A2-BE12-6EDD02F7750D}"/>
              </a:ext>
            </a:extLst>
          </p:cNvPr>
          <p:cNvSpPr>
            <a:spLocks noGrp="1"/>
          </p:cNvSpPr>
          <p:nvPr>
            <p:ph type="title"/>
          </p:nvPr>
        </p:nvSpPr>
        <p:spPr/>
        <p:txBody>
          <a:bodyPr/>
          <a:lstStyle/>
          <a:p>
            <a:r>
              <a:rPr lang="en-GB" dirty="0"/>
              <a:t>Kubernetes Default Networking</a:t>
            </a:r>
          </a:p>
        </p:txBody>
      </p:sp>
      <p:sp>
        <p:nvSpPr>
          <p:cNvPr id="59" name="Content Placeholder 58">
            <a:extLst>
              <a:ext uri="{FF2B5EF4-FFF2-40B4-BE49-F238E27FC236}">
                <a16:creationId xmlns:a16="http://schemas.microsoft.com/office/drawing/2014/main" id="{BD5CD020-248D-4158-9DE6-6723A64CA8EC}"/>
              </a:ext>
            </a:extLst>
          </p:cNvPr>
          <p:cNvSpPr>
            <a:spLocks noGrp="1"/>
          </p:cNvSpPr>
          <p:nvPr>
            <p:ph sz="half" idx="1"/>
          </p:nvPr>
        </p:nvSpPr>
        <p:spPr/>
        <p:txBody>
          <a:bodyPr/>
          <a:lstStyle/>
          <a:p>
            <a:endParaRPr lang="en-GB" dirty="0"/>
          </a:p>
        </p:txBody>
      </p:sp>
      <p:sp>
        <p:nvSpPr>
          <p:cNvPr id="61" name="Content Placeholder 60">
            <a:extLst>
              <a:ext uri="{FF2B5EF4-FFF2-40B4-BE49-F238E27FC236}">
                <a16:creationId xmlns:a16="http://schemas.microsoft.com/office/drawing/2014/main" id="{2F02D3BF-E7D6-4E59-9CC9-BD7EA055544E}"/>
              </a:ext>
            </a:extLst>
          </p:cNvPr>
          <p:cNvSpPr>
            <a:spLocks noGrp="1"/>
          </p:cNvSpPr>
          <p:nvPr>
            <p:ph sz="half" idx="2"/>
          </p:nvPr>
        </p:nvSpPr>
        <p:spPr/>
        <p:txBody>
          <a:bodyPr/>
          <a:lstStyle/>
          <a:p>
            <a:r>
              <a:rPr lang="en-GB" dirty="0"/>
              <a:t>The docker0 default bridge is still present but not used</a:t>
            </a:r>
          </a:p>
          <a:p>
            <a:r>
              <a:rPr lang="en-GB" dirty="0"/>
              <a:t>A new interface cbr0 is created on the node</a:t>
            </a:r>
          </a:p>
          <a:p>
            <a:r>
              <a:rPr lang="en-GB" dirty="0"/>
              <a:t>The node maintains a unique IP address range for its pods</a:t>
            </a:r>
          </a:p>
          <a:p>
            <a:pPr lvl="1"/>
            <a:r>
              <a:rPr lang="en-GB" dirty="0"/>
              <a:t>Nodes are controlled from the master</a:t>
            </a:r>
          </a:p>
          <a:p>
            <a:r>
              <a:rPr lang="en-GB" dirty="0"/>
              <a:t>Each pod gets an IP from this range</a:t>
            </a:r>
          </a:p>
          <a:p>
            <a:r>
              <a:rPr lang="en-GB" dirty="0"/>
              <a:t>Routed access out cbr0 </a:t>
            </a:r>
            <a:r>
              <a:rPr lang="en-GB" dirty="0">
                <a:sym typeface="Wingdings" panose="05000000000000000000" pitchFamily="2" charset="2"/>
              </a:rPr>
              <a:t> eth0</a:t>
            </a:r>
            <a:endParaRPr lang="en-GB" dirty="0"/>
          </a:p>
          <a:p>
            <a:endParaRPr lang="en-GB" dirty="0"/>
          </a:p>
        </p:txBody>
      </p:sp>
      <p:pic>
        <p:nvPicPr>
          <p:cNvPr id="5" name="Picture 39" descr="VMW_ICON_cluster1_2D(F).png">
            <a:extLst>
              <a:ext uri="{FF2B5EF4-FFF2-40B4-BE49-F238E27FC236}">
                <a16:creationId xmlns:a16="http://schemas.microsoft.com/office/drawing/2014/main" id="{72B6BA87-D08E-4A08-B581-87CBA18C52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8614" y="2977652"/>
            <a:ext cx="501284" cy="520564"/>
          </a:xfrm>
          <a:prstGeom prst="rect">
            <a:avLst/>
          </a:prstGeom>
        </p:spPr>
      </p:pic>
      <p:sp>
        <p:nvSpPr>
          <p:cNvPr id="10" name="TextBox 21">
            <a:extLst>
              <a:ext uri="{FF2B5EF4-FFF2-40B4-BE49-F238E27FC236}">
                <a16:creationId xmlns:a16="http://schemas.microsoft.com/office/drawing/2014/main" id="{CC48C6C3-7825-488C-9B57-59DAB5773370}"/>
              </a:ext>
            </a:extLst>
          </p:cNvPr>
          <p:cNvSpPr txBox="1"/>
          <p:nvPr/>
        </p:nvSpPr>
        <p:spPr>
          <a:xfrm>
            <a:off x="949608" y="3591034"/>
            <a:ext cx="1142702" cy="228540"/>
          </a:xfrm>
          <a:prstGeom prst="rect">
            <a:avLst/>
          </a:prstGeom>
          <a:noFill/>
        </p:spPr>
        <p:txBody>
          <a:bodyPr wrap="square" lIns="0" tIns="0" rIns="0" bIns="0" rtlCol="0">
            <a:noAutofit/>
          </a:bodyPr>
          <a:lstStyle/>
          <a:p>
            <a:pPr algn="ctr">
              <a:lnSpc>
                <a:spcPct val="90000"/>
              </a:lnSpc>
            </a:pPr>
            <a:r>
              <a:rPr lang="en-US" sz="1600" dirty="0"/>
              <a:t>int </a:t>
            </a:r>
            <a:br>
              <a:rPr lang="en-US" sz="1600" dirty="0"/>
            </a:br>
            <a:r>
              <a:rPr lang="en-US" sz="1600" dirty="0"/>
              <a:t>cbr0</a:t>
            </a:r>
          </a:p>
        </p:txBody>
      </p:sp>
      <p:sp>
        <p:nvSpPr>
          <p:cNvPr id="11" name="Rectangle 22">
            <a:extLst>
              <a:ext uri="{FF2B5EF4-FFF2-40B4-BE49-F238E27FC236}">
                <a16:creationId xmlns:a16="http://schemas.microsoft.com/office/drawing/2014/main" id="{A0D4D768-1ED2-49F0-9A81-75F2D9B7AB0B}"/>
              </a:ext>
            </a:extLst>
          </p:cNvPr>
          <p:cNvSpPr/>
          <p:nvPr/>
        </p:nvSpPr>
        <p:spPr>
          <a:xfrm>
            <a:off x="1812983" y="367991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12" name="Straight Connector 32">
            <a:extLst>
              <a:ext uri="{FF2B5EF4-FFF2-40B4-BE49-F238E27FC236}">
                <a16:creationId xmlns:a16="http://schemas.microsoft.com/office/drawing/2014/main" id="{0274102F-92D4-4086-9D70-72F5D3D1AEED}"/>
              </a:ext>
            </a:extLst>
          </p:cNvPr>
          <p:cNvCxnSpPr/>
          <p:nvPr/>
        </p:nvCxnSpPr>
        <p:spPr>
          <a:xfrm>
            <a:off x="1939950" y="3819574"/>
            <a:ext cx="0" cy="304721"/>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36">
            <a:extLst>
              <a:ext uri="{FF2B5EF4-FFF2-40B4-BE49-F238E27FC236}">
                <a16:creationId xmlns:a16="http://schemas.microsoft.com/office/drawing/2014/main" id="{85442C10-03D3-4718-8D63-CD4BDB7810B0}"/>
              </a:ext>
            </a:extLst>
          </p:cNvPr>
          <p:cNvSpPr txBox="1"/>
          <p:nvPr/>
        </p:nvSpPr>
        <p:spPr>
          <a:xfrm>
            <a:off x="2117704" y="3679911"/>
            <a:ext cx="1218883" cy="228540"/>
          </a:xfrm>
          <a:prstGeom prst="rect">
            <a:avLst/>
          </a:prstGeom>
          <a:noFill/>
        </p:spPr>
        <p:txBody>
          <a:bodyPr wrap="square" lIns="0" tIns="0" rIns="0" bIns="0" rtlCol="0">
            <a:noAutofit/>
          </a:bodyPr>
          <a:lstStyle/>
          <a:p>
            <a:pPr>
              <a:lnSpc>
                <a:spcPct val="90000"/>
              </a:lnSpc>
            </a:pPr>
            <a:r>
              <a:rPr lang="en-US" sz="1200" dirty="0"/>
              <a:t>10.24.</a:t>
            </a:r>
            <a:r>
              <a:rPr lang="en-US" sz="1200" b="1" dirty="0">
                <a:solidFill>
                  <a:srgbClr val="D9541E"/>
                </a:solidFill>
              </a:rPr>
              <a:t>1</a:t>
            </a:r>
            <a:r>
              <a:rPr lang="en-US" sz="1200" dirty="0"/>
              <a:t>.1/24</a:t>
            </a:r>
          </a:p>
        </p:txBody>
      </p:sp>
      <p:cxnSp>
        <p:nvCxnSpPr>
          <p:cNvPr id="14" name="Straight Connector 57">
            <a:extLst>
              <a:ext uri="{FF2B5EF4-FFF2-40B4-BE49-F238E27FC236}">
                <a16:creationId xmlns:a16="http://schemas.microsoft.com/office/drawing/2014/main" id="{FD0D8145-32D3-47A6-93FB-36686EC8D7C5}"/>
              </a:ext>
            </a:extLst>
          </p:cNvPr>
          <p:cNvCxnSpPr/>
          <p:nvPr/>
        </p:nvCxnSpPr>
        <p:spPr>
          <a:xfrm>
            <a:off x="1947987" y="3483007"/>
            <a:ext cx="0" cy="228540"/>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7">
            <a:extLst>
              <a:ext uri="{FF2B5EF4-FFF2-40B4-BE49-F238E27FC236}">
                <a16:creationId xmlns:a16="http://schemas.microsoft.com/office/drawing/2014/main" id="{C9E6FD94-D9D7-4D54-90BE-BBA5DF45FD44}"/>
              </a:ext>
            </a:extLst>
          </p:cNvPr>
          <p:cNvCxnSpPr/>
          <p:nvPr/>
        </p:nvCxnSpPr>
        <p:spPr>
          <a:xfrm flipV="1">
            <a:off x="1319811" y="4642649"/>
            <a:ext cx="2313851" cy="2496"/>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Picture 18" descr="VMW_ICON_cluster2(F).png">
            <a:extLst>
              <a:ext uri="{FF2B5EF4-FFF2-40B4-BE49-F238E27FC236}">
                <a16:creationId xmlns:a16="http://schemas.microsoft.com/office/drawing/2014/main" id="{1F32E0AE-752B-49F3-AB1A-497C008095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35738" y="4090146"/>
            <a:ext cx="374554" cy="374554"/>
          </a:xfrm>
          <a:prstGeom prst="rect">
            <a:avLst/>
          </a:prstGeom>
        </p:spPr>
      </p:pic>
      <p:sp>
        <p:nvSpPr>
          <p:cNvPr id="17" name="Rectangle 144">
            <a:extLst>
              <a:ext uri="{FF2B5EF4-FFF2-40B4-BE49-F238E27FC236}">
                <a16:creationId xmlns:a16="http://schemas.microsoft.com/office/drawing/2014/main" id="{7E2E4D6A-A605-4688-8BE2-D2E67D73B642}"/>
              </a:ext>
            </a:extLst>
          </p:cNvPr>
          <p:cNvSpPr/>
          <p:nvPr/>
        </p:nvSpPr>
        <p:spPr>
          <a:xfrm>
            <a:off x="1436365" y="4556794"/>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18" name="Straight Connector 30">
            <a:extLst>
              <a:ext uri="{FF2B5EF4-FFF2-40B4-BE49-F238E27FC236}">
                <a16:creationId xmlns:a16="http://schemas.microsoft.com/office/drawing/2014/main" id="{443E8339-F8D3-418C-B551-0C753B82F67C}"/>
              </a:ext>
            </a:extLst>
          </p:cNvPr>
          <p:cNvCxnSpPr/>
          <p:nvPr/>
        </p:nvCxnSpPr>
        <p:spPr>
          <a:xfrm>
            <a:off x="1939950" y="44647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30">
            <a:extLst>
              <a:ext uri="{FF2B5EF4-FFF2-40B4-BE49-F238E27FC236}">
                <a16:creationId xmlns:a16="http://schemas.microsoft.com/office/drawing/2014/main" id="{FF12F56C-38E9-471A-A322-8F3FE2ADA70D}"/>
              </a:ext>
            </a:extLst>
          </p:cNvPr>
          <p:cNvCxnSpPr/>
          <p:nvPr/>
        </p:nvCxnSpPr>
        <p:spPr>
          <a:xfrm>
            <a:off x="1520008" y="4650671"/>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30">
            <a:extLst>
              <a:ext uri="{FF2B5EF4-FFF2-40B4-BE49-F238E27FC236}">
                <a16:creationId xmlns:a16="http://schemas.microsoft.com/office/drawing/2014/main" id="{0B1C16BB-990C-4C44-8DD3-AF0E94DC9056}"/>
              </a:ext>
            </a:extLst>
          </p:cNvPr>
          <p:cNvCxnSpPr/>
          <p:nvPr/>
        </p:nvCxnSpPr>
        <p:spPr>
          <a:xfrm>
            <a:off x="2434169" y="4650671"/>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30">
            <a:extLst>
              <a:ext uri="{FF2B5EF4-FFF2-40B4-BE49-F238E27FC236}">
                <a16:creationId xmlns:a16="http://schemas.microsoft.com/office/drawing/2014/main" id="{C2503DAF-657C-440F-8C8C-BD3EDF2F9F23}"/>
              </a:ext>
            </a:extLst>
          </p:cNvPr>
          <p:cNvCxnSpPr/>
          <p:nvPr/>
        </p:nvCxnSpPr>
        <p:spPr>
          <a:xfrm>
            <a:off x="3359634" y="4650671"/>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uppierung 99">
            <a:extLst>
              <a:ext uri="{FF2B5EF4-FFF2-40B4-BE49-F238E27FC236}">
                <a16:creationId xmlns:a16="http://schemas.microsoft.com/office/drawing/2014/main" id="{8E696901-6183-4596-ADB3-0C00B96E3E72}"/>
              </a:ext>
            </a:extLst>
          </p:cNvPr>
          <p:cNvGrpSpPr/>
          <p:nvPr/>
        </p:nvGrpSpPr>
        <p:grpSpPr>
          <a:xfrm>
            <a:off x="1183105" y="4840876"/>
            <a:ext cx="761878" cy="424254"/>
            <a:chOff x="9210784" y="3413551"/>
            <a:chExt cx="848784" cy="472649"/>
          </a:xfrm>
        </p:grpSpPr>
        <p:pic>
          <p:nvPicPr>
            <p:cNvPr id="23" name="Picture 23" descr="C:\Users\ju\Desktop\docker-container.png">
              <a:extLst>
                <a:ext uri="{FF2B5EF4-FFF2-40B4-BE49-F238E27FC236}">
                  <a16:creationId xmlns:a16="http://schemas.microsoft.com/office/drawing/2014/main" id="{137F3AC7-E637-407E-B956-7CA54226711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24" name="Picture 23" descr="C:\Users\ju\Desktop\docker-container.png">
              <a:extLst>
                <a:ext uri="{FF2B5EF4-FFF2-40B4-BE49-F238E27FC236}">
                  <a16:creationId xmlns:a16="http://schemas.microsoft.com/office/drawing/2014/main" id="{CB458F09-23BF-492D-8BFD-82D9A8F6F93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25" name="Abgerundetes Rechteck 102">
              <a:extLst>
                <a:ext uri="{FF2B5EF4-FFF2-40B4-BE49-F238E27FC236}">
                  <a16:creationId xmlns:a16="http://schemas.microsoft.com/office/drawing/2014/main" id="{C1E739BD-5743-4ACD-9575-62D47D703345}"/>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grpSp>
        <p:nvGrpSpPr>
          <p:cNvPr id="26" name="Gruppierung 103">
            <a:extLst>
              <a:ext uri="{FF2B5EF4-FFF2-40B4-BE49-F238E27FC236}">
                <a16:creationId xmlns:a16="http://schemas.microsoft.com/office/drawing/2014/main" id="{4797D4C3-D69D-4DCD-9293-AD8A261182D0}"/>
              </a:ext>
            </a:extLst>
          </p:cNvPr>
          <p:cNvGrpSpPr/>
          <p:nvPr/>
        </p:nvGrpSpPr>
        <p:grpSpPr>
          <a:xfrm>
            <a:off x="2053230" y="4842338"/>
            <a:ext cx="761878" cy="424254"/>
            <a:chOff x="9210784" y="3413551"/>
            <a:chExt cx="848784" cy="472649"/>
          </a:xfrm>
        </p:grpSpPr>
        <p:pic>
          <p:nvPicPr>
            <p:cNvPr id="27" name="Picture 23" descr="C:\Users\ju\Desktop\docker-container.png">
              <a:extLst>
                <a:ext uri="{FF2B5EF4-FFF2-40B4-BE49-F238E27FC236}">
                  <a16:creationId xmlns:a16="http://schemas.microsoft.com/office/drawing/2014/main" id="{AD05951C-4FBE-4B63-9DED-68ACDEA6F1D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28" name="Picture 23" descr="C:\Users\ju\Desktop\docker-container.png">
              <a:extLst>
                <a:ext uri="{FF2B5EF4-FFF2-40B4-BE49-F238E27FC236}">
                  <a16:creationId xmlns:a16="http://schemas.microsoft.com/office/drawing/2014/main" id="{E0FABFD2-418F-4EE0-B616-F926D331E96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29" name="Abgerundetes Rechteck 106">
              <a:extLst>
                <a:ext uri="{FF2B5EF4-FFF2-40B4-BE49-F238E27FC236}">
                  <a16:creationId xmlns:a16="http://schemas.microsoft.com/office/drawing/2014/main" id="{71C2F7EE-0165-47F9-9CA4-0B96E7BE0524}"/>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grpSp>
        <p:nvGrpSpPr>
          <p:cNvPr id="30" name="Gruppierung 107">
            <a:extLst>
              <a:ext uri="{FF2B5EF4-FFF2-40B4-BE49-F238E27FC236}">
                <a16:creationId xmlns:a16="http://schemas.microsoft.com/office/drawing/2014/main" id="{160E12B9-F4B8-4263-9412-BCA08090FF10}"/>
              </a:ext>
            </a:extLst>
          </p:cNvPr>
          <p:cNvGrpSpPr/>
          <p:nvPr/>
        </p:nvGrpSpPr>
        <p:grpSpPr>
          <a:xfrm>
            <a:off x="2976713" y="4835924"/>
            <a:ext cx="761878" cy="424254"/>
            <a:chOff x="9210784" y="3413551"/>
            <a:chExt cx="848784" cy="472649"/>
          </a:xfrm>
        </p:grpSpPr>
        <p:pic>
          <p:nvPicPr>
            <p:cNvPr id="31" name="Picture 23" descr="C:\Users\ju\Desktop\docker-container.png">
              <a:extLst>
                <a:ext uri="{FF2B5EF4-FFF2-40B4-BE49-F238E27FC236}">
                  <a16:creationId xmlns:a16="http://schemas.microsoft.com/office/drawing/2014/main" id="{0573E523-8889-42D8-B93F-1F36B55BE70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32" name="Picture 23" descr="C:\Users\ju\Desktop\docker-container.png">
              <a:extLst>
                <a:ext uri="{FF2B5EF4-FFF2-40B4-BE49-F238E27FC236}">
                  <a16:creationId xmlns:a16="http://schemas.microsoft.com/office/drawing/2014/main" id="{0390D274-6A17-4927-9721-92036C4226F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33" name="Abgerundetes Rechteck 110">
              <a:extLst>
                <a:ext uri="{FF2B5EF4-FFF2-40B4-BE49-F238E27FC236}">
                  <a16:creationId xmlns:a16="http://schemas.microsoft.com/office/drawing/2014/main" id="{E4249926-C582-4486-9088-795F69A773D5}"/>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sp>
        <p:nvSpPr>
          <p:cNvPr id="34" name="Rectangle 144">
            <a:extLst>
              <a:ext uri="{FF2B5EF4-FFF2-40B4-BE49-F238E27FC236}">
                <a16:creationId xmlns:a16="http://schemas.microsoft.com/office/drawing/2014/main" id="{5FC240DB-DBFF-4410-9FF5-6656AD832F5C}"/>
              </a:ext>
            </a:extLst>
          </p:cNvPr>
          <p:cNvSpPr/>
          <p:nvPr/>
        </p:nvSpPr>
        <p:spPr>
          <a:xfrm>
            <a:off x="2344180" y="4559766"/>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5" name="Rectangle 144">
            <a:extLst>
              <a:ext uri="{FF2B5EF4-FFF2-40B4-BE49-F238E27FC236}">
                <a16:creationId xmlns:a16="http://schemas.microsoft.com/office/drawing/2014/main" id="{9305F6D9-AAC2-48D7-B6B6-1C1F436EB7B2}"/>
              </a:ext>
            </a:extLst>
          </p:cNvPr>
          <p:cNvSpPr/>
          <p:nvPr/>
        </p:nvSpPr>
        <p:spPr>
          <a:xfrm>
            <a:off x="3262479" y="4564815"/>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6" name="TextBox 36">
            <a:extLst>
              <a:ext uri="{FF2B5EF4-FFF2-40B4-BE49-F238E27FC236}">
                <a16:creationId xmlns:a16="http://schemas.microsoft.com/office/drawing/2014/main" id="{C02776FB-5BDC-40C9-AF94-935A35296556}"/>
              </a:ext>
            </a:extLst>
          </p:cNvPr>
          <p:cNvSpPr txBox="1"/>
          <p:nvPr/>
        </p:nvSpPr>
        <p:spPr>
          <a:xfrm>
            <a:off x="988205" y="4364327"/>
            <a:ext cx="663211" cy="228540"/>
          </a:xfrm>
          <a:prstGeom prst="rect">
            <a:avLst/>
          </a:prstGeom>
          <a:noFill/>
        </p:spPr>
        <p:txBody>
          <a:bodyPr wrap="square" lIns="0" tIns="0" rIns="0" bIns="0" rtlCol="0">
            <a:noAutofit/>
          </a:bodyPr>
          <a:lstStyle/>
          <a:p>
            <a:pPr>
              <a:lnSpc>
                <a:spcPct val="90000"/>
              </a:lnSpc>
            </a:pPr>
            <a:r>
              <a:rPr lang="en-US" sz="1200"/>
              <a:t>10.24.1.2</a:t>
            </a:r>
            <a:endParaRPr lang="en-US" sz="1200" dirty="0"/>
          </a:p>
        </p:txBody>
      </p:sp>
      <p:sp>
        <p:nvSpPr>
          <p:cNvPr id="37" name="TextBox 36">
            <a:extLst>
              <a:ext uri="{FF2B5EF4-FFF2-40B4-BE49-F238E27FC236}">
                <a16:creationId xmlns:a16="http://schemas.microsoft.com/office/drawing/2014/main" id="{F0DC5DEF-1BD1-4751-87E6-CCE89F278EEB}"/>
              </a:ext>
            </a:extLst>
          </p:cNvPr>
          <p:cNvSpPr txBox="1"/>
          <p:nvPr/>
        </p:nvSpPr>
        <p:spPr>
          <a:xfrm>
            <a:off x="2163406" y="4363223"/>
            <a:ext cx="663211" cy="228540"/>
          </a:xfrm>
          <a:prstGeom prst="rect">
            <a:avLst/>
          </a:prstGeom>
          <a:noFill/>
        </p:spPr>
        <p:txBody>
          <a:bodyPr wrap="square" lIns="0" tIns="0" rIns="0" bIns="0" rtlCol="0">
            <a:noAutofit/>
          </a:bodyPr>
          <a:lstStyle/>
          <a:p>
            <a:pPr>
              <a:lnSpc>
                <a:spcPct val="90000"/>
              </a:lnSpc>
            </a:pPr>
            <a:r>
              <a:rPr lang="en-US" sz="1200" dirty="0"/>
              <a:t>10.24.1.3</a:t>
            </a:r>
          </a:p>
        </p:txBody>
      </p:sp>
      <p:sp>
        <p:nvSpPr>
          <p:cNvPr id="38" name="TextBox 36">
            <a:extLst>
              <a:ext uri="{FF2B5EF4-FFF2-40B4-BE49-F238E27FC236}">
                <a16:creationId xmlns:a16="http://schemas.microsoft.com/office/drawing/2014/main" id="{493E39C6-B9C4-4DD3-88DA-6AB68862841F}"/>
              </a:ext>
            </a:extLst>
          </p:cNvPr>
          <p:cNvSpPr txBox="1"/>
          <p:nvPr/>
        </p:nvSpPr>
        <p:spPr>
          <a:xfrm>
            <a:off x="3100189" y="4363445"/>
            <a:ext cx="663211" cy="228540"/>
          </a:xfrm>
          <a:prstGeom prst="rect">
            <a:avLst/>
          </a:prstGeom>
          <a:noFill/>
        </p:spPr>
        <p:txBody>
          <a:bodyPr wrap="square" lIns="0" tIns="0" rIns="0" bIns="0" rtlCol="0">
            <a:noAutofit/>
          </a:bodyPr>
          <a:lstStyle/>
          <a:p>
            <a:pPr>
              <a:lnSpc>
                <a:spcPct val="90000"/>
              </a:lnSpc>
            </a:pPr>
            <a:r>
              <a:rPr lang="en-US" sz="1200" dirty="0"/>
              <a:t>10.24.1.4</a:t>
            </a:r>
          </a:p>
        </p:txBody>
      </p:sp>
      <p:cxnSp>
        <p:nvCxnSpPr>
          <p:cNvPr id="40" name="Straight Connector 17">
            <a:extLst>
              <a:ext uri="{FF2B5EF4-FFF2-40B4-BE49-F238E27FC236}">
                <a16:creationId xmlns:a16="http://schemas.microsoft.com/office/drawing/2014/main" id="{000C9282-7D41-4B70-ADA9-5E51C7729594}"/>
              </a:ext>
            </a:extLst>
          </p:cNvPr>
          <p:cNvCxnSpPr>
            <a:cxnSpLocks/>
          </p:cNvCxnSpPr>
          <p:nvPr/>
        </p:nvCxnSpPr>
        <p:spPr>
          <a:xfrm>
            <a:off x="3299766" y="3671787"/>
            <a:ext cx="285157" cy="0"/>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30">
            <a:extLst>
              <a:ext uri="{FF2B5EF4-FFF2-40B4-BE49-F238E27FC236}">
                <a16:creationId xmlns:a16="http://schemas.microsoft.com/office/drawing/2014/main" id="{9C4723F7-0C1A-4926-AFA6-FE3D87BE8881}"/>
              </a:ext>
            </a:extLst>
          </p:cNvPr>
          <p:cNvCxnSpPr>
            <a:cxnSpLocks/>
          </p:cNvCxnSpPr>
          <p:nvPr/>
        </p:nvCxnSpPr>
        <p:spPr>
          <a:xfrm>
            <a:off x="3484845" y="2755132"/>
            <a:ext cx="10476" cy="91389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TextBox 59">
            <a:extLst>
              <a:ext uri="{FF2B5EF4-FFF2-40B4-BE49-F238E27FC236}">
                <a16:creationId xmlns:a16="http://schemas.microsoft.com/office/drawing/2014/main" id="{FF8CFE3F-3E38-4FD9-88BE-948BEABB3B06}"/>
              </a:ext>
            </a:extLst>
          </p:cNvPr>
          <p:cNvSpPr txBox="1"/>
          <p:nvPr/>
        </p:nvSpPr>
        <p:spPr>
          <a:xfrm>
            <a:off x="2793322" y="2520653"/>
            <a:ext cx="564111" cy="273888"/>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docker0</a:t>
            </a:r>
          </a:p>
        </p:txBody>
      </p:sp>
      <p:sp>
        <p:nvSpPr>
          <p:cNvPr id="48" name="TextBox 61">
            <a:extLst>
              <a:ext uri="{FF2B5EF4-FFF2-40B4-BE49-F238E27FC236}">
                <a16:creationId xmlns:a16="http://schemas.microsoft.com/office/drawing/2014/main" id="{AA5C25C1-5683-45F7-9658-B2F39F0E0928}"/>
              </a:ext>
            </a:extLst>
          </p:cNvPr>
          <p:cNvSpPr txBox="1"/>
          <p:nvPr/>
        </p:nvSpPr>
        <p:spPr>
          <a:xfrm>
            <a:off x="3484845" y="2328966"/>
            <a:ext cx="1218883" cy="22854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172.17.0.1</a:t>
            </a:r>
          </a:p>
        </p:txBody>
      </p:sp>
      <p:sp>
        <p:nvSpPr>
          <p:cNvPr id="49" name="Rectangle 60">
            <a:extLst>
              <a:ext uri="{FF2B5EF4-FFF2-40B4-BE49-F238E27FC236}">
                <a16:creationId xmlns:a16="http://schemas.microsoft.com/office/drawing/2014/main" id="{736E5200-CE5C-420E-94DE-8F11493282ED}"/>
              </a:ext>
            </a:extLst>
          </p:cNvPr>
          <p:cNvSpPr/>
          <p:nvPr/>
        </p:nvSpPr>
        <p:spPr>
          <a:xfrm>
            <a:off x="3400270"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cxnSp>
        <p:nvCxnSpPr>
          <p:cNvPr id="53" name="Straight Connector 43">
            <a:extLst>
              <a:ext uri="{FF2B5EF4-FFF2-40B4-BE49-F238E27FC236}">
                <a16:creationId xmlns:a16="http://schemas.microsoft.com/office/drawing/2014/main" id="{7D288346-B7FF-4280-973C-E50D7D046962}"/>
              </a:ext>
            </a:extLst>
          </p:cNvPr>
          <p:cNvCxnSpPr/>
          <p:nvPr/>
        </p:nvCxnSpPr>
        <p:spPr>
          <a:xfrm>
            <a:off x="1958251" y="2678951"/>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9">
            <a:extLst>
              <a:ext uri="{FF2B5EF4-FFF2-40B4-BE49-F238E27FC236}">
                <a16:creationId xmlns:a16="http://schemas.microsoft.com/office/drawing/2014/main" id="{9AA68F86-8274-408B-8572-10C6BA20CB0D}"/>
              </a:ext>
            </a:extLst>
          </p:cNvPr>
          <p:cNvSpPr txBox="1"/>
          <p:nvPr/>
        </p:nvSpPr>
        <p:spPr>
          <a:xfrm>
            <a:off x="990014" y="2488501"/>
            <a:ext cx="803650" cy="28994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eth0</a:t>
            </a:r>
          </a:p>
        </p:txBody>
      </p:sp>
      <p:sp>
        <p:nvSpPr>
          <p:cNvPr id="55" name="Rectangle 60">
            <a:extLst>
              <a:ext uri="{FF2B5EF4-FFF2-40B4-BE49-F238E27FC236}">
                <a16:creationId xmlns:a16="http://schemas.microsoft.com/office/drawing/2014/main" id="{F249E624-74D4-4FC9-A4F1-A1D7391A89AA}"/>
              </a:ext>
            </a:extLst>
          </p:cNvPr>
          <p:cNvSpPr/>
          <p:nvPr/>
        </p:nvSpPr>
        <p:spPr>
          <a:xfrm>
            <a:off x="1843981"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56" name="TextBox 61">
            <a:extLst>
              <a:ext uri="{FF2B5EF4-FFF2-40B4-BE49-F238E27FC236}">
                <a16:creationId xmlns:a16="http://schemas.microsoft.com/office/drawing/2014/main" id="{F00BAB78-84D1-4DAA-9929-776B21409FEC}"/>
              </a:ext>
            </a:extLst>
          </p:cNvPr>
          <p:cNvSpPr txBox="1"/>
          <p:nvPr/>
        </p:nvSpPr>
        <p:spPr>
          <a:xfrm>
            <a:off x="1931637" y="2371834"/>
            <a:ext cx="723711" cy="19918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10.240.0.3</a:t>
            </a:r>
          </a:p>
        </p:txBody>
      </p:sp>
      <p:sp>
        <p:nvSpPr>
          <p:cNvPr id="45" name="Rectangle 44">
            <a:extLst>
              <a:ext uri="{FF2B5EF4-FFF2-40B4-BE49-F238E27FC236}">
                <a16:creationId xmlns:a16="http://schemas.microsoft.com/office/drawing/2014/main" id="{175A7E4C-7439-4B2C-94FA-232E2FD61FA8}"/>
              </a:ext>
            </a:extLst>
          </p:cNvPr>
          <p:cNvSpPr/>
          <p:nvPr/>
        </p:nvSpPr>
        <p:spPr>
          <a:xfrm>
            <a:off x="1608071" y="5415637"/>
            <a:ext cx="3883385" cy="369108"/>
          </a:xfrm>
          <a:prstGeom prst="rect">
            <a:avLst/>
          </a:prstGeom>
        </p:spPr>
        <p:txBody>
          <a:bodyPr wrap="none">
            <a:spAutoFit/>
          </a:bodyPr>
          <a:lstStyle/>
          <a:p>
            <a:r>
              <a:rPr lang="en-GB" sz="1799" dirty="0"/>
              <a:t>Kubernetes Node (a docker host)</a:t>
            </a:r>
          </a:p>
        </p:txBody>
      </p:sp>
    </p:spTree>
    <p:extLst>
      <p:ext uri="{BB962C8B-B14F-4D97-AF65-F5344CB8AC3E}">
        <p14:creationId xmlns:p14="http://schemas.microsoft.com/office/powerpoint/2010/main" val="2969694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Rounded Rectangle 7">
            <a:extLst>
              <a:ext uri="{FF2B5EF4-FFF2-40B4-BE49-F238E27FC236}">
                <a16:creationId xmlns:a16="http://schemas.microsoft.com/office/drawing/2014/main" id="{5529225D-E33B-4C2C-AF38-6CD55AB956A2}"/>
              </a:ext>
            </a:extLst>
          </p:cNvPr>
          <p:cNvSpPr/>
          <p:nvPr/>
        </p:nvSpPr>
        <p:spPr>
          <a:xfrm>
            <a:off x="837982" y="2300009"/>
            <a:ext cx="5149562" cy="3071707"/>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dirty="0">
                <a:solidFill>
                  <a:schemeClr val="tx2"/>
                </a:solidFill>
              </a:rPr>
              <a:t> </a:t>
            </a:r>
            <a:br>
              <a:rPr lang="en-US" sz="1600" dirty="0">
                <a:solidFill>
                  <a:schemeClr val="tx2"/>
                </a:solidFill>
              </a:rPr>
            </a:br>
            <a:endParaRPr lang="en-US" sz="1600" dirty="0">
              <a:solidFill>
                <a:schemeClr val="tx2"/>
              </a:solidFill>
            </a:endParaRPr>
          </a:p>
        </p:txBody>
      </p:sp>
      <p:sp>
        <p:nvSpPr>
          <p:cNvPr id="2" name="Title 1">
            <a:extLst>
              <a:ext uri="{FF2B5EF4-FFF2-40B4-BE49-F238E27FC236}">
                <a16:creationId xmlns:a16="http://schemas.microsoft.com/office/drawing/2014/main" id="{5C67DB4C-6B7F-43A2-BE12-6EDD02F7750D}"/>
              </a:ext>
            </a:extLst>
          </p:cNvPr>
          <p:cNvSpPr>
            <a:spLocks noGrp="1"/>
          </p:cNvSpPr>
          <p:nvPr>
            <p:ph type="title"/>
          </p:nvPr>
        </p:nvSpPr>
        <p:spPr/>
        <p:txBody>
          <a:bodyPr/>
          <a:lstStyle/>
          <a:p>
            <a:r>
              <a:rPr lang="en-GB" dirty="0"/>
              <a:t>Kubernetes Default Networking</a:t>
            </a:r>
          </a:p>
        </p:txBody>
      </p:sp>
      <p:pic>
        <p:nvPicPr>
          <p:cNvPr id="5" name="Picture 39" descr="VMW_ICON_cluster1_2D(F).png">
            <a:extLst>
              <a:ext uri="{FF2B5EF4-FFF2-40B4-BE49-F238E27FC236}">
                <a16:creationId xmlns:a16="http://schemas.microsoft.com/office/drawing/2014/main" id="{72B6BA87-D08E-4A08-B581-87CBA18C52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8614" y="2977652"/>
            <a:ext cx="501284" cy="520564"/>
          </a:xfrm>
          <a:prstGeom prst="rect">
            <a:avLst/>
          </a:prstGeom>
        </p:spPr>
      </p:pic>
      <p:sp>
        <p:nvSpPr>
          <p:cNvPr id="10" name="TextBox 21">
            <a:extLst>
              <a:ext uri="{FF2B5EF4-FFF2-40B4-BE49-F238E27FC236}">
                <a16:creationId xmlns:a16="http://schemas.microsoft.com/office/drawing/2014/main" id="{CC48C6C3-7825-488C-9B57-59DAB5773370}"/>
              </a:ext>
            </a:extLst>
          </p:cNvPr>
          <p:cNvSpPr txBox="1"/>
          <p:nvPr/>
        </p:nvSpPr>
        <p:spPr>
          <a:xfrm>
            <a:off x="949608" y="3591034"/>
            <a:ext cx="1142702" cy="228540"/>
          </a:xfrm>
          <a:prstGeom prst="rect">
            <a:avLst/>
          </a:prstGeom>
          <a:noFill/>
        </p:spPr>
        <p:txBody>
          <a:bodyPr wrap="square" lIns="0" tIns="0" rIns="0" bIns="0" rtlCol="0">
            <a:noAutofit/>
          </a:bodyPr>
          <a:lstStyle/>
          <a:p>
            <a:pPr algn="ctr">
              <a:lnSpc>
                <a:spcPct val="90000"/>
              </a:lnSpc>
            </a:pPr>
            <a:r>
              <a:rPr lang="en-US" sz="1600" dirty="0"/>
              <a:t>int </a:t>
            </a:r>
            <a:br>
              <a:rPr lang="en-US" sz="1600" dirty="0"/>
            </a:br>
            <a:r>
              <a:rPr lang="en-US" sz="1600" dirty="0"/>
              <a:t>cbr0</a:t>
            </a:r>
          </a:p>
        </p:txBody>
      </p:sp>
      <p:sp>
        <p:nvSpPr>
          <p:cNvPr id="11" name="Rectangle 22">
            <a:extLst>
              <a:ext uri="{FF2B5EF4-FFF2-40B4-BE49-F238E27FC236}">
                <a16:creationId xmlns:a16="http://schemas.microsoft.com/office/drawing/2014/main" id="{A0D4D768-1ED2-49F0-9A81-75F2D9B7AB0B}"/>
              </a:ext>
            </a:extLst>
          </p:cNvPr>
          <p:cNvSpPr/>
          <p:nvPr/>
        </p:nvSpPr>
        <p:spPr>
          <a:xfrm>
            <a:off x="1812983" y="367991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12" name="Straight Connector 32">
            <a:extLst>
              <a:ext uri="{FF2B5EF4-FFF2-40B4-BE49-F238E27FC236}">
                <a16:creationId xmlns:a16="http://schemas.microsoft.com/office/drawing/2014/main" id="{0274102F-92D4-4086-9D70-72F5D3D1AEED}"/>
              </a:ext>
            </a:extLst>
          </p:cNvPr>
          <p:cNvCxnSpPr/>
          <p:nvPr/>
        </p:nvCxnSpPr>
        <p:spPr>
          <a:xfrm>
            <a:off x="1939950" y="3819574"/>
            <a:ext cx="0" cy="304721"/>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36">
            <a:extLst>
              <a:ext uri="{FF2B5EF4-FFF2-40B4-BE49-F238E27FC236}">
                <a16:creationId xmlns:a16="http://schemas.microsoft.com/office/drawing/2014/main" id="{85442C10-03D3-4718-8D63-CD4BDB7810B0}"/>
              </a:ext>
            </a:extLst>
          </p:cNvPr>
          <p:cNvSpPr txBox="1"/>
          <p:nvPr/>
        </p:nvSpPr>
        <p:spPr>
          <a:xfrm>
            <a:off x="2117704" y="3679911"/>
            <a:ext cx="1218883" cy="228540"/>
          </a:xfrm>
          <a:prstGeom prst="rect">
            <a:avLst/>
          </a:prstGeom>
          <a:noFill/>
        </p:spPr>
        <p:txBody>
          <a:bodyPr wrap="square" lIns="0" tIns="0" rIns="0" bIns="0" rtlCol="0">
            <a:noAutofit/>
          </a:bodyPr>
          <a:lstStyle/>
          <a:p>
            <a:pPr>
              <a:lnSpc>
                <a:spcPct val="90000"/>
              </a:lnSpc>
            </a:pPr>
            <a:r>
              <a:rPr lang="en-US" sz="1200" dirty="0"/>
              <a:t>10.24.</a:t>
            </a:r>
            <a:r>
              <a:rPr lang="en-US" sz="1200" b="1" dirty="0">
                <a:solidFill>
                  <a:srgbClr val="D9541E"/>
                </a:solidFill>
              </a:rPr>
              <a:t>1</a:t>
            </a:r>
            <a:r>
              <a:rPr lang="en-US" sz="1200" dirty="0"/>
              <a:t>.1/24</a:t>
            </a:r>
          </a:p>
        </p:txBody>
      </p:sp>
      <p:cxnSp>
        <p:nvCxnSpPr>
          <p:cNvPr id="14" name="Straight Connector 57">
            <a:extLst>
              <a:ext uri="{FF2B5EF4-FFF2-40B4-BE49-F238E27FC236}">
                <a16:creationId xmlns:a16="http://schemas.microsoft.com/office/drawing/2014/main" id="{FD0D8145-32D3-47A6-93FB-36686EC8D7C5}"/>
              </a:ext>
            </a:extLst>
          </p:cNvPr>
          <p:cNvCxnSpPr/>
          <p:nvPr/>
        </p:nvCxnSpPr>
        <p:spPr>
          <a:xfrm>
            <a:off x="1947987" y="3483007"/>
            <a:ext cx="0" cy="228540"/>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7">
            <a:extLst>
              <a:ext uri="{FF2B5EF4-FFF2-40B4-BE49-F238E27FC236}">
                <a16:creationId xmlns:a16="http://schemas.microsoft.com/office/drawing/2014/main" id="{C9E6FD94-D9D7-4D54-90BE-BBA5DF45FD44}"/>
              </a:ext>
            </a:extLst>
          </p:cNvPr>
          <p:cNvCxnSpPr/>
          <p:nvPr/>
        </p:nvCxnSpPr>
        <p:spPr>
          <a:xfrm flipV="1">
            <a:off x="1319811" y="4642649"/>
            <a:ext cx="2313851" cy="2496"/>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Picture 18" descr="VMW_ICON_cluster2(F).png">
            <a:extLst>
              <a:ext uri="{FF2B5EF4-FFF2-40B4-BE49-F238E27FC236}">
                <a16:creationId xmlns:a16="http://schemas.microsoft.com/office/drawing/2014/main" id="{1F32E0AE-752B-49F3-AB1A-497C008095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35738" y="4090146"/>
            <a:ext cx="374554" cy="374554"/>
          </a:xfrm>
          <a:prstGeom prst="rect">
            <a:avLst/>
          </a:prstGeom>
        </p:spPr>
      </p:pic>
      <p:sp>
        <p:nvSpPr>
          <p:cNvPr id="17" name="Rectangle 144">
            <a:extLst>
              <a:ext uri="{FF2B5EF4-FFF2-40B4-BE49-F238E27FC236}">
                <a16:creationId xmlns:a16="http://schemas.microsoft.com/office/drawing/2014/main" id="{7E2E4D6A-A605-4688-8BE2-D2E67D73B642}"/>
              </a:ext>
            </a:extLst>
          </p:cNvPr>
          <p:cNvSpPr/>
          <p:nvPr/>
        </p:nvSpPr>
        <p:spPr>
          <a:xfrm>
            <a:off x="1436365" y="4556794"/>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18" name="Straight Connector 30">
            <a:extLst>
              <a:ext uri="{FF2B5EF4-FFF2-40B4-BE49-F238E27FC236}">
                <a16:creationId xmlns:a16="http://schemas.microsoft.com/office/drawing/2014/main" id="{443E8339-F8D3-418C-B551-0C753B82F67C}"/>
              </a:ext>
            </a:extLst>
          </p:cNvPr>
          <p:cNvCxnSpPr/>
          <p:nvPr/>
        </p:nvCxnSpPr>
        <p:spPr>
          <a:xfrm>
            <a:off x="1939950" y="4464702"/>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30">
            <a:extLst>
              <a:ext uri="{FF2B5EF4-FFF2-40B4-BE49-F238E27FC236}">
                <a16:creationId xmlns:a16="http://schemas.microsoft.com/office/drawing/2014/main" id="{FF12F56C-38E9-471A-A322-8F3FE2ADA70D}"/>
              </a:ext>
            </a:extLst>
          </p:cNvPr>
          <p:cNvCxnSpPr/>
          <p:nvPr/>
        </p:nvCxnSpPr>
        <p:spPr>
          <a:xfrm>
            <a:off x="1520008" y="4650671"/>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30">
            <a:extLst>
              <a:ext uri="{FF2B5EF4-FFF2-40B4-BE49-F238E27FC236}">
                <a16:creationId xmlns:a16="http://schemas.microsoft.com/office/drawing/2014/main" id="{0B1C16BB-990C-4C44-8DD3-AF0E94DC9056}"/>
              </a:ext>
            </a:extLst>
          </p:cNvPr>
          <p:cNvCxnSpPr/>
          <p:nvPr/>
        </p:nvCxnSpPr>
        <p:spPr>
          <a:xfrm>
            <a:off x="2434169" y="4650671"/>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30">
            <a:extLst>
              <a:ext uri="{FF2B5EF4-FFF2-40B4-BE49-F238E27FC236}">
                <a16:creationId xmlns:a16="http://schemas.microsoft.com/office/drawing/2014/main" id="{C2503DAF-657C-440F-8C8C-BD3EDF2F9F23}"/>
              </a:ext>
            </a:extLst>
          </p:cNvPr>
          <p:cNvCxnSpPr/>
          <p:nvPr/>
        </p:nvCxnSpPr>
        <p:spPr>
          <a:xfrm>
            <a:off x="3359634" y="4650671"/>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uppierung 99">
            <a:extLst>
              <a:ext uri="{FF2B5EF4-FFF2-40B4-BE49-F238E27FC236}">
                <a16:creationId xmlns:a16="http://schemas.microsoft.com/office/drawing/2014/main" id="{8E696901-6183-4596-ADB3-0C00B96E3E72}"/>
              </a:ext>
            </a:extLst>
          </p:cNvPr>
          <p:cNvGrpSpPr/>
          <p:nvPr/>
        </p:nvGrpSpPr>
        <p:grpSpPr>
          <a:xfrm>
            <a:off x="1183105" y="4840876"/>
            <a:ext cx="761878" cy="424254"/>
            <a:chOff x="9210784" y="3413551"/>
            <a:chExt cx="848784" cy="472649"/>
          </a:xfrm>
        </p:grpSpPr>
        <p:pic>
          <p:nvPicPr>
            <p:cNvPr id="23" name="Picture 23" descr="C:\Users\ju\Desktop\docker-container.png">
              <a:extLst>
                <a:ext uri="{FF2B5EF4-FFF2-40B4-BE49-F238E27FC236}">
                  <a16:creationId xmlns:a16="http://schemas.microsoft.com/office/drawing/2014/main" id="{137F3AC7-E637-407E-B956-7CA54226711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24" name="Picture 23" descr="C:\Users\ju\Desktop\docker-container.png">
              <a:extLst>
                <a:ext uri="{FF2B5EF4-FFF2-40B4-BE49-F238E27FC236}">
                  <a16:creationId xmlns:a16="http://schemas.microsoft.com/office/drawing/2014/main" id="{CB458F09-23BF-492D-8BFD-82D9A8F6F93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25" name="Abgerundetes Rechteck 102">
              <a:extLst>
                <a:ext uri="{FF2B5EF4-FFF2-40B4-BE49-F238E27FC236}">
                  <a16:creationId xmlns:a16="http://schemas.microsoft.com/office/drawing/2014/main" id="{C1E739BD-5743-4ACD-9575-62D47D703345}"/>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grpSp>
        <p:nvGrpSpPr>
          <p:cNvPr id="26" name="Gruppierung 103">
            <a:extLst>
              <a:ext uri="{FF2B5EF4-FFF2-40B4-BE49-F238E27FC236}">
                <a16:creationId xmlns:a16="http://schemas.microsoft.com/office/drawing/2014/main" id="{4797D4C3-D69D-4DCD-9293-AD8A261182D0}"/>
              </a:ext>
            </a:extLst>
          </p:cNvPr>
          <p:cNvGrpSpPr/>
          <p:nvPr/>
        </p:nvGrpSpPr>
        <p:grpSpPr>
          <a:xfrm>
            <a:off x="2053230" y="4842338"/>
            <a:ext cx="761878" cy="424254"/>
            <a:chOff x="9210784" y="3413551"/>
            <a:chExt cx="848784" cy="472649"/>
          </a:xfrm>
        </p:grpSpPr>
        <p:pic>
          <p:nvPicPr>
            <p:cNvPr id="27" name="Picture 23" descr="C:\Users\ju\Desktop\docker-container.png">
              <a:extLst>
                <a:ext uri="{FF2B5EF4-FFF2-40B4-BE49-F238E27FC236}">
                  <a16:creationId xmlns:a16="http://schemas.microsoft.com/office/drawing/2014/main" id="{AD05951C-4FBE-4B63-9DED-68ACDEA6F1D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28" name="Picture 23" descr="C:\Users\ju\Desktop\docker-container.png">
              <a:extLst>
                <a:ext uri="{FF2B5EF4-FFF2-40B4-BE49-F238E27FC236}">
                  <a16:creationId xmlns:a16="http://schemas.microsoft.com/office/drawing/2014/main" id="{E0FABFD2-418F-4EE0-B616-F926D331E96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29" name="Abgerundetes Rechteck 106">
              <a:extLst>
                <a:ext uri="{FF2B5EF4-FFF2-40B4-BE49-F238E27FC236}">
                  <a16:creationId xmlns:a16="http://schemas.microsoft.com/office/drawing/2014/main" id="{71C2F7EE-0165-47F9-9CA4-0B96E7BE0524}"/>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grpSp>
        <p:nvGrpSpPr>
          <p:cNvPr id="30" name="Gruppierung 107">
            <a:extLst>
              <a:ext uri="{FF2B5EF4-FFF2-40B4-BE49-F238E27FC236}">
                <a16:creationId xmlns:a16="http://schemas.microsoft.com/office/drawing/2014/main" id="{160E12B9-F4B8-4263-9412-BCA08090FF10}"/>
              </a:ext>
            </a:extLst>
          </p:cNvPr>
          <p:cNvGrpSpPr/>
          <p:nvPr/>
        </p:nvGrpSpPr>
        <p:grpSpPr>
          <a:xfrm>
            <a:off x="2976713" y="4835924"/>
            <a:ext cx="761878" cy="424254"/>
            <a:chOff x="9210784" y="3413551"/>
            <a:chExt cx="848784" cy="472649"/>
          </a:xfrm>
        </p:grpSpPr>
        <p:pic>
          <p:nvPicPr>
            <p:cNvPr id="31" name="Picture 23" descr="C:\Users\ju\Desktop\docker-container.png">
              <a:extLst>
                <a:ext uri="{FF2B5EF4-FFF2-40B4-BE49-F238E27FC236}">
                  <a16:creationId xmlns:a16="http://schemas.microsoft.com/office/drawing/2014/main" id="{0573E523-8889-42D8-B93F-1F36B55BE70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32" name="Picture 23" descr="C:\Users\ju\Desktop\docker-container.png">
              <a:extLst>
                <a:ext uri="{FF2B5EF4-FFF2-40B4-BE49-F238E27FC236}">
                  <a16:creationId xmlns:a16="http://schemas.microsoft.com/office/drawing/2014/main" id="{0390D274-6A17-4927-9721-92036C4226F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33" name="Abgerundetes Rechteck 110">
              <a:extLst>
                <a:ext uri="{FF2B5EF4-FFF2-40B4-BE49-F238E27FC236}">
                  <a16:creationId xmlns:a16="http://schemas.microsoft.com/office/drawing/2014/main" id="{E4249926-C582-4486-9088-795F69A773D5}"/>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sp>
        <p:nvSpPr>
          <p:cNvPr id="34" name="Rectangle 144">
            <a:extLst>
              <a:ext uri="{FF2B5EF4-FFF2-40B4-BE49-F238E27FC236}">
                <a16:creationId xmlns:a16="http://schemas.microsoft.com/office/drawing/2014/main" id="{5FC240DB-DBFF-4410-9FF5-6656AD832F5C}"/>
              </a:ext>
            </a:extLst>
          </p:cNvPr>
          <p:cNvSpPr/>
          <p:nvPr/>
        </p:nvSpPr>
        <p:spPr>
          <a:xfrm>
            <a:off x="2344180" y="4559766"/>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5" name="Rectangle 144">
            <a:extLst>
              <a:ext uri="{FF2B5EF4-FFF2-40B4-BE49-F238E27FC236}">
                <a16:creationId xmlns:a16="http://schemas.microsoft.com/office/drawing/2014/main" id="{9305F6D9-AAC2-48D7-B6B6-1C1F436EB7B2}"/>
              </a:ext>
            </a:extLst>
          </p:cNvPr>
          <p:cNvSpPr/>
          <p:nvPr/>
        </p:nvSpPr>
        <p:spPr>
          <a:xfrm>
            <a:off x="3262479" y="4564815"/>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36" name="TextBox 36">
            <a:extLst>
              <a:ext uri="{FF2B5EF4-FFF2-40B4-BE49-F238E27FC236}">
                <a16:creationId xmlns:a16="http://schemas.microsoft.com/office/drawing/2014/main" id="{C02776FB-5BDC-40C9-AF94-935A35296556}"/>
              </a:ext>
            </a:extLst>
          </p:cNvPr>
          <p:cNvSpPr txBox="1"/>
          <p:nvPr/>
        </p:nvSpPr>
        <p:spPr>
          <a:xfrm>
            <a:off x="988205" y="4364327"/>
            <a:ext cx="663211" cy="228540"/>
          </a:xfrm>
          <a:prstGeom prst="rect">
            <a:avLst/>
          </a:prstGeom>
          <a:noFill/>
        </p:spPr>
        <p:txBody>
          <a:bodyPr wrap="square" lIns="0" tIns="0" rIns="0" bIns="0" rtlCol="0">
            <a:noAutofit/>
          </a:bodyPr>
          <a:lstStyle/>
          <a:p>
            <a:pPr>
              <a:lnSpc>
                <a:spcPct val="90000"/>
              </a:lnSpc>
            </a:pPr>
            <a:r>
              <a:rPr lang="en-US" sz="1200"/>
              <a:t>10.24.1.2</a:t>
            </a:r>
            <a:endParaRPr lang="en-US" sz="1200" dirty="0"/>
          </a:p>
        </p:txBody>
      </p:sp>
      <p:sp>
        <p:nvSpPr>
          <p:cNvPr id="37" name="TextBox 36">
            <a:extLst>
              <a:ext uri="{FF2B5EF4-FFF2-40B4-BE49-F238E27FC236}">
                <a16:creationId xmlns:a16="http://schemas.microsoft.com/office/drawing/2014/main" id="{F0DC5DEF-1BD1-4751-87E6-CCE89F278EEB}"/>
              </a:ext>
            </a:extLst>
          </p:cNvPr>
          <p:cNvSpPr txBox="1"/>
          <p:nvPr/>
        </p:nvSpPr>
        <p:spPr>
          <a:xfrm>
            <a:off x="2163406" y="4363223"/>
            <a:ext cx="663211" cy="228540"/>
          </a:xfrm>
          <a:prstGeom prst="rect">
            <a:avLst/>
          </a:prstGeom>
          <a:noFill/>
        </p:spPr>
        <p:txBody>
          <a:bodyPr wrap="square" lIns="0" tIns="0" rIns="0" bIns="0" rtlCol="0">
            <a:noAutofit/>
          </a:bodyPr>
          <a:lstStyle/>
          <a:p>
            <a:pPr>
              <a:lnSpc>
                <a:spcPct val="90000"/>
              </a:lnSpc>
            </a:pPr>
            <a:r>
              <a:rPr lang="en-US" sz="1200" dirty="0"/>
              <a:t>10.24.1.3</a:t>
            </a:r>
          </a:p>
        </p:txBody>
      </p:sp>
      <p:sp>
        <p:nvSpPr>
          <p:cNvPr id="38" name="TextBox 36">
            <a:extLst>
              <a:ext uri="{FF2B5EF4-FFF2-40B4-BE49-F238E27FC236}">
                <a16:creationId xmlns:a16="http://schemas.microsoft.com/office/drawing/2014/main" id="{493E39C6-B9C4-4DD3-88DA-6AB68862841F}"/>
              </a:ext>
            </a:extLst>
          </p:cNvPr>
          <p:cNvSpPr txBox="1"/>
          <p:nvPr/>
        </p:nvSpPr>
        <p:spPr>
          <a:xfrm>
            <a:off x="3100189" y="4363445"/>
            <a:ext cx="663211" cy="228540"/>
          </a:xfrm>
          <a:prstGeom prst="rect">
            <a:avLst/>
          </a:prstGeom>
          <a:noFill/>
        </p:spPr>
        <p:txBody>
          <a:bodyPr wrap="square" lIns="0" tIns="0" rIns="0" bIns="0" rtlCol="0">
            <a:noAutofit/>
          </a:bodyPr>
          <a:lstStyle/>
          <a:p>
            <a:pPr>
              <a:lnSpc>
                <a:spcPct val="90000"/>
              </a:lnSpc>
            </a:pPr>
            <a:r>
              <a:rPr lang="en-US" sz="1200" dirty="0"/>
              <a:t>10.24.1.4</a:t>
            </a:r>
          </a:p>
        </p:txBody>
      </p:sp>
      <p:cxnSp>
        <p:nvCxnSpPr>
          <p:cNvPr id="40" name="Straight Connector 17">
            <a:extLst>
              <a:ext uri="{FF2B5EF4-FFF2-40B4-BE49-F238E27FC236}">
                <a16:creationId xmlns:a16="http://schemas.microsoft.com/office/drawing/2014/main" id="{000C9282-7D41-4B70-ADA9-5E51C7729594}"/>
              </a:ext>
            </a:extLst>
          </p:cNvPr>
          <p:cNvCxnSpPr>
            <a:cxnSpLocks/>
          </p:cNvCxnSpPr>
          <p:nvPr/>
        </p:nvCxnSpPr>
        <p:spPr>
          <a:xfrm>
            <a:off x="3299766" y="3671787"/>
            <a:ext cx="285157" cy="0"/>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30">
            <a:extLst>
              <a:ext uri="{FF2B5EF4-FFF2-40B4-BE49-F238E27FC236}">
                <a16:creationId xmlns:a16="http://schemas.microsoft.com/office/drawing/2014/main" id="{9C4723F7-0C1A-4926-AFA6-FE3D87BE8881}"/>
              </a:ext>
            </a:extLst>
          </p:cNvPr>
          <p:cNvCxnSpPr>
            <a:cxnSpLocks/>
          </p:cNvCxnSpPr>
          <p:nvPr/>
        </p:nvCxnSpPr>
        <p:spPr>
          <a:xfrm>
            <a:off x="3484845" y="2755132"/>
            <a:ext cx="10476" cy="91389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TextBox 59">
            <a:extLst>
              <a:ext uri="{FF2B5EF4-FFF2-40B4-BE49-F238E27FC236}">
                <a16:creationId xmlns:a16="http://schemas.microsoft.com/office/drawing/2014/main" id="{FF8CFE3F-3E38-4FD9-88BE-948BEABB3B06}"/>
              </a:ext>
            </a:extLst>
          </p:cNvPr>
          <p:cNvSpPr txBox="1"/>
          <p:nvPr/>
        </p:nvSpPr>
        <p:spPr>
          <a:xfrm>
            <a:off x="2793322" y="2520653"/>
            <a:ext cx="564111" cy="273888"/>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docker0</a:t>
            </a:r>
          </a:p>
        </p:txBody>
      </p:sp>
      <p:sp>
        <p:nvSpPr>
          <p:cNvPr id="48" name="TextBox 61">
            <a:extLst>
              <a:ext uri="{FF2B5EF4-FFF2-40B4-BE49-F238E27FC236}">
                <a16:creationId xmlns:a16="http://schemas.microsoft.com/office/drawing/2014/main" id="{AA5C25C1-5683-45F7-9658-B2F39F0E0928}"/>
              </a:ext>
            </a:extLst>
          </p:cNvPr>
          <p:cNvSpPr txBox="1"/>
          <p:nvPr/>
        </p:nvSpPr>
        <p:spPr>
          <a:xfrm>
            <a:off x="3484845" y="2328966"/>
            <a:ext cx="1218883" cy="22854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172.17.0.1</a:t>
            </a:r>
          </a:p>
        </p:txBody>
      </p:sp>
      <p:sp>
        <p:nvSpPr>
          <p:cNvPr id="49" name="Rectangle 60">
            <a:extLst>
              <a:ext uri="{FF2B5EF4-FFF2-40B4-BE49-F238E27FC236}">
                <a16:creationId xmlns:a16="http://schemas.microsoft.com/office/drawing/2014/main" id="{736E5200-CE5C-420E-94DE-8F11493282ED}"/>
              </a:ext>
            </a:extLst>
          </p:cNvPr>
          <p:cNvSpPr/>
          <p:nvPr/>
        </p:nvSpPr>
        <p:spPr>
          <a:xfrm>
            <a:off x="3400270"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cxnSp>
        <p:nvCxnSpPr>
          <p:cNvPr id="53" name="Straight Connector 43">
            <a:extLst>
              <a:ext uri="{FF2B5EF4-FFF2-40B4-BE49-F238E27FC236}">
                <a16:creationId xmlns:a16="http://schemas.microsoft.com/office/drawing/2014/main" id="{7D288346-B7FF-4280-973C-E50D7D046962}"/>
              </a:ext>
            </a:extLst>
          </p:cNvPr>
          <p:cNvCxnSpPr/>
          <p:nvPr/>
        </p:nvCxnSpPr>
        <p:spPr>
          <a:xfrm>
            <a:off x="1958251" y="2678951"/>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9">
            <a:extLst>
              <a:ext uri="{FF2B5EF4-FFF2-40B4-BE49-F238E27FC236}">
                <a16:creationId xmlns:a16="http://schemas.microsoft.com/office/drawing/2014/main" id="{9AA68F86-8274-408B-8572-10C6BA20CB0D}"/>
              </a:ext>
            </a:extLst>
          </p:cNvPr>
          <p:cNvSpPr txBox="1"/>
          <p:nvPr/>
        </p:nvSpPr>
        <p:spPr>
          <a:xfrm>
            <a:off x="990014" y="2488501"/>
            <a:ext cx="803650" cy="28994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eth0</a:t>
            </a:r>
          </a:p>
        </p:txBody>
      </p:sp>
      <p:sp>
        <p:nvSpPr>
          <p:cNvPr id="55" name="Rectangle 60">
            <a:extLst>
              <a:ext uri="{FF2B5EF4-FFF2-40B4-BE49-F238E27FC236}">
                <a16:creationId xmlns:a16="http://schemas.microsoft.com/office/drawing/2014/main" id="{F249E624-74D4-4FC9-A4F1-A1D7391A89AA}"/>
              </a:ext>
            </a:extLst>
          </p:cNvPr>
          <p:cNvSpPr/>
          <p:nvPr/>
        </p:nvSpPr>
        <p:spPr>
          <a:xfrm>
            <a:off x="1843981" y="2526591"/>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56" name="TextBox 61">
            <a:extLst>
              <a:ext uri="{FF2B5EF4-FFF2-40B4-BE49-F238E27FC236}">
                <a16:creationId xmlns:a16="http://schemas.microsoft.com/office/drawing/2014/main" id="{F00BAB78-84D1-4DAA-9929-776B21409FEC}"/>
              </a:ext>
            </a:extLst>
          </p:cNvPr>
          <p:cNvSpPr txBox="1"/>
          <p:nvPr/>
        </p:nvSpPr>
        <p:spPr>
          <a:xfrm>
            <a:off x="1931637" y="2371834"/>
            <a:ext cx="723711" cy="19918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10.240.0.3</a:t>
            </a:r>
          </a:p>
        </p:txBody>
      </p:sp>
      <p:sp>
        <p:nvSpPr>
          <p:cNvPr id="46" name="Rounded Rectangle 7">
            <a:extLst>
              <a:ext uri="{FF2B5EF4-FFF2-40B4-BE49-F238E27FC236}">
                <a16:creationId xmlns:a16="http://schemas.microsoft.com/office/drawing/2014/main" id="{D4ADFFD5-3AEB-4FE1-9044-359759EEF3F8}"/>
              </a:ext>
            </a:extLst>
          </p:cNvPr>
          <p:cNvSpPr/>
          <p:nvPr/>
        </p:nvSpPr>
        <p:spPr>
          <a:xfrm>
            <a:off x="6285054" y="2328966"/>
            <a:ext cx="5149562" cy="3071707"/>
          </a:xfrm>
          <a:prstGeom prst="roundRect">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sz="1600" dirty="0">
                <a:solidFill>
                  <a:schemeClr val="tx2"/>
                </a:solidFill>
              </a:rPr>
              <a:t> </a:t>
            </a:r>
            <a:br>
              <a:rPr lang="en-US" sz="1600" dirty="0">
                <a:solidFill>
                  <a:schemeClr val="tx2"/>
                </a:solidFill>
              </a:rPr>
            </a:br>
            <a:endParaRPr lang="en-US" sz="1600" dirty="0">
              <a:solidFill>
                <a:schemeClr val="tx2"/>
              </a:solidFill>
            </a:endParaRPr>
          </a:p>
        </p:txBody>
      </p:sp>
      <p:pic>
        <p:nvPicPr>
          <p:cNvPr id="50" name="Picture 39" descr="VMW_ICON_cluster1_2D(F).png">
            <a:extLst>
              <a:ext uri="{FF2B5EF4-FFF2-40B4-BE49-F238E27FC236}">
                <a16:creationId xmlns:a16="http://schemas.microsoft.com/office/drawing/2014/main" id="{D352E144-A183-45CE-95FA-987AF1D6E0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45686" y="3006609"/>
            <a:ext cx="501284" cy="520564"/>
          </a:xfrm>
          <a:prstGeom prst="rect">
            <a:avLst/>
          </a:prstGeom>
        </p:spPr>
      </p:pic>
      <p:sp>
        <p:nvSpPr>
          <p:cNvPr id="51" name="TextBox 21">
            <a:extLst>
              <a:ext uri="{FF2B5EF4-FFF2-40B4-BE49-F238E27FC236}">
                <a16:creationId xmlns:a16="http://schemas.microsoft.com/office/drawing/2014/main" id="{B3B3FD73-1420-4964-9C93-F1DC177B5504}"/>
              </a:ext>
            </a:extLst>
          </p:cNvPr>
          <p:cNvSpPr txBox="1"/>
          <p:nvPr/>
        </p:nvSpPr>
        <p:spPr>
          <a:xfrm>
            <a:off x="6396680" y="3619991"/>
            <a:ext cx="1142702" cy="228540"/>
          </a:xfrm>
          <a:prstGeom prst="rect">
            <a:avLst/>
          </a:prstGeom>
          <a:noFill/>
        </p:spPr>
        <p:txBody>
          <a:bodyPr wrap="square" lIns="0" tIns="0" rIns="0" bIns="0" rtlCol="0">
            <a:noAutofit/>
          </a:bodyPr>
          <a:lstStyle/>
          <a:p>
            <a:pPr algn="ctr">
              <a:lnSpc>
                <a:spcPct val="90000"/>
              </a:lnSpc>
            </a:pPr>
            <a:r>
              <a:rPr lang="en-US" sz="1600" dirty="0"/>
              <a:t>int </a:t>
            </a:r>
            <a:br>
              <a:rPr lang="en-US" sz="1600" dirty="0"/>
            </a:br>
            <a:r>
              <a:rPr lang="en-US" sz="1600" dirty="0"/>
              <a:t>cbr0</a:t>
            </a:r>
          </a:p>
        </p:txBody>
      </p:sp>
      <p:sp>
        <p:nvSpPr>
          <p:cNvPr id="52" name="Rectangle 22">
            <a:extLst>
              <a:ext uri="{FF2B5EF4-FFF2-40B4-BE49-F238E27FC236}">
                <a16:creationId xmlns:a16="http://schemas.microsoft.com/office/drawing/2014/main" id="{C4D3BBE8-ED66-46B7-888B-E53486610C96}"/>
              </a:ext>
            </a:extLst>
          </p:cNvPr>
          <p:cNvSpPr/>
          <p:nvPr/>
        </p:nvSpPr>
        <p:spPr>
          <a:xfrm>
            <a:off x="7260056" y="3708868"/>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57" name="Straight Connector 32">
            <a:extLst>
              <a:ext uri="{FF2B5EF4-FFF2-40B4-BE49-F238E27FC236}">
                <a16:creationId xmlns:a16="http://schemas.microsoft.com/office/drawing/2014/main" id="{52043B20-71DE-4369-9058-A0506CDAF745}"/>
              </a:ext>
            </a:extLst>
          </p:cNvPr>
          <p:cNvCxnSpPr/>
          <p:nvPr/>
        </p:nvCxnSpPr>
        <p:spPr>
          <a:xfrm>
            <a:off x="7387022" y="3848532"/>
            <a:ext cx="0" cy="304721"/>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TextBox 36">
            <a:extLst>
              <a:ext uri="{FF2B5EF4-FFF2-40B4-BE49-F238E27FC236}">
                <a16:creationId xmlns:a16="http://schemas.microsoft.com/office/drawing/2014/main" id="{CF903970-9A96-49C7-8EB6-F8CDDED1DF36}"/>
              </a:ext>
            </a:extLst>
          </p:cNvPr>
          <p:cNvSpPr txBox="1"/>
          <p:nvPr/>
        </p:nvSpPr>
        <p:spPr>
          <a:xfrm>
            <a:off x="7564776" y="3708868"/>
            <a:ext cx="1218883" cy="228540"/>
          </a:xfrm>
          <a:prstGeom prst="rect">
            <a:avLst/>
          </a:prstGeom>
          <a:noFill/>
        </p:spPr>
        <p:txBody>
          <a:bodyPr wrap="square" lIns="0" tIns="0" rIns="0" bIns="0" rtlCol="0">
            <a:noAutofit/>
          </a:bodyPr>
          <a:lstStyle/>
          <a:p>
            <a:pPr>
              <a:lnSpc>
                <a:spcPct val="90000"/>
              </a:lnSpc>
            </a:pPr>
            <a:r>
              <a:rPr lang="en-US" sz="1200" dirty="0"/>
              <a:t>10.24.</a:t>
            </a:r>
            <a:r>
              <a:rPr lang="en-US" sz="1200" b="1" dirty="0">
                <a:solidFill>
                  <a:srgbClr val="D9541E"/>
                </a:solidFill>
              </a:rPr>
              <a:t>2</a:t>
            </a:r>
            <a:r>
              <a:rPr lang="en-US" sz="1200" dirty="0"/>
              <a:t>.1/24</a:t>
            </a:r>
          </a:p>
        </p:txBody>
      </p:sp>
      <p:cxnSp>
        <p:nvCxnSpPr>
          <p:cNvPr id="61" name="Straight Connector 57">
            <a:extLst>
              <a:ext uri="{FF2B5EF4-FFF2-40B4-BE49-F238E27FC236}">
                <a16:creationId xmlns:a16="http://schemas.microsoft.com/office/drawing/2014/main" id="{A027AF23-9197-4F28-9DCA-562CDC31CB5A}"/>
              </a:ext>
            </a:extLst>
          </p:cNvPr>
          <p:cNvCxnSpPr/>
          <p:nvPr/>
        </p:nvCxnSpPr>
        <p:spPr>
          <a:xfrm>
            <a:off x="7395059" y="3511965"/>
            <a:ext cx="0" cy="228540"/>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17">
            <a:extLst>
              <a:ext uri="{FF2B5EF4-FFF2-40B4-BE49-F238E27FC236}">
                <a16:creationId xmlns:a16="http://schemas.microsoft.com/office/drawing/2014/main" id="{C89BBE0C-3DC8-4D96-B2E4-9A2CA75EF864}"/>
              </a:ext>
            </a:extLst>
          </p:cNvPr>
          <p:cNvCxnSpPr/>
          <p:nvPr/>
        </p:nvCxnSpPr>
        <p:spPr>
          <a:xfrm flipV="1">
            <a:off x="6766883" y="4671606"/>
            <a:ext cx="2313851" cy="2496"/>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3" name="Picture 18" descr="VMW_ICON_cluster2(F).png">
            <a:extLst>
              <a:ext uri="{FF2B5EF4-FFF2-40B4-BE49-F238E27FC236}">
                <a16:creationId xmlns:a16="http://schemas.microsoft.com/office/drawing/2014/main" id="{0AF88046-4A4F-4E35-AC6B-16F220D7CD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82810" y="4119103"/>
            <a:ext cx="374554" cy="374554"/>
          </a:xfrm>
          <a:prstGeom prst="rect">
            <a:avLst/>
          </a:prstGeom>
        </p:spPr>
      </p:pic>
      <p:sp>
        <p:nvSpPr>
          <p:cNvPr id="64" name="Rectangle 144">
            <a:extLst>
              <a:ext uri="{FF2B5EF4-FFF2-40B4-BE49-F238E27FC236}">
                <a16:creationId xmlns:a16="http://schemas.microsoft.com/office/drawing/2014/main" id="{FA2CFF1D-12C4-4121-8CB4-F37567208770}"/>
              </a:ext>
            </a:extLst>
          </p:cNvPr>
          <p:cNvSpPr/>
          <p:nvPr/>
        </p:nvSpPr>
        <p:spPr>
          <a:xfrm>
            <a:off x="6883438" y="4585752"/>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cxnSp>
        <p:nvCxnSpPr>
          <p:cNvPr id="65" name="Straight Connector 30">
            <a:extLst>
              <a:ext uri="{FF2B5EF4-FFF2-40B4-BE49-F238E27FC236}">
                <a16:creationId xmlns:a16="http://schemas.microsoft.com/office/drawing/2014/main" id="{5526C1B6-4182-4B00-BE4D-B74993B19D60}"/>
              </a:ext>
            </a:extLst>
          </p:cNvPr>
          <p:cNvCxnSpPr/>
          <p:nvPr/>
        </p:nvCxnSpPr>
        <p:spPr>
          <a:xfrm>
            <a:off x="7387022" y="4493659"/>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30">
            <a:extLst>
              <a:ext uri="{FF2B5EF4-FFF2-40B4-BE49-F238E27FC236}">
                <a16:creationId xmlns:a16="http://schemas.microsoft.com/office/drawing/2014/main" id="{A023C2EA-448E-49DC-B251-0E972A98BA1B}"/>
              </a:ext>
            </a:extLst>
          </p:cNvPr>
          <p:cNvCxnSpPr/>
          <p:nvPr/>
        </p:nvCxnSpPr>
        <p:spPr>
          <a:xfrm>
            <a:off x="6967080" y="4679628"/>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30">
            <a:extLst>
              <a:ext uri="{FF2B5EF4-FFF2-40B4-BE49-F238E27FC236}">
                <a16:creationId xmlns:a16="http://schemas.microsoft.com/office/drawing/2014/main" id="{1F378C63-6FEF-41B9-A394-A705887A81C8}"/>
              </a:ext>
            </a:extLst>
          </p:cNvPr>
          <p:cNvCxnSpPr/>
          <p:nvPr/>
        </p:nvCxnSpPr>
        <p:spPr>
          <a:xfrm>
            <a:off x="7881242" y="4679628"/>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30">
            <a:extLst>
              <a:ext uri="{FF2B5EF4-FFF2-40B4-BE49-F238E27FC236}">
                <a16:creationId xmlns:a16="http://schemas.microsoft.com/office/drawing/2014/main" id="{3E0575BB-AC2C-4A10-B67F-E9F029A860E2}"/>
              </a:ext>
            </a:extLst>
          </p:cNvPr>
          <p:cNvCxnSpPr/>
          <p:nvPr/>
        </p:nvCxnSpPr>
        <p:spPr>
          <a:xfrm>
            <a:off x="8806706" y="4679628"/>
            <a:ext cx="0" cy="182495"/>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9" name="Gruppierung 99">
            <a:extLst>
              <a:ext uri="{FF2B5EF4-FFF2-40B4-BE49-F238E27FC236}">
                <a16:creationId xmlns:a16="http://schemas.microsoft.com/office/drawing/2014/main" id="{B604AC77-560F-429C-82CC-4B2F5E229506}"/>
              </a:ext>
            </a:extLst>
          </p:cNvPr>
          <p:cNvGrpSpPr/>
          <p:nvPr/>
        </p:nvGrpSpPr>
        <p:grpSpPr>
          <a:xfrm>
            <a:off x="6630177" y="4869833"/>
            <a:ext cx="761878" cy="424254"/>
            <a:chOff x="9210784" y="3413551"/>
            <a:chExt cx="848784" cy="472649"/>
          </a:xfrm>
        </p:grpSpPr>
        <p:pic>
          <p:nvPicPr>
            <p:cNvPr id="70" name="Picture 23" descr="C:\Users\ju\Desktop\docker-container.png">
              <a:extLst>
                <a:ext uri="{FF2B5EF4-FFF2-40B4-BE49-F238E27FC236}">
                  <a16:creationId xmlns:a16="http://schemas.microsoft.com/office/drawing/2014/main" id="{7783E4CF-B379-4467-B8DF-71C11874FA4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71" name="Picture 70" descr="C:\Users\ju\Desktop\docker-container.png">
              <a:extLst>
                <a:ext uri="{FF2B5EF4-FFF2-40B4-BE49-F238E27FC236}">
                  <a16:creationId xmlns:a16="http://schemas.microsoft.com/office/drawing/2014/main" id="{0470663E-5C7D-4DF7-BA75-E7E4DA9579C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72" name="Abgerundetes Rechteck 102">
              <a:extLst>
                <a:ext uri="{FF2B5EF4-FFF2-40B4-BE49-F238E27FC236}">
                  <a16:creationId xmlns:a16="http://schemas.microsoft.com/office/drawing/2014/main" id="{C3985F12-6B89-486A-A8B8-C2FCE5D00AC5}"/>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grpSp>
        <p:nvGrpSpPr>
          <p:cNvPr id="73" name="Gruppierung 103">
            <a:extLst>
              <a:ext uri="{FF2B5EF4-FFF2-40B4-BE49-F238E27FC236}">
                <a16:creationId xmlns:a16="http://schemas.microsoft.com/office/drawing/2014/main" id="{A823817F-6FE9-4271-A3B7-3C99F9F52D89}"/>
              </a:ext>
            </a:extLst>
          </p:cNvPr>
          <p:cNvGrpSpPr/>
          <p:nvPr/>
        </p:nvGrpSpPr>
        <p:grpSpPr>
          <a:xfrm>
            <a:off x="7500303" y="4871295"/>
            <a:ext cx="761878" cy="424254"/>
            <a:chOff x="9210784" y="3413551"/>
            <a:chExt cx="848784" cy="472649"/>
          </a:xfrm>
        </p:grpSpPr>
        <p:pic>
          <p:nvPicPr>
            <p:cNvPr id="74" name="Picture 23" descr="C:\Users\ju\Desktop\docker-container.png">
              <a:extLst>
                <a:ext uri="{FF2B5EF4-FFF2-40B4-BE49-F238E27FC236}">
                  <a16:creationId xmlns:a16="http://schemas.microsoft.com/office/drawing/2014/main" id="{83626DDF-3677-44C0-885F-9A68AB67BD1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75" name="Picture 23" descr="C:\Users\ju\Desktop\docker-container.png">
              <a:extLst>
                <a:ext uri="{FF2B5EF4-FFF2-40B4-BE49-F238E27FC236}">
                  <a16:creationId xmlns:a16="http://schemas.microsoft.com/office/drawing/2014/main" id="{85C79B83-3AF7-4305-93D0-97BF81AC260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76" name="Abgerundetes Rechteck 106">
              <a:extLst>
                <a:ext uri="{FF2B5EF4-FFF2-40B4-BE49-F238E27FC236}">
                  <a16:creationId xmlns:a16="http://schemas.microsoft.com/office/drawing/2014/main" id="{17F79E91-DC1F-4398-BC29-02F577F41CE1}"/>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grpSp>
        <p:nvGrpSpPr>
          <p:cNvPr id="77" name="Gruppierung 107">
            <a:extLst>
              <a:ext uri="{FF2B5EF4-FFF2-40B4-BE49-F238E27FC236}">
                <a16:creationId xmlns:a16="http://schemas.microsoft.com/office/drawing/2014/main" id="{30936F6E-F428-43B3-AB64-655C2F936527}"/>
              </a:ext>
            </a:extLst>
          </p:cNvPr>
          <p:cNvGrpSpPr/>
          <p:nvPr/>
        </p:nvGrpSpPr>
        <p:grpSpPr>
          <a:xfrm>
            <a:off x="8423785" y="4864882"/>
            <a:ext cx="761878" cy="424254"/>
            <a:chOff x="9210784" y="3413551"/>
            <a:chExt cx="848784" cy="472649"/>
          </a:xfrm>
        </p:grpSpPr>
        <p:pic>
          <p:nvPicPr>
            <p:cNvPr id="78" name="Picture 23" descr="C:\Users\ju\Desktop\docker-container.png">
              <a:extLst>
                <a:ext uri="{FF2B5EF4-FFF2-40B4-BE49-F238E27FC236}">
                  <a16:creationId xmlns:a16="http://schemas.microsoft.com/office/drawing/2014/main" id="{2F6B7F9E-D94F-4167-961E-3229B421A68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53004" y="3468686"/>
              <a:ext cx="635367" cy="300793"/>
            </a:xfrm>
            <a:prstGeom prst="rect">
              <a:avLst/>
            </a:prstGeom>
            <a:noFill/>
          </p:spPr>
        </p:pic>
        <p:pic>
          <p:nvPicPr>
            <p:cNvPr id="79" name="Picture 23" descr="C:\Users\ju\Desktop\docker-container.png">
              <a:extLst>
                <a:ext uri="{FF2B5EF4-FFF2-40B4-BE49-F238E27FC236}">
                  <a16:creationId xmlns:a16="http://schemas.microsoft.com/office/drawing/2014/main" id="{5F2EE4A2-AA4E-4E30-9E26-12D4A1172B6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24201" y="3579891"/>
              <a:ext cx="635367" cy="300793"/>
            </a:xfrm>
            <a:prstGeom prst="rect">
              <a:avLst/>
            </a:prstGeom>
            <a:noFill/>
          </p:spPr>
        </p:pic>
        <p:sp>
          <p:nvSpPr>
            <p:cNvPr id="80" name="Abgerundetes Rechteck 110">
              <a:extLst>
                <a:ext uri="{FF2B5EF4-FFF2-40B4-BE49-F238E27FC236}">
                  <a16:creationId xmlns:a16="http://schemas.microsoft.com/office/drawing/2014/main" id="{B90F515E-4DEC-4D79-997E-268E47B948FA}"/>
                </a:ext>
              </a:extLst>
            </p:cNvPr>
            <p:cNvSpPr/>
            <p:nvPr/>
          </p:nvSpPr>
          <p:spPr>
            <a:xfrm>
              <a:off x="9210784" y="3413551"/>
              <a:ext cx="848784" cy="472649"/>
            </a:xfrm>
            <a:prstGeom prst="roundRect">
              <a:avLst>
                <a:gd name="adj" fmla="val 0"/>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grpSp>
      <p:sp>
        <p:nvSpPr>
          <p:cNvPr id="81" name="Rectangle 144">
            <a:extLst>
              <a:ext uri="{FF2B5EF4-FFF2-40B4-BE49-F238E27FC236}">
                <a16:creationId xmlns:a16="http://schemas.microsoft.com/office/drawing/2014/main" id="{4A748308-1502-4FDB-A2BB-FF89FC5F62A9}"/>
              </a:ext>
            </a:extLst>
          </p:cNvPr>
          <p:cNvSpPr/>
          <p:nvPr/>
        </p:nvSpPr>
        <p:spPr>
          <a:xfrm>
            <a:off x="7791252" y="4588723"/>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82" name="Rectangle 144">
            <a:extLst>
              <a:ext uri="{FF2B5EF4-FFF2-40B4-BE49-F238E27FC236}">
                <a16:creationId xmlns:a16="http://schemas.microsoft.com/office/drawing/2014/main" id="{F3575D19-0FB1-4711-B2EC-55F079352154}"/>
              </a:ext>
            </a:extLst>
          </p:cNvPr>
          <p:cNvSpPr/>
          <p:nvPr/>
        </p:nvSpPr>
        <p:spPr>
          <a:xfrm>
            <a:off x="8709551" y="4593773"/>
            <a:ext cx="171705" cy="17170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83" name="TextBox 36">
            <a:extLst>
              <a:ext uri="{FF2B5EF4-FFF2-40B4-BE49-F238E27FC236}">
                <a16:creationId xmlns:a16="http://schemas.microsoft.com/office/drawing/2014/main" id="{A52A83A7-74A4-43F7-9635-DE74E4534909}"/>
              </a:ext>
            </a:extLst>
          </p:cNvPr>
          <p:cNvSpPr txBox="1"/>
          <p:nvPr/>
        </p:nvSpPr>
        <p:spPr>
          <a:xfrm>
            <a:off x="6435277" y="4393284"/>
            <a:ext cx="663211" cy="228540"/>
          </a:xfrm>
          <a:prstGeom prst="rect">
            <a:avLst/>
          </a:prstGeom>
          <a:noFill/>
        </p:spPr>
        <p:txBody>
          <a:bodyPr wrap="square" lIns="0" tIns="0" rIns="0" bIns="0" rtlCol="0">
            <a:noAutofit/>
          </a:bodyPr>
          <a:lstStyle/>
          <a:p>
            <a:pPr>
              <a:lnSpc>
                <a:spcPct val="90000"/>
              </a:lnSpc>
            </a:pPr>
            <a:r>
              <a:rPr lang="en-US" sz="1200" dirty="0"/>
              <a:t>10.24.2.2</a:t>
            </a:r>
          </a:p>
        </p:txBody>
      </p:sp>
      <p:sp>
        <p:nvSpPr>
          <p:cNvPr id="84" name="TextBox 83">
            <a:extLst>
              <a:ext uri="{FF2B5EF4-FFF2-40B4-BE49-F238E27FC236}">
                <a16:creationId xmlns:a16="http://schemas.microsoft.com/office/drawing/2014/main" id="{E51DCED8-2251-477F-899E-79144F14C978}"/>
              </a:ext>
            </a:extLst>
          </p:cNvPr>
          <p:cNvSpPr txBox="1"/>
          <p:nvPr/>
        </p:nvSpPr>
        <p:spPr>
          <a:xfrm>
            <a:off x="7610478" y="4392180"/>
            <a:ext cx="663211" cy="228540"/>
          </a:xfrm>
          <a:prstGeom prst="rect">
            <a:avLst/>
          </a:prstGeom>
          <a:noFill/>
        </p:spPr>
        <p:txBody>
          <a:bodyPr wrap="square" lIns="0" tIns="0" rIns="0" bIns="0" rtlCol="0">
            <a:noAutofit/>
          </a:bodyPr>
          <a:lstStyle/>
          <a:p>
            <a:pPr>
              <a:lnSpc>
                <a:spcPct val="90000"/>
              </a:lnSpc>
            </a:pPr>
            <a:r>
              <a:rPr lang="en-US" sz="1200" dirty="0"/>
              <a:t>10.24.2.3</a:t>
            </a:r>
          </a:p>
        </p:txBody>
      </p:sp>
      <p:sp>
        <p:nvSpPr>
          <p:cNvPr id="85" name="TextBox 36">
            <a:extLst>
              <a:ext uri="{FF2B5EF4-FFF2-40B4-BE49-F238E27FC236}">
                <a16:creationId xmlns:a16="http://schemas.microsoft.com/office/drawing/2014/main" id="{252EB35B-0F09-4084-8F7D-75BC8587659F}"/>
              </a:ext>
            </a:extLst>
          </p:cNvPr>
          <p:cNvSpPr txBox="1"/>
          <p:nvPr/>
        </p:nvSpPr>
        <p:spPr>
          <a:xfrm>
            <a:off x="8547261" y="4392402"/>
            <a:ext cx="663211" cy="228540"/>
          </a:xfrm>
          <a:prstGeom prst="rect">
            <a:avLst/>
          </a:prstGeom>
          <a:noFill/>
        </p:spPr>
        <p:txBody>
          <a:bodyPr wrap="square" lIns="0" tIns="0" rIns="0" bIns="0" rtlCol="0">
            <a:noAutofit/>
          </a:bodyPr>
          <a:lstStyle/>
          <a:p>
            <a:pPr>
              <a:lnSpc>
                <a:spcPct val="90000"/>
              </a:lnSpc>
            </a:pPr>
            <a:r>
              <a:rPr lang="en-US" sz="1200" dirty="0"/>
              <a:t>10.24.2.4</a:t>
            </a:r>
          </a:p>
        </p:txBody>
      </p:sp>
      <p:cxnSp>
        <p:nvCxnSpPr>
          <p:cNvPr id="86" name="Straight Connector 17">
            <a:extLst>
              <a:ext uri="{FF2B5EF4-FFF2-40B4-BE49-F238E27FC236}">
                <a16:creationId xmlns:a16="http://schemas.microsoft.com/office/drawing/2014/main" id="{9A433DB1-6B16-483A-ACF5-D483EC2DE164}"/>
              </a:ext>
            </a:extLst>
          </p:cNvPr>
          <p:cNvCxnSpPr>
            <a:cxnSpLocks/>
          </p:cNvCxnSpPr>
          <p:nvPr/>
        </p:nvCxnSpPr>
        <p:spPr>
          <a:xfrm>
            <a:off x="8746838" y="3700744"/>
            <a:ext cx="285157" cy="0"/>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30">
            <a:extLst>
              <a:ext uri="{FF2B5EF4-FFF2-40B4-BE49-F238E27FC236}">
                <a16:creationId xmlns:a16="http://schemas.microsoft.com/office/drawing/2014/main" id="{CFAD3E0F-DAAC-4CA2-817D-3184F10D04CD}"/>
              </a:ext>
            </a:extLst>
          </p:cNvPr>
          <p:cNvCxnSpPr>
            <a:cxnSpLocks/>
          </p:cNvCxnSpPr>
          <p:nvPr/>
        </p:nvCxnSpPr>
        <p:spPr>
          <a:xfrm>
            <a:off x="8931918" y="2784089"/>
            <a:ext cx="10476" cy="913897"/>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TextBox 59">
            <a:extLst>
              <a:ext uri="{FF2B5EF4-FFF2-40B4-BE49-F238E27FC236}">
                <a16:creationId xmlns:a16="http://schemas.microsoft.com/office/drawing/2014/main" id="{7249C460-E999-4CCA-BA04-79FB76E26DCC}"/>
              </a:ext>
            </a:extLst>
          </p:cNvPr>
          <p:cNvSpPr txBox="1"/>
          <p:nvPr/>
        </p:nvSpPr>
        <p:spPr>
          <a:xfrm>
            <a:off x="8240394" y="2549610"/>
            <a:ext cx="564111" cy="273888"/>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docker0</a:t>
            </a:r>
          </a:p>
        </p:txBody>
      </p:sp>
      <p:sp>
        <p:nvSpPr>
          <p:cNvPr id="89" name="TextBox 61">
            <a:extLst>
              <a:ext uri="{FF2B5EF4-FFF2-40B4-BE49-F238E27FC236}">
                <a16:creationId xmlns:a16="http://schemas.microsoft.com/office/drawing/2014/main" id="{30099896-DAF4-454C-8F3D-124B3A474BFA}"/>
              </a:ext>
            </a:extLst>
          </p:cNvPr>
          <p:cNvSpPr txBox="1"/>
          <p:nvPr/>
        </p:nvSpPr>
        <p:spPr>
          <a:xfrm>
            <a:off x="8931917" y="2357923"/>
            <a:ext cx="1218883" cy="22854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172.17.0.1</a:t>
            </a:r>
          </a:p>
        </p:txBody>
      </p:sp>
      <p:sp>
        <p:nvSpPr>
          <p:cNvPr id="90" name="Rectangle 60">
            <a:extLst>
              <a:ext uri="{FF2B5EF4-FFF2-40B4-BE49-F238E27FC236}">
                <a16:creationId xmlns:a16="http://schemas.microsoft.com/office/drawing/2014/main" id="{F7902E5B-4584-47A0-80C6-254BED3F7388}"/>
              </a:ext>
            </a:extLst>
          </p:cNvPr>
          <p:cNvSpPr/>
          <p:nvPr/>
        </p:nvSpPr>
        <p:spPr>
          <a:xfrm>
            <a:off x="8847342" y="2555549"/>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cxnSp>
        <p:nvCxnSpPr>
          <p:cNvPr id="91" name="Straight Connector 43">
            <a:extLst>
              <a:ext uri="{FF2B5EF4-FFF2-40B4-BE49-F238E27FC236}">
                <a16:creationId xmlns:a16="http://schemas.microsoft.com/office/drawing/2014/main" id="{B14E3965-2C56-4119-9EFE-2FBD758DF416}"/>
              </a:ext>
            </a:extLst>
          </p:cNvPr>
          <p:cNvCxnSpPr/>
          <p:nvPr/>
        </p:nvCxnSpPr>
        <p:spPr>
          <a:xfrm>
            <a:off x="7405324" y="2707909"/>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Box 59">
            <a:extLst>
              <a:ext uri="{FF2B5EF4-FFF2-40B4-BE49-F238E27FC236}">
                <a16:creationId xmlns:a16="http://schemas.microsoft.com/office/drawing/2014/main" id="{14D1A1BD-1827-4905-BB68-9446E34327AA}"/>
              </a:ext>
            </a:extLst>
          </p:cNvPr>
          <p:cNvSpPr txBox="1"/>
          <p:nvPr/>
        </p:nvSpPr>
        <p:spPr>
          <a:xfrm>
            <a:off x="6437086" y="2517459"/>
            <a:ext cx="803650" cy="289944"/>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ct val="90000"/>
              </a:lnSpc>
            </a:pPr>
            <a:r>
              <a:rPr lang="en-US" sz="1200" dirty="0"/>
              <a:t>int </a:t>
            </a:r>
            <a:br>
              <a:rPr lang="en-US" sz="1200" dirty="0"/>
            </a:br>
            <a:r>
              <a:rPr lang="en-US" sz="1200" dirty="0"/>
              <a:t>eth0</a:t>
            </a:r>
          </a:p>
        </p:txBody>
      </p:sp>
      <p:sp>
        <p:nvSpPr>
          <p:cNvPr id="93" name="Rectangle 60">
            <a:extLst>
              <a:ext uri="{FF2B5EF4-FFF2-40B4-BE49-F238E27FC236}">
                <a16:creationId xmlns:a16="http://schemas.microsoft.com/office/drawing/2014/main" id="{C8A7D08B-90C0-4B67-8FD4-F094EC82E12D}"/>
              </a:ext>
            </a:extLst>
          </p:cNvPr>
          <p:cNvSpPr/>
          <p:nvPr/>
        </p:nvSpPr>
        <p:spPr>
          <a:xfrm>
            <a:off x="7291054" y="2555549"/>
            <a:ext cx="228540" cy="22854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9" dirty="0"/>
          </a:p>
        </p:txBody>
      </p:sp>
      <p:sp>
        <p:nvSpPr>
          <p:cNvPr id="94" name="TextBox 61">
            <a:extLst>
              <a:ext uri="{FF2B5EF4-FFF2-40B4-BE49-F238E27FC236}">
                <a16:creationId xmlns:a16="http://schemas.microsoft.com/office/drawing/2014/main" id="{C23541EA-F774-46C0-B577-302D61E3370F}"/>
              </a:ext>
            </a:extLst>
          </p:cNvPr>
          <p:cNvSpPr txBox="1"/>
          <p:nvPr/>
        </p:nvSpPr>
        <p:spPr>
          <a:xfrm>
            <a:off x="7378709" y="2400792"/>
            <a:ext cx="723711" cy="199180"/>
          </a:xfrm>
          <a:prstGeom prst="rect">
            <a:avLst/>
          </a:prstGeom>
          <a:noFill/>
        </p:spPr>
        <p:style>
          <a:lnRef idx="0">
            <a:scrgbClr r="0" g="0" b="0"/>
          </a:lnRef>
          <a:fillRef idx="0">
            <a:scrgbClr r="0" g="0" b="0"/>
          </a:fillRef>
          <a:effectRef idx="0">
            <a:scrgbClr r="0" g="0" b="0"/>
          </a:effectRef>
          <a:fontRef idx="major"/>
        </p:style>
        <p:txBody>
          <a:bodyPr wrap="square" lIns="0" tIns="0" rIns="0" bIns="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pPr>
            <a:r>
              <a:rPr lang="en-US" sz="1200" dirty="0"/>
              <a:t>10.240.0.4</a:t>
            </a:r>
          </a:p>
        </p:txBody>
      </p:sp>
      <p:cxnSp>
        <p:nvCxnSpPr>
          <p:cNvPr id="95" name="Straight Connector 17">
            <a:extLst>
              <a:ext uri="{FF2B5EF4-FFF2-40B4-BE49-F238E27FC236}">
                <a16:creationId xmlns:a16="http://schemas.microsoft.com/office/drawing/2014/main" id="{12D678B5-9DBF-4A6A-BAC6-F8FDB1B21283}"/>
              </a:ext>
            </a:extLst>
          </p:cNvPr>
          <p:cNvCxnSpPr>
            <a:cxnSpLocks/>
          </p:cNvCxnSpPr>
          <p:nvPr/>
        </p:nvCxnSpPr>
        <p:spPr>
          <a:xfrm flipV="1">
            <a:off x="570075" y="2067582"/>
            <a:ext cx="10971761" cy="15801"/>
          </a:xfrm>
          <a:prstGeom prst="line">
            <a:avLst/>
          </a:prstGeom>
          <a:ln w="38100" cmpd="sng">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43">
            <a:extLst>
              <a:ext uri="{FF2B5EF4-FFF2-40B4-BE49-F238E27FC236}">
                <a16:creationId xmlns:a16="http://schemas.microsoft.com/office/drawing/2014/main" id="{BEE04FF8-B6A2-49A8-A0F9-24A9EBC3F3CC}"/>
              </a:ext>
            </a:extLst>
          </p:cNvPr>
          <p:cNvCxnSpPr/>
          <p:nvPr/>
        </p:nvCxnSpPr>
        <p:spPr>
          <a:xfrm>
            <a:off x="1945929" y="2075481"/>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43">
            <a:extLst>
              <a:ext uri="{FF2B5EF4-FFF2-40B4-BE49-F238E27FC236}">
                <a16:creationId xmlns:a16="http://schemas.microsoft.com/office/drawing/2014/main" id="{B1536B23-DD14-4174-825A-EAC4FFD6C431}"/>
              </a:ext>
            </a:extLst>
          </p:cNvPr>
          <p:cNvCxnSpPr/>
          <p:nvPr/>
        </p:nvCxnSpPr>
        <p:spPr>
          <a:xfrm>
            <a:off x="7395059" y="2053202"/>
            <a:ext cx="0" cy="304721"/>
          </a:xfrm>
          <a:prstGeom prst="line">
            <a:avLst/>
          </a:prstGeom>
          <a:ln w="38100" cmpd="sng">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8" name="Rectangle 78">
            <a:extLst>
              <a:ext uri="{FF2B5EF4-FFF2-40B4-BE49-F238E27FC236}">
                <a16:creationId xmlns:a16="http://schemas.microsoft.com/office/drawing/2014/main" id="{AEA16640-4DA1-4A0B-AB24-4570D7EDC675}"/>
              </a:ext>
            </a:extLst>
          </p:cNvPr>
          <p:cNvSpPr/>
          <p:nvPr/>
        </p:nvSpPr>
        <p:spPr>
          <a:xfrm>
            <a:off x="4097067" y="5983964"/>
            <a:ext cx="3632937" cy="523084"/>
          </a:xfrm>
          <a:prstGeom prst="rect">
            <a:avLst/>
          </a:prstGeom>
          <a:solidFill>
            <a:schemeClr val="tx1">
              <a:lumMod val="75000"/>
            </a:schemeClr>
          </a:solidFill>
          <a:ln>
            <a:solidFill>
              <a:schemeClr val="tx1"/>
            </a:solidFill>
            <a:prstDash val="dash"/>
          </a:ln>
        </p:spPr>
        <p:txBody>
          <a:bodyPr wrap="square">
            <a:spAutoFit/>
          </a:bodyPr>
          <a:lstStyle/>
          <a:p>
            <a:r>
              <a:rPr lang="de-DE" sz="1400" b="1" dirty="0" err="1">
                <a:solidFill>
                  <a:schemeClr val="bg1"/>
                </a:solidFill>
                <a:latin typeface="Courier New"/>
                <a:cs typeface="Courier New"/>
              </a:rPr>
              <a:t>ip</a:t>
            </a:r>
            <a:r>
              <a:rPr lang="de-DE" sz="1400" b="1" dirty="0">
                <a:solidFill>
                  <a:schemeClr val="bg1"/>
                </a:solidFill>
                <a:latin typeface="Courier New"/>
                <a:cs typeface="Courier New"/>
              </a:rPr>
              <a:t> route 10.24.1.0/24 10.240.0.3</a:t>
            </a:r>
          </a:p>
          <a:p>
            <a:r>
              <a:rPr lang="de-DE" sz="1400" b="1" dirty="0" err="1">
                <a:solidFill>
                  <a:schemeClr val="bg1"/>
                </a:solidFill>
                <a:latin typeface="Courier New"/>
                <a:cs typeface="Courier New"/>
              </a:rPr>
              <a:t>ip</a:t>
            </a:r>
            <a:r>
              <a:rPr lang="de-DE" sz="1400" b="1" dirty="0">
                <a:solidFill>
                  <a:schemeClr val="bg1"/>
                </a:solidFill>
                <a:latin typeface="Courier New"/>
                <a:cs typeface="Courier New"/>
              </a:rPr>
              <a:t> route 10.24.2.0/24 10.240.0.4  </a:t>
            </a:r>
          </a:p>
        </p:txBody>
      </p:sp>
      <p:grpSp>
        <p:nvGrpSpPr>
          <p:cNvPr id="6" name="Group 5">
            <a:extLst>
              <a:ext uri="{FF2B5EF4-FFF2-40B4-BE49-F238E27FC236}">
                <a16:creationId xmlns:a16="http://schemas.microsoft.com/office/drawing/2014/main" id="{6F448CBB-321F-46BF-AE89-04A9BCFD9BD5}"/>
              </a:ext>
            </a:extLst>
          </p:cNvPr>
          <p:cNvGrpSpPr/>
          <p:nvPr/>
        </p:nvGrpSpPr>
        <p:grpSpPr>
          <a:xfrm>
            <a:off x="2271831" y="2156812"/>
            <a:ext cx="6578916" cy="2448162"/>
            <a:chOff x="4077225" y="542312"/>
            <a:chExt cx="6580630" cy="2448800"/>
          </a:xfrm>
        </p:grpSpPr>
        <p:cxnSp>
          <p:nvCxnSpPr>
            <p:cNvPr id="7" name="Straight Connector 6">
              <a:extLst>
                <a:ext uri="{FF2B5EF4-FFF2-40B4-BE49-F238E27FC236}">
                  <a16:creationId xmlns:a16="http://schemas.microsoft.com/office/drawing/2014/main" id="{511423F3-9307-454A-AF13-E29B45D05F6A}"/>
                </a:ext>
              </a:extLst>
            </p:cNvPr>
            <p:cNvCxnSpPr>
              <a:cxnSpLocks/>
            </p:cNvCxnSpPr>
            <p:nvPr/>
          </p:nvCxnSpPr>
          <p:spPr>
            <a:xfrm flipV="1">
              <a:off x="4378237" y="2822974"/>
              <a:ext cx="0" cy="149997"/>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BC35C7A-B8B6-4F02-94D3-18EE1003B996}"/>
                </a:ext>
              </a:extLst>
            </p:cNvPr>
            <p:cNvCxnSpPr>
              <a:cxnSpLocks/>
            </p:cNvCxnSpPr>
            <p:nvPr/>
          </p:nvCxnSpPr>
          <p:spPr>
            <a:xfrm>
              <a:off x="9635101" y="2833168"/>
              <a:ext cx="1022754" cy="10286"/>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B95EDA4-0F6E-430A-82EC-148D8C689C60}"/>
                </a:ext>
              </a:extLst>
            </p:cNvPr>
            <p:cNvCxnSpPr>
              <a:cxnSpLocks/>
            </p:cNvCxnSpPr>
            <p:nvPr/>
          </p:nvCxnSpPr>
          <p:spPr>
            <a:xfrm>
              <a:off x="4077225" y="2822974"/>
              <a:ext cx="300478" cy="1"/>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A9E2643-C09A-4FDC-B5DE-01E7579E6C89}"/>
                </a:ext>
              </a:extLst>
            </p:cNvPr>
            <p:cNvCxnSpPr>
              <a:cxnSpLocks/>
            </p:cNvCxnSpPr>
            <p:nvPr/>
          </p:nvCxnSpPr>
          <p:spPr>
            <a:xfrm flipV="1">
              <a:off x="4077226" y="542313"/>
              <a:ext cx="0" cy="2295999"/>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B8EC429-7FF0-4CF5-B0DF-F6C515E345EA}"/>
                </a:ext>
              </a:extLst>
            </p:cNvPr>
            <p:cNvCxnSpPr>
              <a:cxnSpLocks/>
            </p:cNvCxnSpPr>
            <p:nvPr/>
          </p:nvCxnSpPr>
          <p:spPr>
            <a:xfrm>
              <a:off x="4077225" y="542313"/>
              <a:ext cx="5547397" cy="0"/>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F875C2E-52B4-4B37-8C46-36A7F03BF737}"/>
                </a:ext>
              </a:extLst>
            </p:cNvPr>
            <p:cNvCxnSpPr>
              <a:cxnSpLocks/>
            </p:cNvCxnSpPr>
            <p:nvPr/>
          </p:nvCxnSpPr>
          <p:spPr>
            <a:xfrm flipV="1">
              <a:off x="9624622" y="542312"/>
              <a:ext cx="0" cy="2295999"/>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90D4947-3EB5-4986-AB3C-09511AE54A31}"/>
                </a:ext>
              </a:extLst>
            </p:cNvPr>
            <p:cNvCxnSpPr>
              <a:cxnSpLocks/>
            </p:cNvCxnSpPr>
            <p:nvPr/>
          </p:nvCxnSpPr>
          <p:spPr>
            <a:xfrm flipV="1">
              <a:off x="10623426" y="2841115"/>
              <a:ext cx="0" cy="149997"/>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4" name="Rectangle 103">
            <a:extLst>
              <a:ext uri="{FF2B5EF4-FFF2-40B4-BE49-F238E27FC236}">
                <a16:creationId xmlns:a16="http://schemas.microsoft.com/office/drawing/2014/main" id="{42535C34-ED88-425D-B96B-875ABA20A625}"/>
              </a:ext>
            </a:extLst>
          </p:cNvPr>
          <p:cNvSpPr/>
          <p:nvPr/>
        </p:nvSpPr>
        <p:spPr>
          <a:xfrm>
            <a:off x="1520008" y="5431035"/>
            <a:ext cx="3883385" cy="369108"/>
          </a:xfrm>
          <a:prstGeom prst="rect">
            <a:avLst/>
          </a:prstGeom>
        </p:spPr>
        <p:txBody>
          <a:bodyPr wrap="none">
            <a:spAutoFit/>
          </a:bodyPr>
          <a:lstStyle/>
          <a:p>
            <a:r>
              <a:rPr lang="en-GB" sz="1799" dirty="0"/>
              <a:t>Kubernetes Node (a docker host)</a:t>
            </a:r>
          </a:p>
        </p:txBody>
      </p:sp>
      <p:sp>
        <p:nvSpPr>
          <p:cNvPr id="105" name="Rectangle 104">
            <a:extLst>
              <a:ext uri="{FF2B5EF4-FFF2-40B4-BE49-F238E27FC236}">
                <a16:creationId xmlns:a16="http://schemas.microsoft.com/office/drawing/2014/main" id="{6F6F3FAB-6FAE-43F2-A535-3558F98A0D26}"/>
              </a:ext>
            </a:extLst>
          </p:cNvPr>
          <p:cNvSpPr/>
          <p:nvPr/>
        </p:nvSpPr>
        <p:spPr>
          <a:xfrm>
            <a:off x="7087818" y="5454828"/>
            <a:ext cx="3883385" cy="369108"/>
          </a:xfrm>
          <a:prstGeom prst="rect">
            <a:avLst/>
          </a:prstGeom>
        </p:spPr>
        <p:txBody>
          <a:bodyPr wrap="none">
            <a:spAutoFit/>
          </a:bodyPr>
          <a:lstStyle/>
          <a:p>
            <a:r>
              <a:rPr lang="en-GB" sz="1799" dirty="0"/>
              <a:t>Kubernetes Node (a docker host)</a:t>
            </a:r>
          </a:p>
        </p:txBody>
      </p:sp>
    </p:spTree>
    <p:extLst>
      <p:ext uri="{BB962C8B-B14F-4D97-AF65-F5344CB8AC3E}">
        <p14:creationId xmlns:p14="http://schemas.microsoft.com/office/powerpoint/2010/main" val="17972680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012E30-1466-4FDC-9AF7-E1BDA7C0FB71}"/>
              </a:ext>
            </a:extLst>
          </p:cNvPr>
          <p:cNvSpPr>
            <a:spLocks noGrp="1"/>
          </p:cNvSpPr>
          <p:nvPr>
            <p:ph type="title"/>
          </p:nvPr>
        </p:nvSpPr>
        <p:spPr/>
        <p:txBody>
          <a:bodyPr/>
          <a:lstStyle/>
          <a:p>
            <a:r>
              <a:rPr lang="en-GB" dirty="0"/>
              <a:t>Kubernetes Network Add-ons</a:t>
            </a:r>
          </a:p>
        </p:txBody>
      </p:sp>
      <p:sp>
        <p:nvSpPr>
          <p:cNvPr id="6" name="Content Placeholder 5">
            <a:extLst>
              <a:ext uri="{FF2B5EF4-FFF2-40B4-BE49-F238E27FC236}">
                <a16:creationId xmlns:a16="http://schemas.microsoft.com/office/drawing/2014/main" id="{C4620162-537C-4350-812F-7453865ED52E}"/>
              </a:ext>
            </a:extLst>
          </p:cNvPr>
          <p:cNvSpPr>
            <a:spLocks noGrp="1"/>
          </p:cNvSpPr>
          <p:nvPr>
            <p:ph sz="half" idx="1"/>
          </p:nvPr>
        </p:nvSpPr>
        <p:spPr/>
        <p:txBody>
          <a:bodyPr/>
          <a:lstStyle/>
          <a:p>
            <a:r>
              <a:rPr lang="en-GB" dirty="0"/>
              <a:t>Cilium</a:t>
            </a:r>
          </a:p>
          <a:p>
            <a:r>
              <a:rPr lang="en-GB" dirty="0" err="1"/>
              <a:t>Contiv</a:t>
            </a:r>
            <a:endParaRPr lang="en-GB" dirty="0"/>
          </a:p>
          <a:p>
            <a:r>
              <a:rPr lang="en-GB" dirty="0"/>
              <a:t>Contrail</a:t>
            </a:r>
          </a:p>
          <a:p>
            <a:r>
              <a:rPr lang="en-GB" dirty="0"/>
              <a:t>Flannel</a:t>
            </a:r>
          </a:p>
          <a:p>
            <a:r>
              <a:rPr lang="en-GB" dirty="0" err="1"/>
              <a:t>Nuage</a:t>
            </a:r>
            <a:r>
              <a:rPr lang="en-GB" dirty="0"/>
              <a:t> Networks VCS</a:t>
            </a:r>
          </a:p>
          <a:p>
            <a:r>
              <a:rPr lang="en-GB" dirty="0" err="1"/>
              <a:t>OpenVSwitch</a:t>
            </a:r>
            <a:endParaRPr lang="en-GB" dirty="0"/>
          </a:p>
          <a:p>
            <a:r>
              <a:rPr lang="en-GB" dirty="0"/>
              <a:t>Open Virtual Network (OVN)</a:t>
            </a:r>
          </a:p>
          <a:p>
            <a:r>
              <a:rPr lang="en-GB" dirty="0"/>
              <a:t>Project Calico</a:t>
            </a:r>
          </a:p>
          <a:p>
            <a:r>
              <a:rPr lang="en-GB" dirty="0"/>
              <a:t>Romana</a:t>
            </a:r>
          </a:p>
          <a:p>
            <a:r>
              <a:rPr lang="en-GB" dirty="0"/>
              <a:t>Weave	</a:t>
            </a:r>
          </a:p>
          <a:p>
            <a:endParaRPr lang="en-GB" dirty="0"/>
          </a:p>
        </p:txBody>
      </p:sp>
      <p:sp>
        <p:nvSpPr>
          <p:cNvPr id="2" name="Content Placeholder 1">
            <a:extLst>
              <a:ext uri="{FF2B5EF4-FFF2-40B4-BE49-F238E27FC236}">
                <a16:creationId xmlns:a16="http://schemas.microsoft.com/office/drawing/2014/main" id="{7E89AC5C-FAAB-4179-85EE-4CAEB1383EEB}"/>
              </a:ext>
            </a:extLst>
          </p:cNvPr>
          <p:cNvSpPr>
            <a:spLocks noGrp="1"/>
          </p:cNvSpPr>
          <p:nvPr>
            <p:ph sz="half" idx="2"/>
          </p:nvPr>
        </p:nvSpPr>
        <p:spPr/>
        <p:txBody>
          <a:bodyPr/>
          <a:lstStyle/>
          <a:p>
            <a:r>
              <a:rPr lang="en-GB" dirty="0"/>
              <a:t>While these networking add-ons help, there is already a killer SDN solution on the market…</a:t>
            </a:r>
          </a:p>
          <a:p>
            <a:endParaRPr lang="en-GB" dirty="0"/>
          </a:p>
          <a:p>
            <a:r>
              <a:rPr lang="en-GB" sz="3199" b="1" dirty="0"/>
              <a:t>NSX-T!</a:t>
            </a:r>
          </a:p>
          <a:p>
            <a:endParaRPr lang="en-GB" dirty="0"/>
          </a:p>
          <a:p>
            <a:r>
              <a:rPr lang="en-GB" dirty="0"/>
              <a:t>NSX-T 2.0 provides K8s network add-on</a:t>
            </a:r>
          </a:p>
          <a:p>
            <a:r>
              <a:rPr lang="en-GB" dirty="0"/>
              <a:t>Enables containers to get all the NSX benefits</a:t>
            </a:r>
          </a:p>
          <a:p>
            <a:pPr lvl="1"/>
            <a:r>
              <a:rPr lang="en-GB" dirty="0"/>
              <a:t>Overlay, micro-segmentation, monitoring</a:t>
            </a:r>
          </a:p>
          <a:p>
            <a:endParaRPr lang="en-GB" dirty="0"/>
          </a:p>
          <a:p>
            <a:r>
              <a:rPr lang="en-GB" dirty="0">
                <a:highlight>
                  <a:srgbClr val="FFFF00"/>
                </a:highlight>
              </a:rPr>
              <a:t>VMware PKS includes NSX-T</a:t>
            </a:r>
          </a:p>
          <a:p>
            <a:endParaRPr lang="en-GB" dirty="0"/>
          </a:p>
        </p:txBody>
      </p:sp>
    </p:spTree>
    <p:extLst>
      <p:ext uri="{BB962C8B-B14F-4D97-AF65-F5344CB8AC3E}">
        <p14:creationId xmlns:p14="http://schemas.microsoft.com/office/powerpoint/2010/main" val="38851696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BBDEF7C-E5DC-084A-B6F7-88B2D04F2941}"/>
              </a:ext>
            </a:extLst>
          </p:cNvPr>
          <p:cNvPicPr>
            <a:picLocks noGrp="1" noChangeAspect="1"/>
          </p:cNvPicPr>
          <p:nvPr>
            <p:ph sz="quarter" idx="14"/>
          </p:nvPr>
        </p:nvPicPr>
        <p:blipFill>
          <a:blip r:embed="rId2"/>
          <a:stretch>
            <a:fillRect/>
          </a:stretch>
        </p:blipFill>
        <p:spPr>
          <a:xfrm>
            <a:off x="2957695" y="971903"/>
            <a:ext cx="6618560" cy="5200297"/>
          </a:xfrm>
        </p:spPr>
      </p:pic>
      <p:sp>
        <p:nvSpPr>
          <p:cNvPr id="3" name="Title 2">
            <a:extLst>
              <a:ext uri="{FF2B5EF4-FFF2-40B4-BE49-F238E27FC236}">
                <a16:creationId xmlns:a16="http://schemas.microsoft.com/office/drawing/2014/main" id="{E8903C96-9475-3345-8BB5-96811A25BC3D}"/>
              </a:ext>
            </a:extLst>
          </p:cNvPr>
          <p:cNvSpPr>
            <a:spLocks noGrp="1"/>
          </p:cNvSpPr>
          <p:nvPr>
            <p:ph type="title"/>
          </p:nvPr>
        </p:nvSpPr>
        <p:spPr/>
        <p:txBody>
          <a:bodyPr/>
          <a:lstStyle/>
          <a:p>
            <a:r>
              <a:rPr lang="en-US" dirty="0"/>
              <a:t>Scanning Images for Vulnerabilities</a:t>
            </a:r>
          </a:p>
        </p:txBody>
      </p:sp>
      <p:sp>
        <p:nvSpPr>
          <p:cNvPr id="4" name="Subtitle 3">
            <a:extLst>
              <a:ext uri="{FF2B5EF4-FFF2-40B4-BE49-F238E27FC236}">
                <a16:creationId xmlns:a16="http://schemas.microsoft.com/office/drawing/2014/main" id="{2F9DDAE0-6B7A-2345-B478-50C77C14E867}"/>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68635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5DD2-076F-9E49-84C7-0055FDE1B567}"/>
              </a:ext>
            </a:extLst>
          </p:cNvPr>
          <p:cNvSpPr>
            <a:spLocks noGrp="1"/>
          </p:cNvSpPr>
          <p:nvPr>
            <p:ph type="title"/>
          </p:nvPr>
        </p:nvSpPr>
        <p:spPr/>
        <p:txBody>
          <a:bodyPr/>
          <a:lstStyle/>
          <a:p>
            <a:r>
              <a:rPr lang="en-US" dirty="0"/>
              <a:t>Phases of Container Adoption</a:t>
            </a:r>
          </a:p>
        </p:txBody>
      </p:sp>
      <p:sp>
        <p:nvSpPr>
          <p:cNvPr id="3" name="Subtitle 2">
            <a:extLst>
              <a:ext uri="{FF2B5EF4-FFF2-40B4-BE49-F238E27FC236}">
                <a16:creationId xmlns:a16="http://schemas.microsoft.com/office/drawing/2014/main" id="{387C0BEC-CD69-A243-985E-A47719BA7954}"/>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038536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50AEE2-D5D3-9F45-AE84-F0D876EEF1C2}"/>
              </a:ext>
            </a:extLst>
          </p:cNvPr>
          <p:cNvSpPr>
            <a:spLocks noGrp="1"/>
          </p:cNvSpPr>
          <p:nvPr>
            <p:ph sz="quarter" idx="14"/>
          </p:nvPr>
        </p:nvSpPr>
        <p:spPr/>
        <p:txBody>
          <a:bodyPr/>
          <a:lstStyle/>
          <a:p>
            <a:r>
              <a:rPr lang="en-US" dirty="0"/>
              <a:t>Convert existing Apps or App Components into containers</a:t>
            </a:r>
          </a:p>
          <a:p>
            <a:r>
              <a:rPr lang="en-US" dirty="0"/>
              <a:t>Significant operational benefits can often be gained by containerizing:</a:t>
            </a:r>
          </a:p>
          <a:p>
            <a:pPr marL="800100" lvl="1" indent="-342900"/>
            <a:r>
              <a:rPr lang="en-US" dirty="0"/>
              <a:t>Ease of upgrading (better portability as apps move from dev to test to prod)</a:t>
            </a:r>
          </a:p>
          <a:p>
            <a:pPr marL="800100" lvl="1" indent="-342900"/>
            <a:r>
              <a:rPr lang="en-US" dirty="0"/>
              <a:t>Simplified patch management/compliance (easily rebuild images using </a:t>
            </a:r>
            <a:r>
              <a:rPr lang="en-US" dirty="0" err="1"/>
              <a:t>dockerfiles</a:t>
            </a:r>
            <a:r>
              <a:rPr lang="en-US" dirty="0"/>
              <a:t>, clear traceability with immutable images)</a:t>
            </a:r>
          </a:p>
          <a:p>
            <a:pPr marL="800100" lvl="1" indent="-342900"/>
            <a:r>
              <a:rPr lang="en-US" dirty="0"/>
              <a:t>Simplified CI/CD integration</a:t>
            </a:r>
          </a:p>
          <a:p>
            <a:pPr marL="800100" lvl="1" indent="-342900"/>
            <a:r>
              <a:rPr lang="en-US" dirty="0"/>
              <a:t>Use of container workflows</a:t>
            </a:r>
          </a:p>
          <a:p>
            <a:r>
              <a:rPr lang="en-US" dirty="0"/>
              <a:t>Application repackaging does not aim to change the application architecture. No new application platform or framework needed</a:t>
            </a:r>
          </a:p>
          <a:p>
            <a:r>
              <a:rPr lang="en-US" dirty="0"/>
              <a:t>Moving service dependencies to containers enables smaller footprint applications</a:t>
            </a:r>
          </a:p>
        </p:txBody>
      </p:sp>
      <p:sp>
        <p:nvSpPr>
          <p:cNvPr id="3" name="Title 2">
            <a:extLst>
              <a:ext uri="{FF2B5EF4-FFF2-40B4-BE49-F238E27FC236}">
                <a16:creationId xmlns:a16="http://schemas.microsoft.com/office/drawing/2014/main" id="{292F8EF9-0D62-3D49-B270-610FF0438CD5}"/>
              </a:ext>
            </a:extLst>
          </p:cNvPr>
          <p:cNvSpPr>
            <a:spLocks noGrp="1"/>
          </p:cNvSpPr>
          <p:nvPr>
            <p:ph type="title"/>
          </p:nvPr>
        </p:nvSpPr>
        <p:spPr/>
        <p:txBody>
          <a:bodyPr/>
          <a:lstStyle/>
          <a:p>
            <a:r>
              <a:rPr lang="en-US" dirty="0"/>
              <a:t>Repackaging</a:t>
            </a:r>
            <a:r>
              <a:rPr lang="en-US" baseline="0" dirty="0"/>
              <a:t> Existing Applications</a:t>
            </a:r>
            <a:endParaRPr lang="en-US" dirty="0"/>
          </a:p>
        </p:txBody>
      </p:sp>
      <p:sp>
        <p:nvSpPr>
          <p:cNvPr id="4" name="Subtitle 3">
            <a:extLst>
              <a:ext uri="{FF2B5EF4-FFF2-40B4-BE49-F238E27FC236}">
                <a16:creationId xmlns:a16="http://schemas.microsoft.com/office/drawing/2014/main" id="{CD7E2772-8F51-EC4F-9CAC-4C2736DD64FA}"/>
              </a:ext>
            </a:extLst>
          </p:cNvPr>
          <p:cNvSpPr>
            <a:spLocks noGrp="1"/>
          </p:cNvSpPr>
          <p:nvPr>
            <p:ph type="subTitle" idx="10"/>
          </p:nvPr>
        </p:nvSpPr>
        <p:spPr/>
        <p:txBody>
          <a:bodyPr/>
          <a:lstStyle/>
          <a:p>
            <a:r>
              <a:rPr lang="en-US" dirty="0"/>
              <a:t>The simplest and fastest way to achieve operational efficiency with containers</a:t>
            </a:r>
          </a:p>
        </p:txBody>
      </p:sp>
    </p:spTree>
    <p:extLst>
      <p:ext uri="{BB962C8B-B14F-4D97-AF65-F5344CB8AC3E}">
        <p14:creationId xmlns:p14="http://schemas.microsoft.com/office/powerpoint/2010/main" val="46519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79EC3D-D26A-714F-AB57-3AD4F42B0290}"/>
              </a:ext>
            </a:extLst>
          </p:cNvPr>
          <p:cNvSpPr>
            <a:spLocks noGrp="1"/>
          </p:cNvSpPr>
          <p:nvPr>
            <p:ph sz="quarter" idx="14"/>
          </p:nvPr>
        </p:nvSpPr>
        <p:spPr/>
        <p:txBody>
          <a:bodyPr/>
          <a:lstStyle/>
          <a:p>
            <a:r>
              <a:rPr lang="en-US" dirty="0"/>
              <a:t>This is taking a containerized application and leveraging an orchestrator to manage the lifecycle of that application</a:t>
            </a:r>
          </a:p>
          <a:p>
            <a:r>
              <a:rPr lang="en-US" dirty="0"/>
              <a:t>Take an existing application:</a:t>
            </a:r>
          </a:p>
          <a:p>
            <a:pPr lvl="1"/>
            <a:r>
              <a:rPr lang="en-US" dirty="0"/>
              <a:t>containerize it</a:t>
            </a:r>
          </a:p>
          <a:p>
            <a:pPr lvl="1"/>
            <a:r>
              <a:rPr lang="en-US" dirty="0"/>
              <a:t>move it to a new container framework like </a:t>
            </a:r>
            <a:r>
              <a:rPr lang="en-US" dirty="0">
                <a:hlinkClick r:id="rId3"/>
              </a:rPr>
              <a:t>Kubernetes</a:t>
            </a:r>
            <a:endParaRPr lang="en-US" dirty="0"/>
          </a:p>
          <a:p>
            <a:r>
              <a:rPr lang="en-US" dirty="0" err="1"/>
              <a:t>Replatforming</a:t>
            </a:r>
            <a:r>
              <a:rPr lang="en-US" dirty="0"/>
              <a:t> can provide consolidation benefits allowing you to modernize traditional applications and run them on the same container framework as true cloud-native applications</a:t>
            </a:r>
          </a:p>
        </p:txBody>
      </p:sp>
      <p:sp>
        <p:nvSpPr>
          <p:cNvPr id="3" name="Title 2">
            <a:extLst>
              <a:ext uri="{FF2B5EF4-FFF2-40B4-BE49-F238E27FC236}">
                <a16:creationId xmlns:a16="http://schemas.microsoft.com/office/drawing/2014/main" id="{4B89ABB5-21DC-B942-B6BA-EC06206688CF}"/>
              </a:ext>
            </a:extLst>
          </p:cNvPr>
          <p:cNvSpPr>
            <a:spLocks noGrp="1"/>
          </p:cNvSpPr>
          <p:nvPr>
            <p:ph type="title"/>
          </p:nvPr>
        </p:nvSpPr>
        <p:spPr/>
        <p:txBody>
          <a:bodyPr/>
          <a:lstStyle/>
          <a:p>
            <a:r>
              <a:rPr lang="en-US" dirty="0" err="1"/>
              <a:t>Replatforming</a:t>
            </a:r>
            <a:endParaRPr lang="en-US" dirty="0"/>
          </a:p>
        </p:txBody>
      </p:sp>
      <p:sp>
        <p:nvSpPr>
          <p:cNvPr id="4" name="Subtitle 3">
            <a:extLst>
              <a:ext uri="{FF2B5EF4-FFF2-40B4-BE49-F238E27FC236}">
                <a16:creationId xmlns:a16="http://schemas.microsoft.com/office/drawing/2014/main" id="{36DFA5CE-F89E-D941-A22F-5D78825CAE60}"/>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31714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30353D-319F-A646-B238-BA06BD8C7825}"/>
              </a:ext>
            </a:extLst>
          </p:cNvPr>
          <p:cNvSpPr>
            <a:spLocks noGrp="1"/>
          </p:cNvSpPr>
          <p:nvPr>
            <p:ph sz="quarter" idx="14"/>
          </p:nvPr>
        </p:nvSpPr>
        <p:spPr/>
        <p:txBody>
          <a:bodyPr/>
          <a:lstStyle/>
          <a:p>
            <a:r>
              <a:rPr lang="en-US" dirty="0"/>
              <a:t>Involves re-architecting all or parts of a monolithic application</a:t>
            </a:r>
          </a:p>
          <a:p>
            <a:pPr lvl="1"/>
            <a:r>
              <a:rPr lang="en-US" dirty="0"/>
              <a:t>Embrace 12 factor pattern</a:t>
            </a:r>
          </a:p>
          <a:p>
            <a:pPr lvl="1"/>
            <a:r>
              <a:rPr lang="en-US" dirty="0"/>
              <a:t>Produce distributed, </a:t>
            </a:r>
            <a:r>
              <a:rPr lang="en-US" dirty="0" err="1"/>
              <a:t>microservices</a:t>
            </a:r>
            <a:r>
              <a:rPr lang="en-US" dirty="0"/>
              <a:t>-based, stateless apps that interact</a:t>
            </a:r>
          </a:p>
          <a:p>
            <a:r>
              <a:rPr lang="en-US" dirty="0"/>
              <a:t>Refactoring large monoliths provides benefits such as better scalability and availability, but often can be quite resource intensive.</a:t>
            </a:r>
          </a:p>
          <a:p>
            <a:r>
              <a:rPr lang="en-US" dirty="0"/>
              <a:t>Usual pattern is to incrementally refactor monolithic apps into </a:t>
            </a:r>
            <a:r>
              <a:rPr lang="en-US" dirty="0" err="1"/>
              <a:t>microservices</a:t>
            </a:r>
            <a:endParaRPr lang="en-US" dirty="0"/>
          </a:p>
          <a:p>
            <a:pPr lvl="1"/>
            <a:r>
              <a:rPr lang="en-US" dirty="0"/>
              <a:t>new functionality is exclusively </a:t>
            </a:r>
            <a:r>
              <a:rPr lang="en-US" dirty="0" err="1"/>
              <a:t>microservices</a:t>
            </a:r>
            <a:endParaRPr lang="en-US" dirty="0"/>
          </a:p>
          <a:p>
            <a:pPr lvl="1"/>
            <a:r>
              <a:rPr lang="en-US" dirty="0"/>
              <a:t>converting existing modules into </a:t>
            </a:r>
            <a:r>
              <a:rPr lang="en-US" dirty="0" err="1"/>
              <a:t>microservices</a:t>
            </a:r>
            <a:r>
              <a:rPr lang="en-US" dirty="0"/>
              <a:t> over time</a:t>
            </a:r>
          </a:p>
        </p:txBody>
      </p:sp>
      <p:sp>
        <p:nvSpPr>
          <p:cNvPr id="3" name="Title 2">
            <a:extLst>
              <a:ext uri="{FF2B5EF4-FFF2-40B4-BE49-F238E27FC236}">
                <a16:creationId xmlns:a16="http://schemas.microsoft.com/office/drawing/2014/main" id="{AC52DE9B-AC18-DB4D-B793-7106563F11B1}"/>
              </a:ext>
            </a:extLst>
          </p:cNvPr>
          <p:cNvSpPr>
            <a:spLocks noGrp="1"/>
          </p:cNvSpPr>
          <p:nvPr>
            <p:ph type="title"/>
          </p:nvPr>
        </p:nvSpPr>
        <p:spPr/>
        <p:txBody>
          <a:bodyPr/>
          <a:lstStyle/>
          <a:p>
            <a:r>
              <a:rPr lang="en-US" dirty="0"/>
              <a:t>Application Refactoring</a:t>
            </a:r>
          </a:p>
        </p:txBody>
      </p:sp>
      <p:sp>
        <p:nvSpPr>
          <p:cNvPr id="4" name="Subtitle 3">
            <a:extLst>
              <a:ext uri="{FF2B5EF4-FFF2-40B4-BE49-F238E27FC236}">
                <a16:creationId xmlns:a16="http://schemas.microsoft.com/office/drawing/2014/main" id="{ED84418D-9D82-EB4D-B667-B8AB28654DA7}"/>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09960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6AE3F2-12AC-E34B-9851-027A633DF7F8}"/>
              </a:ext>
            </a:extLst>
          </p:cNvPr>
          <p:cNvPicPr>
            <a:picLocks noChangeAspect="1"/>
          </p:cNvPicPr>
          <p:nvPr/>
        </p:nvPicPr>
        <p:blipFill>
          <a:blip r:embed="rId2"/>
          <a:stretch>
            <a:fillRect/>
          </a:stretch>
        </p:blipFill>
        <p:spPr>
          <a:xfrm>
            <a:off x="122237" y="1219200"/>
            <a:ext cx="6670499" cy="5492044"/>
          </a:xfrm>
          <a:prstGeom prst="rect">
            <a:avLst/>
          </a:prstGeom>
        </p:spPr>
      </p:pic>
      <p:sp>
        <p:nvSpPr>
          <p:cNvPr id="3" name="Title 2"/>
          <p:cNvSpPr>
            <a:spLocks noGrp="1"/>
          </p:cNvSpPr>
          <p:nvPr>
            <p:ph type="title"/>
          </p:nvPr>
        </p:nvSpPr>
        <p:spPr/>
        <p:txBody>
          <a:bodyPr/>
          <a:lstStyle/>
          <a:p>
            <a:r>
              <a:rPr lang="en-US" dirty="0"/>
              <a:t>Check the Docker Endpoint</a:t>
            </a:r>
          </a:p>
        </p:txBody>
      </p:sp>
      <p:sp>
        <p:nvSpPr>
          <p:cNvPr id="4" name="Subtitle 3"/>
          <p:cNvSpPr>
            <a:spLocks noGrp="1"/>
          </p:cNvSpPr>
          <p:nvPr>
            <p:ph type="subTitle" idx="10"/>
          </p:nvPr>
        </p:nvSpPr>
        <p:spPr/>
        <p:txBody>
          <a:bodyPr/>
          <a:lstStyle/>
          <a:p>
            <a:endParaRPr lang="en-US" dirty="0"/>
          </a:p>
        </p:txBody>
      </p:sp>
      <p:sp>
        <p:nvSpPr>
          <p:cNvPr id="5" name="Content Placeholder 1">
            <a:extLst>
              <a:ext uri="{FF2B5EF4-FFF2-40B4-BE49-F238E27FC236}">
                <a16:creationId xmlns:a16="http://schemas.microsoft.com/office/drawing/2014/main" id="{AEADCEE8-F1FF-9F42-A470-0F11999EB378}"/>
              </a:ext>
            </a:extLst>
          </p:cNvPr>
          <p:cNvSpPr txBox="1">
            <a:spLocks/>
          </p:cNvSpPr>
          <p:nvPr/>
        </p:nvSpPr>
        <p:spPr>
          <a:xfrm>
            <a:off x="6604000" y="1301354"/>
            <a:ext cx="5584825" cy="5556646"/>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60673" indent="-260673">
              <a:spcBef>
                <a:spcPts val="288"/>
              </a:spcBef>
              <a:buClr>
                <a:srgbClr val="333333"/>
              </a:buClr>
            </a:pPr>
            <a:r>
              <a:rPr lang="en-US" sz="1800" dirty="0"/>
              <a:t>To check on a Docker endpoint run</a:t>
            </a:r>
          </a:p>
          <a:p>
            <a:pPr marL="260673" indent="-260673">
              <a:spcBef>
                <a:spcPts val="288"/>
              </a:spcBef>
              <a:buClr>
                <a:srgbClr val="333333"/>
              </a:buClr>
            </a:pPr>
            <a:endParaRPr lang="en-US" sz="1800" dirty="0">
              <a:latin typeface="Courier" pitchFamily="2" charset="0"/>
            </a:endParaRPr>
          </a:p>
          <a:p>
            <a:pPr marL="717873" lvl="1" indent="-260673">
              <a:spcBef>
                <a:spcPts val="288"/>
              </a:spcBef>
              <a:buClr>
                <a:srgbClr val="333333"/>
              </a:buClr>
            </a:pPr>
            <a:r>
              <a:rPr lang="en-US" sz="1400" dirty="0" err="1">
                <a:latin typeface="Courier" pitchFamily="2" charset="0"/>
              </a:rPr>
              <a:t>docker</a:t>
            </a:r>
            <a:r>
              <a:rPr lang="en-US" sz="1400" dirty="0">
                <a:latin typeface="Courier" pitchFamily="2" charset="0"/>
              </a:rPr>
              <a:t> -H 192.168.1.202:2376 info</a:t>
            </a:r>
          </a:p>
          <a:p>
            <a:pPr marL="717873" lvl="1" indent="-260673">
              <a:spcBef>
                <a:spcPts val="288"/>
              </a:spcBef>
              <a:buClr>
                <a:srgbClr val="333333"/>
              </a:buClr>
            </a:pPr>
            <a:r>
              <a:rPr lang="en-US" sz="1400" dirty="0"/>
              <a:t>May need to add –</a:t>
            </a:r>
            <a:r>
              <a:rPr lang="en-US" sz="1400" dirty="0" err="1"/>
              <a:t>tlsverify</a:t>
            </a:r>
            <a:r>
              <a:rPr lang="en-US" sz="1400" dirty="0"/>
              <a:t> and a cert path if using TLS</a:t>
            </a:r>
          </a:p>
          <a:p>
            <a:pPr marL="260673" indent="-260673">
              <a:spcBef>
                <a:spcPts val="288"/>
              </a:spcBef>
              <a:buClr>
                <a:srgbClr val="333333"/>
              </a:buClr>
            </a:pPr>
            <a:endParaRPr lang="en-US" sz="1800" dirty="0">
              <a:latin typeface="Courier" pitchFamily="2" charset="0"/>
            </a:endParaRPr>
          </a:p>
          <a:p>
            <a:pPr marL="260673" indent="-260673">
              <a:spcBef>
                <a:spcPts val="288"/>
              </a:spcBef>
              <a:buClr>
                <a:srgbClr val="333333"/>
              </a:buClr>
            </a:pPr>
            <a:r>
              <a:rPr lang="en-US" sz="1800" dirty="0"/>
              <a:t>We can eliminate the need to specify a host, cert path, and TLS verification on every command line by using environment variables:</a:t>
            </a:r>
          </a:p>
          <a:p>
            <a:pPr marL="260673" indent="-260673">
              <a:spcBef>
                <a:spcPts val="288"/>
              </a:spcBef>
              <a:buClr>
                <a:srgbClr val="333333"/>
              </a:buClr>
            </a:pPr>
            <a:endParaRPr lang="en-US" sz="1800" dirty="0">
              <a:latin typeface="Courier" pitchFamily="2" charset="0"/>
            </a:endParaRPr>
          </a:p>
          <a:p>
            <a:pPr marL="717873" lvl="1" indent="-260673">
              <a:spcBef>
                <a:spcPts val="288"/>
              </a:spcBef>
              <a:buClr>
                <a:srgbClr val="333333"/>
              </a:buClr>
            </a:pPr>
            <a:r>
              <a:rPr lang="en-US" sz="1400" dirty="0">
                <a:latin typeface="Courier" pitchFamily="2" charset="0"/>
              </a:rPr>
              <a:t>export DOCKER_HOST=192.168.1.202:2376</a:t>
            </a:r>
          </a:p>
          <a:p>
            <a:pPr marL="717873" lvl="1" indent="-260673">
              <a:spcBef>
                <a:spcPts val="288"/>
              </a:spcBef>
              <a:buClr>
                <a:srgbClr val="333333"/>
              </a:buClr>
            </a:pPr>
            <a:r>
              <a:rPr lang="en-US" sz="1400" dirty="0">
                <a:latin typeface="Courier" pitchFamily="2" charset="0"/>
              </a:rPr>
              <a:t>export DOCKER_CERT_PATH=~/</a:t>
            </a:r>
            <a:r>
              <a:rPr lang="en-US" sz="1400" dirty="0" err="1">
                <a:latin typeface="Courier" pitchFamily="2" charset="0"/>
              </a:rPr>
              <a:t>vch</a:t>
            </a:r>
            <a:r>
              <a:rPr lang="en-US" sz="1400" dirty="0">
                <a:latin typeface="Courier" pitchFamily="2" charset="0"/>
              </a:rPr>
              <a:t>-testing</a:t>
            </a:r>
          </a:p>
          <a:p>
            <a:pPr marL="717873" lvl="1" indent="-260673">
              <a:spcBef>
                <a:spcPts val="288"/>
              </a:spcBef>
              <a:buClr>
                <a:srgbClr val="333333"/>
              </a:buClr>
            </a:pPr>
            <a:r>
              <a:rPr lang="en-US" sz="1400" dirty="0">
                <a:latin typeface="Courier" pitchFamily="2" charset="0"/>
              </a:rPr>
              <a:t>export DOCKER_TLS_VERIFY=1</a:t>
            </a:r>
            <a:endParaRPr lang="en-US" sz="1600" dirty="0">
              <a:latin typeface="Courier" pitchFamily="2" charset="0"/>
            </a:endParaRPr>
          </a:p>
          <a:p>
            <a:pPr marL="260673" indent="-260673">
              <a:spcBef>
                <a:spcPts val="288"/>
              </a:spcBef>
              <a:buClr>
                <a:srgbClr val="333333"/>
              </a:buClr>
            </a:pPr>
            <a:endParaRPr lang="en-US" sz="1600" dirty="0">
              <a:latin typeface="Courier" pitchFamily="2" charset="0"/>
            </a:endParaRPr>
          </a:p>
        </p:txBody>
      </p:sp>
      <p:sp>
        <p:nvSpPr>
          <p:cNvPr id="7" name="TextBox 6">
            <a:extLst>
              <a:ext uri="{FF2B5EF4-FFF2-40B4-BE49-F238E27FC236}">
                <a16:creationId xmlns:a16="http://schemas.microsoft.com/office/drawing/2014/main" id="{2A63F835-A441-8447-9FD0-FC09DD549C30}"/>
              </a:ext>
            </a:extLst>
          </p:cNvPr>
          <p:cNvSpPr txBox="1"/>
          <p:nvPr/>
        </p:nvSpPr>
        <p:spPr>
          <a:xfrm>
            <a:off x="2314223" y="1219200"/>
            <a:ext cx="4380088" cy="777136"/>
          </a:xfrm>
          <a:prstGeom prst="rect">
            <a:avLst/>
          </a:prstGeom>
          <a:solidFill>
            <a:schemeClr val="accent1">
              <a:lumMod val="20000"/>
              <a:lumOff val="80000"/>
            </a:schemeClr>
          </a:solidFill>
        </p:spPr>
        <p:txBody>
          <a:bodyPr wrap="square" lIns="0" tIns="0" rIns="0" bIns="0" rtlCol="0">
            <a:spAutoFit/>
          </a:bodyPr>
          <a:lstStyle/>
          <a:p>
            <a:pPr marL="260673" indent="-260673">
              <a:spcBef>
                <a:spcPts val="288"/>
              </a:spcBef>
              <a:buClr>
                <a:srgbClr val="333333"/>
              </a:buClr>
            </a:pPr>
            <a:r>
              <a:rPr lang="en-US" sz="1200" dirty="0"/>
              <a:t>The endpoint is probably using TLS If you get the error:</a:t>
            </a:r>
          </a:p>
          <a:p>
            <a:pPr marL="260673" indent="-260673">
              <a:spcBef>
                <a:spcPts val="288"/>
              </a:spcBef>
              <a:buClr>
                <a:srgbClr val="333333"/>
              </a:buClr>
            </a:pPr>
            <a:r>
              <a:rPr lang="en-US" sz="1200" dirty="0">
                <a:solidFill>
                  <a:srgbClr val="FF0000"/>
                </a:solidFill>
                <a:latin typeface="Courier" pitchFamily="2" charset="0"/>
              </a:rPr>
              <a:t>* Are you trying to connect to a TLS-enabled daemon without TLS?</a:t>
            </a:r>
            <a:endParaRPr lang="en-US" sz="1200" dirty="0">
              <a:solidFill>
                <a:srgbClr val="FF0000"/>
              </a:solidFill>
            </a:endParaRPr>
          </a:p>
          <a:p>
            <a:pPr algn="l">
              <a:spcAft>
                <a:spcPts val="600"/>
              </a:spcAft>
            </a:pPr>
            <a:endParaRPr lang="en-US" sz="1200" dirty="0"/>
          </a:p>
        </p:txBody>
      </p:sp>
    </p:spTree>
    <p:extLst>
      <p:ext uri="{BB962C8B-B14F-4D97-AF65-F5344CB8AC3E}">
        <p14:creationId xmlns:p14="http://schemas.microsoft.com/office/powerpoint/2010/main" val="159482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360E38-0D9F-1541-8E97-7A58A86A8556}"/>
              </a:ext>
            </a:extLst>
          </p:cNvPr>
          <p:cNvSpPr>
            <a:spLocks noGrp="1"/>
          </p:cNvSpPr>
          <p:nvPr>
            <p:ph sz="quarter" idx="14"/>
          </p:nvPr>
        </p:nvSpPr>
        <p:spPr/>
        <p:txBody>
          <a:bodyPr/>
          <a:lstStyle/>
          <a:p>
            <a:r>
              <a:rPr lang="en-US" dirty="0"/>
              <a:t>When working in a greenfield situation, start with CNA patterns in mind</a:t>
            </a:r>
          </a:p>
          <a:p>
            <a:r>
              <a:rPr lang="en-US" dirty="0"/>
              <a:t>Cloud-Native Applications are designed for availability and scalability. As in app refactoring, cloud-native apps are distributed, </a:t>
            </a:r>
            <a:r>
              <a:rPr lang="en-US" dirty="0" err="1"/>
              <a:t>microservices</a:t>
            </a:r>
            <a:r>
              <a:rPr lang="en-US" dirty="0"/>
              <a:t>-based, stateless, and highly orchestrated.</a:t>
            </a:r>
          </a:p>
        </p:txBody>
      </p:sp>
      <p:sp>
        <p:nvSpPr>
          <p:cNvPr id="3" name="Title 2">
            <a:extLst>
              <a:ext uri="{FF2B5EF4-FFF2-40B4-BE49-F238E27FC236}">
                <a16:creationId xmlns:a16="http://schemas.microsoft.com/office/drawing/2014/main" id="{85B81C0A-3571-1444-81FF-CDD664A8E416}"/>
              </a:ext>
            </a:extLst>
          </p:cNvPr>
          <p:cNvSpPr>
            <a:spLocks noGrp="1"/>
          </p:cNvSpPr>
          <p:nvPr>
            <p:ph type="title"/>
          </p:nvPr>
        </p:nvSpPr>
        <p:spPr/>
        <p:txBody>
          <a:bodyPr/>
          <a:lstStyle/>
          <a:p>
            <a:r>
              <a:rPr lang="en-US" dirty="0"/>
              <a:t>Cloud-Native Applications First</a:t>
            </a:r>
          </a:p>
        </p:txBody>
      </p:sp>
      <p:sp>
        <p:nvSpPr>
          <p:cNvPr id="4" name="Subtitle 3">
            <a:extLst>
              <a:ext uri="{FF2B5EF4-FFF2-40B4-BE49-F238E27FC236}">
                <a16:creationId xmlns:a16="http://schemas.microsoft.com/office/drawing/2014/main" id="{16E07A5E-58B0-F642-9716-7A6234D7A862}"/>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70641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Linux Boot</a:t>
            </a:r>
          </a:p>
        </p:txBody>
      </p:sp>
      <p:sp>
        <p:nvSpPr>
          <p:cNvPr id="3" name="Subtitle 2"/>
          <p:cNvSpPr>
            <a:spLocks noGrp="1"/>
          </p:cNvSpPr>
          <p:nvPr>
            <p:ph type="subTitle" idx="10"/>
          </p:nvPr>
        </p:nvSpPr>
        <p:spPr/>
        <p:txBody>
          <a:bodyPr/>
          <a:lstStyle/>
          <a:p>
            <a:endParaRPr lang="en-US"/>
          </a:p>
        </p:txBody>
      </p:sp>
      <p:sp>
        <p:nvSpPr>
          <p:cNvPr id="4" name="Content Placeholder 3"/>
          <p:cNvSpPr>
            <a:spLocks noGrp="1"/>
          </p:cNvSpPr>
          <p:nvPr>
            <p:ph sz="quarter" idx="17"/>
          </p:nvPr>
        </p:nvSpPr>
        <p:spPr/>
        <p:txBody>
          <a:bodyPr/>
          <a:lstStyle/>
          <a:p>
            <a:pPr marL="260673" indent="-260673">
              <a:spcBef>
                <a:spcPts val="288"/>
              </a:spcBef>
              <a:buClr>
                <a:srgbClr val="333333"/>
              </a:buClr>
            </a:pPr>
            <a:r>
              <a:rPr lang="en-US" dirty="0"/>
              <a:t>In a nutshell . . .</a:t>
            </a:r>
          </a:p>
          <a:p>
            <a:pPr marL="816320" lvl="1" indent="-260673">
              <a:spcBef>
                <a:spcPts val="288"/>
              </a:spcBef>
              <a:buClr>
                <a:srgbClr val="333333"/>
              </a:buClr>
            </a:pPr>
            <a:r>
              <a:rPr lang="en-US" sz="1200" dirty="0"/>
              <a:t>First, the bootloader code executes, loads the kernel (from disk, net, or </a:t>
            </a:r>
            <a:r>
              <a:rPr lang="en-US" sz="1200" dirty="0" err="1"/>
              <a:t>whevever</a:t>
            </a:r>
            <a:r>
              <a:rPr lang="en-US" sz="1200" dirty="0"/>
              <a:t>).</a:t>
            </a:r>
          </a:p>
          <a:p>
            <a:pPr marL="816320" lvl="1" indent="-260673">
              <a:spcBef>
                <a:spcPts val="288"/>
              </a:spcBef>
              <a:buClr>
                <a:srgbClr val="333333"/>
              </a:buClr>
            </a:pPr>
            <a:r>
              <a:rPr lang="en-US" sz="1200" dirty="0"/>
              <a:t>After a bunch of hardware “setup” by the kernel, the kernel calls the “</a:t>
            </a:r>
            <a:r>
              <a:rPr lang="en-US" sz="1200" dirty="0" err="1"/>
              <a:t>init</a:t>
            </a:r>
            <a:r>
              <a:rPr lang="en-US" sz="1200" dirty="0"/>
              <a:t>” program.</a:t>
            </a:r>
          </a:p>
          <a:p>
            <a:pPr marL="816320" lvl="1" indent="-260673">
              <a:spcBef>
                <a:spcPts val="288"/>
              </a:spcBef>
              <a:buClr>
                <a:srgbClr val="333333"/>
              </a:buClr>
            </a:pPr>
            <a:r>
              <a:rPr lang="en-US" sz="1200" dirty="0"/>
              <a:t>The “</a:t>
            </a:r>
            <a:r>
              <a:rPr lang="en-US" sz="1200" dirty="0" err="1"/>
              <a:t>init</a:t>
            </a:r>
            <a:r>
              <a:rPr lang="en-US" sz="1200" dirty="0"/>
              <a:t>” program (usually) starts all the processes in the system.</a:t>
            </a:r>
          </a:p>
          <a:p>
            <a:pPr marL="1303367" lvl="5" indent="-260673">
              <a:spcBef>
                <a:spcPts val="285"/>
              </a:spcBef>
              <a:buClr>
                <a:srgbClr val="333333"/>
              </a:buClr>
              <a:buFont typeface="Arial" panose="020B0604020202020204" pitchFamily="34" charset="0"/>
              <a:buChar char="•"/>
            </a:pPr>
            <a:r>
              <a:rPr lang="en-US" sz="1200" dirty="0"/>
              <a:t>TCP/IP stuff, like DHCP clients for IP addresses.</a:t>
            </a:r>
          </a:p>
          <a:p>
            <a:pPr marL="1303367" lvl="5" indent="-260673">
              <a:spcBef>
                <a:spcPts val="285"/>
              </a:spcBef>
              <a:buClr>
                <a:srgbClr val="333333"/>
              </a:buClr>
              <a:buFont typeface="Arial" panose="020B0604020202020204" pitchFamily="34" charset="0"/>
              <a:buChar char="•"/>
            </a:pPr>
            <a:r>
              <a:rPr lang="en-US" sz="1200" dirty="0"/>
              <a:t>Web Servers (if we want those).</a:t>
            </a:r>
          </a:p>
          <a:p>
            <a:pPr marL="1303367" lvl="5" indent="-260673">
              <a:spcBef>
                <a:spcPts val="285"/>
              </a:spcBef>
              <a:buClr>
                <a:srgbClr val="333333"/>
              </a:buClr>
              <a:buFont typeface="Arial" panose="020B0604020202020204" pitchFamily="34" charset="0"/>
              <a:buChar char="•"/>
            </a:pPr>
            <a:r>
              <a:rPr lang="en-US" sz="1200" dirty="0"/>
              <a:t>Databases (if we want those).</a:t>
            </a:r>
          </a:p>
          <a:p>
            <a:pPr marL="555646" lvl="1" indent="0">
              <a:spcBef>
                <a:spcPts val="288"/>
              </a:spcBef>
              <a:buClr>
                <a:srgbClr val="333333"/>
              </a:buClr>
              <a:buNone/>
            </a:pPr>
            <a:endParaRPr lang="en-US" sz="1200" dirty="0"/>
          </a:p>
          <a:p>
            <a:pPr marL="260673" indent="-260673">
              <a:spcBef>
                <a:spcPts val="288"/>
              </a:spcBef>
              <a:buClr>
                <a:srgbClr val="333333"/>
              </a:buClr>
            </a:pPr>
            <a:r>
              <a:rPr lang="en-US" sz="1200" dirty="0"/>
              <a:t>That’s about it (in a nutshell, though </a:t>
            </a:r>
            <a:r>
              <a:rPr lang="mr-IN" sz="1200" dirty="0"/>
              <a:t>–</a:t>
            </a:r>
            <a:r>
              <a:rPr lang="en-US" sz="1200" dirty="0"/>
              <a:t> there is more to it but that’s enough).</a:t>
            </a:r>
          </a:p>
          <a:p>
            <a:endParaRPr lang="en-US" dirty="0"/>
          </a:p>
        </p:txBody>
      </p:sp>
      <p:pic>
        <p:nvPicPr>
          <p:cNvPr id="6" name="Content Placeholder 5"/>
          <p:cNvPicPr>
            <a:picLocks noGrp="1" noChangeAspect="1"/>
          </p:cNvPicPr>
          <p:nvPr>
            <p:ph sz="quarter" idx="18"/>
          </p:nvPr>
        </p:nvPicPr>
        <p:blipFill>
          <a:blip r:embed="rId2"/>
          <a:stretch>
            <a:fillRect/>
          </a:stretch>
        </p:blipFill>
        <p:spPr>
          <a:xfrm>
            <a:off x="7794625" y="2495550"/>
            <a:ext cx="2921000" cy="2781300"/>
          </a:xfrm>
          <a:prstGeom prst="rect">
            <a:avLst/>
          </a:prstGeom>
        </p:spPr>
      </p:pic>
    </p:spTree>
    <p:extLst>
      <p:ext uri="{BB962C8B-B14F-4D97-AF65-F5344CB8AC3E}">
        <p14:creationId xmlns:p14="http://schemas.microsoft.com/office/powerpoint/2010/main" val="111803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pPr>
              <a:spcBef>
                <a:spcPts val="288"/>
              </a:spcBef>
              <a:buClr>
                <a:srgbClr val="333333"/>
              </a:buClr>
              <a:buNone/>
            </a:pPr>
            <a:r>
              <a:rPr lang="en-US" sz="1800" dirty="0"/>
              <a:t>In a nutshell . . .</a:t>
            </a:r>
          </a:p>
          <a:p>
            <a:pPr>
              <a:spcBef>
                <a:spcPts val="288"/>
              </a:spcBef>
              <a:buClr>
                <a:srgbClr val="333333"/>
              </a:buClr>
              <a:buNone/>
            </a:pPr>
            <a:endParaRPr lang="en-US" sz="1200" dirty="0"/>
          </a:p>
          <a:p>
            <a:pPr marL="260673" indent="-260673">
              <a:spcBef>
                <a:spcPts val="288"/>
              </a:spcBef>
              <a:buClr>
                <a:srgbClr val="333333"/>
              </a:buClr>
            </a:pPr>
            <a:r>
              <a:rPr lang="en-US" sz="1200" dirty="0"/>
              <a:t>We boot Linux (</a:t>
            </a:r>
            <a:r>
              <a:rPr lang="en-US" sz="1200" dirty="0" err="1"/>
              <a:t>ESXi</a:t>
            </a:r>
            <a:r>
              <a:rPr lang="en-US" sz="1200" dirty="0"/>
              <a:t> or KVM, as in the last slide, which starts the “hypervisor”).</a:t>
            </a:r>
          </a:p>
          <a:p>
            <a:pPr>
              <a:spcBef>
                <a:spcPts val="288"/>
              </a:spcBef>
              <a:buClr>
                <a:srgbClr val="333333"/>
              </a:buClr>
              <a:buNone/>
            </a:pPr>
            <a:endParaRPr lang="en-US" sz="1200" dirty="0"/>
          </a:p>
          <a:p>
            <a:pPr marL="260673" indent="-260673">
              <a:spcBef>
                <a:spcPts val="288"/>
              </a:spcBef>
              <a:buClr>
                <a:srgbClr val="333333"/>
              </a:buClr>
            </a:pPr>
            <a:r>
              <a:rPr lang="en-US" sz="1200" dirty="0"/>
              <a:t>This kernel (hypervisor), though, has a bunch of special “drivers” that “virtualize” the hardware.</a:t>
            </a:r>
          </a:p>
          <a:p>
            <a:pPr marL="816320" lvl="1" indent="-260673">
              <a:spcBef>
                <a:spcPts val="288"/>
              </a:spcBef>
              <a:buClr>
                <a:srgbClr val="333333"/>
              </a:buClr>
            </a:pPr>
            <a:r>
              <a:rPr lang="en-US" sz="1200" dirty="0"/>
              <a:t>Effectively, we insert a “shim” between special (VM) processes and actual hardware, so the VM believes it’s talking to actual hardware.</a:t>
            </a:r>
          </a:p>
          <a:p>
            <a:pPr marL="816320" lvl="1" indent="-260673">
              <a:spcBef>
                <a:spcPts val="288"/>
              </a:spcBef>
              <a:buClr>
                <a:srgbClr val="333333"/>
              </a:buClr>
            </a:pPr>
            <a:r>
              <a:rPr lang="en-US" sz="1200" dirty="0"/>
              <a:t>The drivers multiplex the VMs appropriately and do a bunch of other work to make sure they don’t collide or see each other “in memory”.</a:t>
            </a:r>
          </a:p>
          <a:p>
            <a:pPr marL="555646" lvl="1" indent="0">
              <a:spcBef>
                <a:spcPts val="288"/>
              </a:spcBef>
              <a:buClr>
                <a:srgbClr val="333333"/>
              </a:buClr>
              <a:buNone/>
            </a:pPr>
            <a:endParaRPr lang="en-US" sz="1200" dirty="0"/>
          </a:p>
          <a:p>
            <a:pPr marL="260673" indent="-260673">
              <a:spcBef>
                <a:spcPts val="288"/>
              </a:spcBef>
              <a:buClr>
                <a:srgbClr val="333333"/>
              </a:buClr>
            </a:pPr>
            <a:r>
              <a:rPr lang="en-US" sz="1200" dirty="0"/>
              <a:t>A process (maybe by ”</a:t>
            </a:r>
            <a:r>
              <a:rPr lang="en-US" sz="1200" dirty="0" err="1"/>
              <a:t>init</a:t>
            </a:r>
            <a:r>
              <a:rPr lang="en-US" sz="1200" dirty="0"/>
              <a:t>”) is started that sets up isolation for the VM (disk, memory, and so on).</a:t>
            </a:r>
          </a:p>
          <a:p>
            <a:pPr marL="816320" lvl="1" indent="-260673">
              <a:spcBef>
                <a:spcPts val="288"/>
              </a:spcBef>
              <a:buClr>
                <a:srgbClr val="333333"/>
              </a:buClr>
            </a:pPr>
            <a:r>
              <a:rPr lang="en-US" sz="1200" dirty="0"/>
              <a:t>The kernel ‘boots’ the new VM.</a:t>
            </a:r>
          </a:p>
          <a:p>
            <a:pPr marL="1303367" lvl="5" indent="-260673">
              <a:spcBef>
                <a:spcPts val="285"/>
              </a:spcBef>
              <a:buClr>
                <a:srgbClr val="333333"/>
              </a:buClr>
              <a:buFont typeface="Arial" panose="020B0604020202020204" pitchFamily="34" charset="0"/>
              <a:buChar char="•"/>
            </a:pPr>
            <a:r>
              <a:rPr lang="en-US" sz="1200" dirty="0"/>
              <a:t>Basically, starts an emulated BIOS, which sees disk files as disks (i.e., </a:t>
            </a:r>
            <a:r>
              <a:rPr lang="en-US" sz="1200" dirty="0" err="1"/>
              <a:t>vmdks</a:t>
            </a:r>
            <a:r>
              <a:rPr lang="en-US" sz="1200" dirty="0"/>
              <a:t>), tricked drivers as network cards (</a:t>
            </a:r>
            <a:r>
              <a:rPr lang="en-US" sz="1200" dirty="0" err="1"/>
              <a:t>vmnics</a:t>
            </a:r>
            <a:r>
              <a:rPr lang="en-US" sz="1200" dirty="0"/>
              <a:t>), and so on.</a:t>
            </a:r>
          </a:p>
          <a:p>
            <a:pPr marL="816320" lvl="1" indent="-260673">
              <a:spcBef>
                <a:spcPts val="288"/>
              </a:spcBef>
              <a:buClr>
                <a:srgbClr val="333333"/>
              </a:buClr>
            </a:pPr>
            <a:r>
              <a:rPr lang="en-US" sz="1200" dirty="0"/>
              <a:t>The “inner” kernel boots just like normal (see the previous slide).</a:t>
            </a:r>
          </a:p>
          <a:p>
            <a:pPr marL="555646" lvl="1" indent="0">
              <a:spcBef>
                <a:spcPts val="288"/>
              </a:spcBef>
              <a:buClr>
                <a:srgbClr val="333333"/>
              </a:buClr>
              <a:buNone/>
            </a:pPr>
            <a:endParaRPr lang="en-US" sz="1200" dirty="0"/>
          </a:p>
          <a:p>
            <a:pPr marL="260673" indent="-260673">
              <a:spcBef>
                <a:spcPts val="288"/>
              </a:spcBef>
              <a:buClr>
                <a:srgbClr val="333333"/>
              </a:buClr>
            </a:pPr>
            <a:r>
              <a:rPr lang="en-US" sz="1200" dirty="0"/>
              <a:t>That’s about it (in a very small nutshell, though).</a:t>
            </a:r>
          </a:p>
          <a:p>
            <a:pPr marL="816320" lvl="1" indent="-260673">
              <a:spcBef>
                <a:spcPts val="288"/>
              </a:spcBef>
              <a:buClr>
                <a:srgbClr val="333333"/>
              </a:buClr>
            </a:pPr>
            <a:r>
              <a:rPr lang="en-US" sz="1200" dirty="0"/>
              <a:t>The point is, hypervisor starts a BIOS that looks just like a machine (virtual) so it</a:t>
            </a:r>
            <a:r>
              <a:rPr lang="mr-IN" sz="1200" dirty="0"/>
              <a:t>’</a:t>
            </a:r>
            <a:r>
              <a:rPr lang="en-US" sz="1200" dirty="0"/>
              <a:t>s full virtualization.</a:t>
            </a:r>
          </a:p>
        </p:txBody>
      </p:sp>
      <p:sp>
        <p:nvSpPr>
          <p:cNvPr id="3" name="Title 2"/>
          <p:cNvSpPr>
            <a:spLocks noGrp="1"/>
          </p:cNvSpPr>
          <p:nvPr>
            <p:ph type="title"/>
          </p:nvPr>
        </p:nvSpPr>
        <p:spPr/>
        <p:txBody>
          <a:bodyPr/>
          <a:lstStyle/>
          <a:p>
            <a:r>
              <a:rPr lang="en-US" dirty="0"/>
              <a:t>How Does a VM Boot?</a:t>
            </a:r>
          </a:p>
        </p:txBody>
      </p:sp>
      <p:sp>
        <p:nvSpPr>
          <p:cNvPr id="4" name="Subtitle 3"/>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0760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pPr marL="260673" indent="-260673">
              <a:spcBef>
                <a:spcPts val="288"/>
              </a:spcBef>
              <a:buClr>
                <a:srgbClr val="333333"/>
              </a:buClr>
            </a:pPr>
            <a:r>
              <a:rPr lang="en-US" sz="1200" i="1" dirty="0"/>
              <a:t>Linux</a:t>
            </a:r>
            <a:r>
              <a:rPr lang="en-US" sz="1200" dirty="0"/>
              <a:t> boots, but only needs to start some container manager</a:t>
            </a:r>
          </a:p>
          <a:p>
            <a:pPr marL="260673" indent="-260673">
              <a:spcBef>
                <a:spcPts val="288"/>
              </a:spcBef>
              <a:buClr>
                <a:srgbClr val="333333"/>
              </a:buClr>
            </a:pPr>
            <a:r>
              <a:rPr lang="en-US" sz="1200" dirty="0"/>
              <a:t>We ask the container manager to ‘start/run’ a container:</a:t>
            </a:r>
          </a:p>
          <a:p>
            <a:pPr marL="816320" lvl="1" indent="-260673">
              <a:spcBef>
                <a:spcPts val="288"/>
              </a:spcBef>
              <a:buClr>
                <a:srgbClr val="333333"/>
              </a:buClr>
            </a:pPr>
            <a:r>
              <a:rPr lang="en-US" sz="1200" dirty="0"/>
              <a:t>Container manager ‘creates a new namespace’, which is effectively ‘the container’:</a:t>
            </a:r>
          </a:p>
          <a:p>
            <a:pPr marL="1303367" lvl="5" indent="-260673">
              <a:spcBef>
                <a:spcPts val="285"/>
              </a:spcBef>
              <a:buClr>
                <a:srgbClr val="333333"/>
              </a:buClr>
              <a:buFont typeface="Arial" panose="020B0604020202020204" pitchFamily="34" charset="0"/>
              <a:buChar char="•"/>
            </a:pPr>
            <a:r>
              <a:rPr lang="en-US" sz="1200" dirty="0"/>
              <a:t>A namespace is a kernel trick to ‘keep things grouped and isolated’ so it can treat the ’group of things’ as a contained set of things to manage.</a:t>
            </a:r>
          </a:p>
          <a:p>
            <a:pPr marL="1303367" lvl="5" indent="-260673">
              <a:spcBef>
                <a:spcPts val="285"/>
              </a:spcBef>
              <a:buClr>
                <a:srgbClr val="333333"/>
              </a:buClr>
              <a:buFont typeface="Arial" panose="020B0604020202020204" pitchFamily="34" charset="0"/>
              <a:buChar char="•"/>
            </a:pPr>
            <a:r>
              <a:rPr lang="en-US" sz="1200" dirty="0"/>
              <a:t>This includes things like ‘a file system’ (which is just a directory somewhere on the disk that the kernel knows ‘belongs’ to the container (namespace)), ’virtual network cards’ (which are just pipes that have one end ‘in’ the container and one end ‘on a virtual switch’, processes (which are programs that run ‘in the container’).</a:t>
            </a:r>
          </a:p>
          <a:p>
            <a:pPr marL="1303367" lvl="5" indent="-260673">
              <a:spcBef>
                <a:spcPts val="285"/>
              </a:spcBef>
              <a:buClr>
                <a:srgbClr val="333333"/>
              </a:buClr>
              <a:buFont typeface="Arial" panose="020B0604020202020204" pitchFamily="34" charset="0"/>
              <a:buChar char="•"/>
            </a:pPr>
            <a:r>
              <a:rPr lang="en-US" sz="1200" dirty="0"/>
              <a:t>So when we say ‘in a container’ we simply mean ‘in that namespace the kernel knows is our stuff and only our stuff’</a:t>
            </a:r>
          </a:p>
          <a:p>
            <a:pPr marL="816320" lvl="1" indent="-260673">
              <a:spcBef>
                <a:spcPts val="288"/>
              </a:spcBef>
              <a:buClr>
                <a:srgbClr val="333333"/>
              </a:buClr>
            </a:pPr>
            <a:r>
              <a:rPr lang="en-US" sz="1200" dirty="0"/>
              <a:t>Container manager unpacks the ‘container image’ (which is not all that different than a </a:t>
            </a:r>
            <a:r>
              <a:rPr lang="en-US" sz="1200" dirty="0" err="1"/>
              <a:t>vmdk</a:t>
            </a:r>
            <a:r>
              <a:rPr lang="en-US" sz="1200" dirty="0"/>
              <a:t>) into the ’directory’ that is the file system for the container.</a:t>
            </a:r>
          </a:p>
          <a:p>
            <a:pPr marL="816320" lvl="1" indent="-260673">
              <a:spcBef>
                <a:spcPts val="288"/>
              </a:spcBef>
              <a:buClr>
                <a:srgbClr val="333333"/>
              </a:buClr>
            </a:pPr>
            <a:r>
              <a:rPr lang="en-US" sz="1200" dirty="0"/>
              <a:t>The container manager tells the kernel to execute a program that exists on that ‘container image’ that is now unpacked into the ‘isolated’ directory.</a:t>
            </a:r>
          </a:p>
          <a:p>
            <a:pPr marL="260673" indent="-260673">
              <a:spcBef>
                <a:spcPts val="288"/>
              </a:spcBef>
              <a:buClr>
                <a:srgbClr val="333333"/>
              </a:buClr>
            </a:pPr>
            <a:r>
              <a:rPr lang="en-US" sz="1200" dirty="0"/>
              <a:t>That’s it (again, in a nutshell, because there are things like ’</a:t>
            </a:r>
            <a:r>
              <a:rPr lang="en-US" sz="1200" dirty="0" err="1"/>
              <a:t>cgroups</a:t>
            </a:r>
            <a:r>
              <a:rPr lang="en-US" sz="1200" dirty="0"/>
              <a:t>’ that let us dictate the ‘namespace’ (i.e., contained things) can only use so much CPU, network bandwidth, and so on.</a:t>
            </a:r>
          </a:p>
          <a:p>
            <a:pPr marL="260673" indent="-260673">
              <a:spcBef>
                <a:spcPts val="288"/>
              </a:spcBef>
              <a:buClr>
                <a:srgbClr val="333333"/>
              </a:buClr>
            </a:pPr>
            <a:r>
              <a:rPr lang="en-US" sz="1200" dirty="0"/>
              <a:t>The larger point is, containers are just ‘isolated process/disk directory/virtual Ethernet pipes, users, and so on. where the isolation is purely a kernel namespace and ‘quota/</a:t>
            </a:r>
            <a:r>
              <a:rPr lang="en-US" sz="1200" dirty="0" err="1"/>
              <a:t>cgroup</a:t>
            </a:r>
            <a:r>
              <a:rPr lang="en-US" sz="1200" dirty="0"/>
              <a:t>’ trick.</a:t>
            </a:r>
          </a:p>
        </p:txBody>
      </p:sp>
      <p:sp>
        <p:nvSpPr>
          <p:cNvPr id="3" name="Title 2"/>
          <p:cNvSpPr>
            <a:spLocks noGrp="1"/>
          </p:cNvSpPr>
          <p:nvPr>
            <p:ph type="title"/>
          </p:nvPr>
        </p:nvSpPr>
        <p:spPr/>
        <p:txBody>
          <a:bodyPr/>
          <a:lstStyle/>
          <a:p>
            <a:r>
              <a:rPr lang="en-US" dirty="0"/>
              <a:t>How Does a Container Boot?</a:t>
            </a:r>
          </a:p>
        </p:txBody>
      </p:sp>
      <p:sp>
        <p:nvSpPr>
          <p:cNvPr id="4" name="Subtitle 3"/>
          <p:cNvSpPr>
            <a:spLocks noGrp="1"/>
          </p:cNvSpPr>
          <p:nvPr>
            <p:ph type="subTitle" idx="10"/>
          </p:nvPr>
        </p:nvSpPr>
        <p:spPr/>
        <p:txBody>
          <a:bodyPr/>
          <a:lstStyle/>
          <a:p>
            <a:r>
              <a:rPr lang="en-US" dirty="0"/>
              <a:t>Trick Question</a:t>
            </a:r>
            <a:r>
              <a:rPr lang="mr-IN" dirty="0"/>
              <a:t>…</a:t>
            </a:r>
            <a:r>
              <a:rPr lang="en-US" dirty="0"/>
              <a:t> it doesn’t</a:t>
            </a:r>
          </a:p>
        </p:txBody>
      </p:sp>
    </p:spTree>
    <p:extLst>
      <p:ext uri="{BB962C8B-B14F-4D97-AF65-F5344CB8AC3E}">
        <p14:creationId xmlns:p14="http://schemas.microsoft.com/office/powerpoint/2010/main" val="186941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Deploying or Scheduling Container Apps</a:t>
            </a:r>
          </a:p>
        </p:txBody>
      </p:sp>
      <p:sp>
        <p:nvSpPr>
          <p:cNvPr id="3" name="Subtitle 2"/>
          <p:cNvSpPr>
            <a:spLocks noGrp="1"/>
          </p:cNvSpPr>
          <p:nvPr>
            <p:ph type="subTitle" idx="10"/>
          </p:nvPr>
        </p:nvSpPr>
        <p:spPr/>
        <p:txBody>
          <a:bodyPr/>
          <a:lstStyle/>
          <a:p>
            <a:r>
              <a:rPr lang="en-US" dirty="0"/>
              <a:t>Multi-Container Based</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r="-2193"/>
          <a:stretch/>
        </p:blipFill>
        <p:spPr>
          <a:xfrm>
            <a:off x="1909475" y="1375004"/>
            <a:ext cx="8093168" cy="4341881"/>
          </a:xfrm>
          <a:prstGeom prst="rect">
            <a:avLst/>
          </a:prstGeom>
        </p:spPr>
      </p:pic>
    </p:spTree>
    <p:extLst>
      <p:ext uri="{BB962C8B-B14F-4D97-AF65-F5344CB8AC3E}">
        <p14:creationId xmlns:p14="http://schemas.microsoft.com/office/powerpoint/2010/main" val="373864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Important to </a:t>
            </a:r>
            <a:r>
              <a:rPr lang="en-US" dirty="0" err="1"/>
              <a:t>Devs</a:t>
            </a:r>
            <a:r>
              <a:rPr lang="en-US" dirty="0"/>
              <a:t> and Ops</a:t>
            </a:r>
          </a:p>
        </p:txBody>
      </p:sp>
      <p:sp>
        <p:nvSpPr>
          <p:cNvPr id="3" name="Subtitle 2"/>
          <p:cNvSpPr>
            <a:spLocks noGrp="1"/>
          </p:cNvSpPr>
          <p:nvPr>
            <p:ph type="subTitle" idx="10"/>
          </p:nvPr>
        </p:nvSpPr>
        <p:spPr/>
        <p:txBody>
          <a:bodyPr/>
          <a:lstStyle/>
          <a:p>
            <a:endParaRPr lang="en-US" dirty="0"/>
          </a:p>
        </p:txBody>
      </p:sp>
      <p:sp>
        <p:nvSpPr>
          <p:cNvPr id="5" name="Shape 1094">
            <a:extLst>
              <a:ext uri="{FF2B5EF4-FFF2-40B4-BE49-F238E27FC236}">
                <a16:creationId xmlns:a16="http://schemas.microsoft.com/office/drawing/2014/main" id="{03C9C9CE-C262-E947-88E2-7F32B64870C4}"/>
              </a:ext>
            </a:extLst>
          </p:cNvPr>
          <p:cNvSpPr txBox="1"/>
          <p:nvPr/>
        </p:nvSpPr>
        <p:spPr>
          <a:xfrm>
            <a:off x="1465620" y="1767946"/>
            <a:ext cx="3514782" cy="640699"/>
          </a:xfrm>
          <a:prstGeom prst="rect">
            <a:avLst/>
          </a:prstGeom>
          <a:noFill/>
          <a:ln>
            <a:noFill/>
          </a:ln>
        </p:spPr>
        <p:txBody>
          <a:bodyPr lIns="121804" tIns="121804" rIns="121804" bIns="121804" anchor="t" anchorCtr="0">
            <a:noAutofit/>
          </a:bodyPr>
          <a:lstStyle/>
          <a:p>
            <a:r>
              <a:rPr lang="en" sz="1864">
                <a:solidFill>
                  <a:srgbClr val="0B5394"/>
                </a:solidFill>
                <a:latin typeface="Metropolis" charset="0"/>
                <a:ea typeface="Metropolis" charset="0"/>
                <a:cs typeface="Metropolis" charset="0"/>
                <a:sym typeface="Ubuntu"/>
              </a:rPr>
              <a:t>Developers Like</a:t>
            </a:r>
          </a:p>
        </p:txBody>
      </p:sp>
      <p:sp>
        <p:nvSpPr>
          <p:cNvPr id="6" name="Shape 1095">
            <a:extLst>
              <a:ext uri="{FF2B5EF4-FFF2-40B4-BE49-F238E27FC236}">
                <a16:creationId xmlns:a16="http://schemas.microsoft.com/office/drawing/2014/main" id="{894D1511-AA8B-C447-A7F0-172B10C06DBC}"/>
              </a:ext>
            </a:extLst>
          </p:cNvPr>
          <p:cNvSpPr txBox="1"/>
          <p:nvPr/>
        </p:nvSpPr>
        <p:spPr>
          <a:xfrm>
            <a:off x="7787352" y="1763606"/>
            <a:ext cx="2625094" cy="640699"/>
          </a:xfrm>
          <a:prstGeom prst="rect">
            <a:avLst/>
          </a:prstGeom>
          <a:noFill/>
          <a:ln>
            <a:noFill/>
          </a:ln>
        </p:spPr>
        <p:txBody>
          <a:bodyPr lIns="121804" tIns="121804" rIns="121804" bIns="121804" anchor="t" anchorCtr="0">
            <a:noAutofit/>
          </a:bodyPr>
          <a:lstStyle/>
          <a:p>
            <a:pPr algn="r"/>
            <a:r>
              <a:rPr lang="en" sz="1864">
                <a:solidFill>
                  <a:srgbClr val="38761D"/>
                </a:solidFill>
                <a:latin typeface="Metropolis" charset="0"/>
                <a:ea typeface="Metropolis" charset="0"/>
                <a:cs typeface="Metropolis" charset="0"/>
                <a:sym typeface="Ubuntu"/>
              </a:rPr>
              <a:t>Ops Needs    </a:t>
            </a:r>
          </a:p>
        </p:txBody>
      </p:sp>
      <p:grpSp>
        <p:nvGrpSpPr>
          <p:cNvPr id="7" name="Shape 1096">
            <a:extLst>
              <a:ext uri="{FF2B5EF4-FFF2-40B4-BE49-F238E27FC236}">
                <a16:creationId xmlns:a16="http://schemas.microsoft.com/office/drawing/2014/main" id="{C0B38601-ECEC-4941-B0A8-4D57DB247EE0}"/>
              </a:ext>
            </a:extLst>
          </p:cNvPr>
          <p:cNvGrpSpPr/>
          <p:nvPr/>
        </p:nvGrpSpPr>
        <p:grpSpPr>
          <a:xfrm>
            <a:off x="615376" y="2187575"/>
            <a:ext cx="5367884" cy="1865875"/>
            <a:chOff x="366300" y="410175"/>
            <a:chExt cx="4205700" cy="1461900"/>
          </a:xfrm>
        </p:grpSpPr>
        <p:grpSp>
          <p:nvGrpSpPr>
            <p:cNvPr id="8" name="Shape 1097">
              <a:extLst>
                <a:ext uri="{FF2B5EF4-FFF2-40B4-BE49-F238E27FC236}">
                  <a16:creationId xmlns:a16="http://schemas.microsoft.com/office/drawing/2014/main" id="{414D66B9-4536-0C4A-950C-451F0DC864A4}"/>
                </a:ext>
              </a:extLst>
            </p:cNvPr>
            <p:cNvGrpSpPr/>
            <p:nvPr/>
          </p:nvGrpSpPr>
          <p:grpSpPr>
            <a:xfrm>
              <a:off x="366300" y="410175"/>
              <a:ext cx="4205700" cy="1461900"/>
              <a:chOff x="366300" y="410175"/>
              <a:chExt cx="4205700" cy="1461900"/>
            </a:xfrm>
          </p:grpSpPr>
          <p:sp>
            <p:nvSpPr>
              <p:cNvPr id="12" name="Shape 1098">
                <a:extLst>
                  <a:ext uri="{FF2B5EF4-FFF2-40B4-BE49-F238E27FC236}">
                    <a16:creationId xmlns:a16="http://schemas.microsoft.com/office/drawing/2014/main" id="{726ED976-76E9-5641-9B15-AB42C2A03FD1}"/>
                  </a:ext>
                </a:extLst>
              </p:cNvPr>
              <p:cNvSpPr/>
              <p:nvPr/>
            </p:nvSpPr>
            <p:spPr>
              <a:xfrm>
                <a:off x="366300" y="410175"/>
                <a:ext cx="4205700" cy="1461900"/>
              </a:xfrm>
              <a:prstGeom prst="rect">
                <a:avLst/>
              </a:prstGeom>
              <a:noFill/>
              <a:ln w="28575" cap="flat" cmpd="sng">
                <a:solidFill>
                  <a:srgbClr val="4A86E8"/>
                </a:solidFill>
                <a:prstDash val="solid"/>
                <a:round/>
                <a:headEnd type="none" w="med" len="med"/>
                <a:tailEnd type="none" w="med" len="med"/>
              </a:ln>
            </p:spPr>
            <p:txBody>
              <a:bodyPr lIns="121804" tIns="121804" rIns="121804" bIns="121804" anchor="ctr" anchorCtr="0">
                <a:noAutofit/>
              </a:bodyPr>
              <a:lstStyle/>
              <a:p>
                <a:endParaRPr sz="1864">
                  <a:latin typeface="Metropolis" charset="0"/>
                  <a:ea typeface="Metropolis" charset="0"/>
                  <a:cs typeface="Metropolis" charset="0"/>
                </a:endParaRPr>
              </a:p>
            </p:txBody>
          </p:sp>
          <p:grpSp>
            <p:nvGrpSpPr>
              <p:cNvPr id="13" name="Shape 1099">
                <a:extLst>
                  <a:ext uri="{FF2B5EF4-FFF2-40B4-BE49-F238E27FC236}">
                    <a16:creationId xmlns:a16="http://schemas.microsoft.com/office/drawing/2014/main" id="{25349B20-B2F3-574D-854F-29F5DCF2E071}"/>
                  </a:ext>
                </a:extLst>
              </p:cNvPr>
              <p:cNvGrpSpPr/>
              <p:nvPr/>
            </p:nvGrpSpPr>
            <p:grpSpPr>
              <a:xfrm>
                <a:off x="837575" y="481024"/>
                <a:ext cx="820800" cy="820800"/>
                <a:chOff x="942550" y="2031341"/>
                <a:chExt cx="820800" cy="820800"/>
              </a:xfrm>
            </p:grpSpPr>
            <p:sp>
              <p:nvSpPr>
                <p:cNvPr id="22" name="Shape 1100">
                  <a:extLst>
                    <a:ext uri="{FF2B5EF4-FFF2-40B4-BE49-F238E27FC236}">
                      <a16:creationId xmlns:a16="http://schemas.microsoft.com/office/drawing/2014/main" id="{55D4B63E-3788-664F-A3E0-CE9E2FA62BB3}"/>
                    </a:ext>
                  </a:extLst>
                </p:cNvPr>
                <p:cNvSpPr/>
                <p:nvPr/>
              </p:nvSpPr>
              <p:spPr>
                <a:xfrm>
                  <a:off x="942550" y="2031341"/>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nvGrpSpPr>
                <p:cNvPr id="23" name="Shape 1101">
                  <a:extLst>
                    <a:ext uri="{FF2B5EF4-FFF2-40B4-BE49-F238E27FC236}">
                      <a16:creationId xmlns:a16="http://schemas.microsoft.com/office/drawing/2014/main" id="{25F29C3D-DCAC-5946-A84B-BA9668EFB362}"/>
                    </a:ext>
                  </a:extLst>
                </p:cNvPr>
                <p:cNvGrpSpPr/>
                <p:nvPr/>
              </p:nvGrpSpPr>
              <p:grpSpPr>
                <a:xfrm>
                  <a:off x="1187993" y="2205519"/>
                  <a:ext cx="319811" cy="471545"/>
                  <a:chOff x="1126155" y="2186247"/>
                  <a:chExt cx="381000" cy="561765"/>
                </a:xfrm>
              </p:grpSpPr>
              <p:sp>
                <p:nvSpPr>
                  <p:cNvPr id="24" name="Shape 1102">
                    <a:extLst>
                      <a:ext uri="{FF2B5EF4-FFF2-40B4-BE49-F238E27FC236}">
                        <a16:creationId xmlns:a16="http://schemas.microsoft.com/office/drawing/2014/main" id="{D12B7F8F-8E2A-B749-A034-C14E0C6C82D0}"/>
                      </a:ext>
                    </a:extLst>
                  </p:cNvPr>
                  <p:cNvSpPr/>
                  <p:nvPr/>
                </p:nvSpPr>
                <p:spPr>
                  <a:xfrm>
                    <a:off x="1126155" y="2186247"/>
                    <a:ext cx="381000" cy="561765"/>
                  </a:xfrm>
                  <a:custGeom>
                    <a:avLst/>
                    <a:gdLst/>
                    <a:ahLst/>
                    <a:cxnLst/>
                    <a:rect l="0" t="0" r="0" b="0"/>
                    <a:pathLst>
                      <a:path w="864" h="1277" extrusionOk="0">
                        <a:moveTo>
                          <a:pt x="796" y="0"/>
                        </a:moveTo>
                        <a:cubicBezTo>
                          <a:pt x="68" y="0"/>
                          <a:pt x="68" y="0"/>
                          <a:pt x="68" y="0"/>
                        </a:cubicBezTo>
                        <a:cubicBezTo>
                          <a:pt x="30" y="0"/>
                          <a:pt x="0" y="30"/>
                          <a:pt x="0" y="68"/>
                        </a:cubicBezTo>
                        <a:cubicBezTo>
                          <a:pt x="0" y="1209"/>
                          <a:pt x="0" y="1209"/>
                          <a:pt x="0" y="1209"/>
                        </a:cubicBezTo>
                        <a:cubicBezTo>
                          <a:pt x="0" y="1247"/>
                          <a:pt x="30" y="1277"/>
                          <a:pt x="68" y="1277"/>
                        </a:cubicBezTo>
                        <a:cubicBezTo>
                          <a:pt x="796" y="1277"/>
                          <a:pt x="796" y="1277"/>
                          <a:pt x="796" y="1277"/>
                        </a:cubicBezTo>
                        <a:cubicBezTo>
                          <a:pt x="834" y="1277"/>
                          <a:pt x="864" y="1247"/>
                          <a:pt x="864" y="1209"/>
                        </a:cubicBezTo>
                        <a:cubicBezTo>
                          <a:pt x="864" y="68"/>
                          <a:pt x="864" y="68"/>
                          <a:pt x="864" y="68"/>
                        </a:cubicBezTo>
                        <a:cubicBezTo>
                          <a:pt x="864" y="30"/>
                          <a:pt x="834" y="0"/>
                          <a:pt x="796" y="0"/>
                        </a:cubicBezTo>
                        <a:close/>
                        <a:moveTo>
                          <a:pt x="432" y="55"/>
                        </a:moveTo>
                        <a:cubicBezTo>
                          <a:pt x="439" y="55"/>
                          <a:pt x="444" y="61"/>
                          <a:pt x="444" y="67"/>
                        </a:cubicBezTo>
                        <a:cubicBezTo>
                          <a:pt x="444" y="74"/>
                          <a:pt x="439" y="79"/>
                          <a:pt x="432" y="79"/>
                        </a:cubicBezTo>
                        <a:cubicBezTo>
                          <a:pt x="425" y="79"/>
                          <a:pt x="420" y="74"/>
                          <a:pt x="420" y="67"/>
                        </a:cubicBezTo>
                        <a:cubicBezTo>
                          <a:pt x="420" y="61"/>
                          <a:pt x="425" y="55"/>
                          <a:pt x="432" y="55"/>
                        </a:cubicBezTo>
                        <a:close/>
                        <a:moveTo>
                          <a:pt x="432" y="1248"/>
                        </a:moveTo>
                        <a:cubicBezTo>
                          <a:pt x="413" y="1248"/>
                          <a:pt x="398" y="1233"/>
                          <a:pt x="398" y="1214"/>
                        </a:cubicBezTo>
                        <a:cubicBezTo>
                          <a:pt x="398" y="1196"/>
                          <a:pt x="413" y="1180"/>
                          <a:pt x="432" y="1180"/>
                        </a:cubicBezTo>
                        <a:cubicBezTo>
                          <a:pt x="451" y="1180"/>
                          <a:pt x="466" y="1196"/>
                          <a:pt x="466" y="1214"/>
                        </a:cubicBezTo>
                        <a:cubicBezTo>
                          <a:pt x="466" y="1233"/>
                          <a:pt x="451" y="1248"/>
                          <a:pt x="432" y="1248"/>
                        </a:cubicBezTo>
                        <a:close/>
                        <a:moveTo>
                          <a:pt x="820" y="1145"/>
                        </a:moveTo>
                        <a:cubicBezTo>
                          <a:pt x="44" y="1145"/>
                          <a:pt x="44" y="1145"/>
                          <a:pt x="44" y="1145"/>
                        </a:cubicBezTo>
                        <a:cubicBezTo>
                          <a:pt x="44" y="121"/>
                          <a:pt x="44" y="121"/>
                          <a:pt x="44" y="121"/>
                        </a:cubicBezTo>
                        <a:cubicBezTo>
                          <a:pt x="820" y="121"/>
                          <a:pt x="820" y="121"/>
                          <a:pt x="820" y="121"/>
                        </a:cubicBezTo>
                        <a:lnTo>
                          <a:pt x="820" y="1145"/>
                        </a:lnTo>
                        <a:close/>
                      </a:path>
                    </a:pathLst>
                  </a:custGeom>
                  <a:solidFill>
                    <a:srgbClr val="FFFFFF"/>
                  </a:solidFill>
                  <a:ln>
                    <a:noFill/>
                  </a:ln>
                </p:spPr>
                <p:txBody>
                  <a:bodyPr lIns="121804" tIns="60885" rIns="121804" bIns="60885" anchor="t" anchorCtr="0">
                    <a:noAutofit/>
                  </a:bodyPr>
                  <a:lstStyle/>
                  <a:p>
                    <a:pPr algn="ctr"/>
                    <a:endParaRPr sz="2397">
                      <a:solidFill>
                        <a:srgbClr val="FFFFFF"/>
                      </a:solidFill>
                      <a:latin typeface="Metropolis" charset="0"/>
                      <a:ea typeface="Metropolis" charset="0"/>
                      <a:cs typeface="Metropolis" charset="0"/>
                    </a:endParaRPr>
                  </a:p>
                </p:txBody>
              </p:sp>
              <p:pic>
                <p:nvPicPr>
                  <p:cNvPr id="25" name="Shape 1103">
                    <a:extLst>
                      <a:ext uri="{FF2B5EF4-FFF2-40B4-BE49-F238E27FC236}">
                        <a16:creationId xmlns:a16="http://schemas.microsoft.com/office/drawing/2014/main" id="{598FFE60-CBBC-EB4E-AAA8-A63A39543D1A}"/>
                      </a:ext>
                    </a:extLst>
                  </p:cNvPr>
                  <p:cNvPicPr preferRelativeResize="0"/>
                  <p:nvPr/>
                </p:nvPicPr>
                <p:blipFill rotWithShape="1">
                  <a:blip r:embed="rId2">
                    <a:alphaModFix/>
                  </a:blip>
                  <a:srcRect/>
                  <a:stretch/>
                </p:blipFill>
                <p:spPr>
                  <a:xfrm>
                    <a:off x="1181379" y="2361191"/>
                    <a:ext cx="270600" cy="211800"/>
                  </a:xfrm>
                  <a:prstGeom prst="rect">
                    <a:avLst/>
                  </a:prstGeom>
                  <a:noFill/>
                  <a:ln>
                    <a:noFill/>
                  </a:ln>
                </p:spPr>
              </p:pic>
            </p:grpSp>
          </p:grpSp>
          <p:grpSp>
            <p:nvGrpSpPr>
              <p:cNvPr id="14" name="Shape 1104">
                <a:extLst>
                  <a:ext uri="{FF2B5EF4-FFF2-40B4-BE49-F238E27FC236}">
                    <a16:creationId xmlns:a16="http://schemas.microsoft.com/office/drawing/2014/main" id="{D092852B-9554-EF4E-A099-B18D4047FCEA}"/>
                  </a:ext>
                </a:extLst>
              </p:cNvPr>
              <p:cNvGrpSpPr/>
              <p:nvPr/>
            </p:nvGrpSpPr>
            <p:grpSpPr>
              <a:xfrm>
                <a:off x="3448990" y="481024"/>
                <a:ext cx="820800" cy="820800"/>
                <a:chOff x="3563703" y="2012158"/>
                <a:chExt cx="820800" cy="820800"/>
              </a:xfrm>
            </p:grpSpPr>
            <p:sp>
              <p:nvSpPr>
                <p:cNvPr id="18" name="Shape 1105">
                  <a:extLst>
                    <a:ext uri="{FF2B5EF4-FFF2-40B4-BE49-F238E27FC236}">
                      <a16:creationId xmlns:a16="http://schemas.microsoft.com/office/drawing/2014/main" id="{3BAA4AE3-377B-D844-81C2-871100C2A780}"/>
                    </a:ext>
                  </a:extLst>
                </p:cNvPr>
                <p:cNvSpPr/>
                <p:nvPr/>
              </p:nvSpPr>
              <p:spPr>
                <a:xfrm>
                  <a:off x="3563703" y="2012158"/>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nvGrpSpPr>
                <p:cNvPr id="19" name="Shape 1106">
                  <a:extLst>
                    <a:ext uri="{FF2B5EF4-FFF2-40B4-BE49-F238E27FC236}">
                      <a16:creationId xmlns:a16="http://schemas.microsoft.com/office/drawing/2014/main" id="{DFAAFC07-BB49-524A-B6F2-63556E640E57}"/>
                    </a:ext>
                  </a:extLst>
                </p:cNvPr>
                <p:cNvGrpSpPr/>
                <p:nvPr/>
              </p:nvGrpSpPr>
              <p:grpSpPr>
                <a:xfrm rot="8100000">
                  <a:off x="3715565" y="2182891"/>
                  <a:ext cx="517087" cy="496188"/>
                  <a:chOff x="1874949" y="2448800"/>
                  <a:chExt cx="3525905" cy="3344692"/>
                </a:xfrm>
              </p:grpSpPr>
              <p:sp>
                <p:nvSpPr>
                  <p:cNvPr id="20" name="Shape 1107">
                    <a:extLst>
                      <a:ext uri="{FF2B5EF4-FFF2-40B4-BE49-F238E27FC236}">
                        <a16:creationId xmlns:a16="http://schemas.microsoft.com/office/drawing/2014/main" id="{DBE86098-C8CA-9941-AFC9-09A4082CE18C}"/>
                      </a:ext>
                    </a:extLst>
                  </p:cNvPr>
                  <p:cNvSpPr/>
                  <p:nvPr/>
                </p:nvSpPr>
                <p:spPr>
                  <a:xfrm>
                    <a:off x="1874949" y="2448800"/>
                    <a:ext cx="3525905" cy="3344692"/>
                  </a:xfrm>
                  <a:custGeom>
                    <a:avLst/>
                    <a:gdLst/>
                    <a:ahLst/>
                    <a:cxnLst/>
                    <a:rect l="0" t="0" r="0" b="0"/>
                    <a:pathLst>
                      <a:path w="3525905" h="3344692" extrusionOk="0">
                        <a:moveTo>
                          <a:pt x="0" y="0"/>
                        </a:moveTo>
                        <a:lnTo>
                          <a:pt x="425949" y="544301"/>
                        </a:lnTo>
                        <a:lnTo>
                          <a:pt x="709914" y="678404"/>
                        </a:lnTo>
                        <a:lnTo>
                          <a:pt x="607371" y="709958"/>
                        </a:lnTo>
                        <a:lnTo>
                          <a:pt x="1301509" y="1230594"/>
                        </a:lnTo>
                        <a:lnTo>
                          <a:pt x="1695905" y="1301590"/>
                        </a:lnTo>
                        <a:lnTo>
                          <a:pt x="1443492" y="1333143"/>
                        </a:lnTo>
                        <a:lnTo>
                          <a:pt x="1869440" y="1743342"/>
                        </a:lnTo>
                        <a:lnTo>
                          <a:pt x="2200733" y="1838003"/>
                        </a:lnTo>
                        <a:lnTo>
                          <a:pt x="1979871" y="1861668"/>
                        </a:lnTo>
                        <a:lnTo>
                          <a:pt x="2555690" y="2366527"/>
                        </a:lnTo>
                        <a:lnTo>
                          <a:pt x="3005302" y="2595292"/>
                        </a:lnTo>
                        <a:lnTo>
                          <a:pt x="3383923" y="3281585"/>
                        </a:lnTo>
                        <a:lnTo>
                          <a:pt x="3525905" y="3344692"/>
                        </a:lnTo>
                        <a:lnTo>
                          <a:pt x="3226164" y="2713618"/>
                        </a:lnTo>
                        <a:lnTo>
                          <a:pt x="3076293" y="2524296"/>
                        </a:lnTo>
                        <a:lnTo>
                          <a:pt x="3021078" y="1956329"/>
                        </a:lnTo>
                        <a:lnTo>
                          <a:pt x="2863319" y="1719676"/>
                        </a:lnTo>
                        <a:lnTo>
                          <a:pt x="2776552" y="1972106"/>
                        </a:lnTo>
                        <a:lnTo>
                          <a:pt x="2737112" y="1546131"/>
                        </a:lnTo>
                        <a:lnTo>
                          <a:pt x="2350604" y="1041272"/>
                        </a:lnTo>
                        <a:lnTo>
                          <a:pt x="2271724" y="1309478"/>
                        </a:lnTo>
                        <a:lnTo>
                          <a:pt x="2177069" y="867726"/>
                        </a:lnTo>
                        <a:lnTo>
                          <a:pt x="1159526" y="205099"/>
                        </a:lnTo>
                        <a:lnTo>
                          <a:pt x="741466" y="86772"/>
                        </a:lnTo>
                        <a:lnTo>
                          <a:pt x="276078" y="15776"/>
                        </a:lnTo>
                        <a:lnTo>
                          <a:pt x="0" y="0"/>
                        </a:lnTo>
                        <a:close/>
                      </a:path>
                    </a:pathLst>
                  </a:cu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21" name="Shape 1108">
                    <a:extLst>
                      <a:ext uri="{FF2B5EF4-FFF2-40B4-BE49-F238E27FC236}">
                        <a16:creationId xmlns:a16="http://schemas.microsoft.com/office/drawing/2014/main" id="{9B26E5DD-AC21-E540-BB22-6590C1B726E9}"/>
                      </a:ext>
                    </a:extLst>
                  </p:cNvPr>
                  <p:cNvSpPr/>
                  <p:nvPr/>
                </p:nvSpPr>
                <p:spPr>
                  <a:xfrm>
                    <a:off x="3018700" y="3016765"/>
                    <a:ext cx="1822111" cy="1869557"/>
                  </a:xfrm>
                  <a:custGeom>
                    <a:avLst/>
                    <a:gdLst/>
                    <a:ahLst/>
                    <a:cxnLst/>
                    <a:rect l="0" t="0" r="0" b="0"/>
                    <a:pathLst>
                      <a:path w="1822112" h="1869557" extrusionOk="0">
                        <a:moveTo>
                          <a:pt x="0" y="0"/>
                        </a:moveTo>
                        <a:lnTo>
                          <a:pt x="938664" y="638963"/>
                        </a:lnTo>
                        <a:lnTo>
                          <a:pt x="1822112" y="1869557"/>
                        </a:lnTo>
                        <a:lnTo>
                          <a:pt x="954440" y="836173"/>
                        </a:lnTo>
                        <a:lnTo>
                          <a:pt x="0" y="0"/>
                        </a:lnTo>
                        <a:close/>
                      </a:path>
                    </a:pathLst>
                  </a:custGeom>
                  <a:solidFill>
                    <a:srgbClr val="0095D3"/>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grpSp>
          <p:grpSp>
            <p:nvGrpSpPr>
              <p:cNvPr id="15" name="Shape 1109">
                <a:extLst>
                  <a:ext uri="{FF2B5EF4-FFF2-40B4-BE49-F238E27FC236}">
                    <a16:creationId xmlns:a16="http://schemas.microsoft.com/office/drawing/2014/main" id="{2956D537-96FF-A54D-8BA2-D5AE8F82BB99}"/>
                  </a:ext>
                </a:extLst>
              </p:cNvPr>
              <p:cNvGrpSpPr/>
              <p:nvPr/>
            </p:nvGrpSpPr>
            <p:grpSpPr>
              <a:xfrm>
                <a:off x="2143278" y="481023"/>
                <a:ext cx="820800" cy="820800"/>
                <a:chOff x="2238778" y="2007666"/>
                <a:chExt cx="820800" cy="820800"/>
              </a:xfrm>
            </p:grpSpPr>
            <p:sp>
              <p:nvSpPr>
                <p:cNvPr id="16" name="Shape 1110">
                  <a:extLst>
                    <a:ext uri="{FF2B5EF4-FFF2-40B4-BE49-F238E27FC236}">
                      <a16:creationId xmlns:a16="http://schemas.microsoft.com/office/drawing/2014/main" id="{4BCE4CEB-DFE5-934C-82DC-D79D13853803}"/>
                    </a:ext>
                  </a:extLst>
                </p:cNvPr>
                <p:cNvSpPr/>
                <p:nvPr/>
              </p:nvSpPr>
              <p:spPr>
                <a:xfrm>
                  <a:off x="2238778" y="2007666"/>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17" name="Shape 1111">
                  <a:extLst>
                    <a:ext uri="{FF2B5EF4-FFF2-40B4-BE49-F238E27FC236}">
                      <a16:creationId xmlns:a16="http://schemas.microsoft.com/office/drawing/2014/main" id="{67E27081-CE06-1743-8B3B-C13E67C473DA}"/>
                    </a:ext>
                  </a:extLst>
                </p:cNvPr>
                <p:cNvSpPr/>
                <p:nvPr/>
              </p:nvSpPr>
              <p:spPr>
                <a:xfrm rot="1800054">
                  <a:off x="2437972" y="2210960"/>
                  <a:ext cx="422700" cy="422700"/>
                </a:xfrm>
                <a:prstGeom prst="lightningBolt">
                  <a:avLst/>
                </a:pr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grpSp>
        <p:sp>
          <p:nvSpPr>
            <p:cNvPr id="9" name="Shape 1112">
              <a:extLst>
                <a:ext uri="{FF2B5EF4-FFF2-40B4-BE49-F238E27FC236}">
                  <a16:creationId xmlns:a16="http://schemas.microsoft.com/office/drawing/2014/main" id="{361BF8D0-AD7D-C644-81F9-70AFEAEA848B}"/>
                </a:ext>
              </a:extLst>
            </p:cNvPr>
            <p:cNvSpPr txBox="1"/>
            <p:nvPr/>
          </p:nvSpPr>
          <p:spPr>
            <a:xfrm>
              <a:off x="799775" y="1248150"/>
              <a:ext cx="896400" cy="407100"/>
            </a:xfrm>
            <a:prstGeom prst="rect">
              <a:avLst/>
            </a:prstGeom>
            <a:noFill/>
            <a:ln>
              <a:noFill/>
            </a:ln>
          </p:spPr>
          <p:txBody>
            <a:bodyPr lIns="121804" tIns="121804" rIns="121804" bIns="121804" anchor="t" anchorCtr="0">
              <a:noAutofit/>
            </a:bodyPr>
            <a:lstStyle/>
            <a:p>
              <a:r>
                <a:rPr lang="en" sz="1731">
                  <a:latin typeface="Metropolis" charset="0"/>
                  <a:ea typeface="Metropolis" charset="0"/>
                  <a:cs typeface="Metropolis" charset="0"/>
                  <a:sym typeface="Ubuntu"/>
                </a:rPr>
                <a:t>Portable</a:t>
              </a:r>
            </a:p>
          </p:txBody>
        </p:sp>
        <p:sp>
          <p:nvSpPr>
            <p:cNvPr id="10" name="Shape 1113">
              <a:extLst>
                <a:ext uri="{FF2B5EF4-FFF2-40B4-BE49-F238E27FC236}">
                  <a16:creationId xmlns:a16="http://schemas.microsoft.com/office/drawing/2014/main" id="{21E7799C-CAB6-F642-9EC1-907AA8E3F013}"/>
                </a:ext>
              </a:extLst>
            </p:cNvPr>
            <p:cNvSpPr txBox="1"/>
            <p:nvPr/>
          </p:nvSpPr>
          <p:spPr>
            <a:xfrm>
              <a:off x="2250072" y="1248150"/>
              <a:ext cx="697500" cy="407100"/>
            </a:xfrm>
            <a:prstGeom prst="rect">
              <a:avLst/>
            </a:prstGeom>
            <a:noFill/>
            <a:ln>
              <a:noFill/>
            </a:ln>
          </p:spPr>
          <p:txBody>
            <a:bodyPr lIns="121804" tIns="121804" rIns="121804" bIns="121804" anchor="t" anchorCtr="0">
              <a:noAutofit/>
            </a:bodyPr>
            <a:lstStyle/>
            <a:p>
              <a:r>
                <a:rPr lang="en" sz="1731">
                  <a:latin typeface="Metropolis" charset="0"/>
                  <a:ea typeface="Metropolis" charset="0"/>
                  <a:cs typeface="Metropolis" charset="0"/>
                  <a:sym typeface="Ubuntu"/>
                </a:rPr>
                <a:t>Fast</a:t>
              </a:r>
            </a:p>
          </p:txBody>
        </p:sp>
        <p:sp>
          <p:nvSpPr>
            <p:cNvPr id="11" name="Shape 1114">
              <a:extLst>
                <a:ext uri="{FF2B5EF4-FFF2-40B4-BE49-F238E27FC236}">
                  <a16:creationId xmlns:a16="http://schemas.microsoft.com/office/drawing/2014/main" id="{00929BE0-2A95-EF4E-B2A5-9AFDE3134558}"/>
                </a:ext>
              </a:extLst>
            </p:cNvPr>
            <p:cNvSpPr txBox="1"/>
            <p:nvPr/>
          </p:nvSpPr>
          <p:spPr>
            <a:xfrm>
              <a:off x="3539275" y="1248150"/>
              <a:ext cx="697500" cy="407100"/>
            </a:xfrm>
            <a:prstGeom prst="rect">
              <a:avLst/>
            </a:prstGeom>
            <a:noFill/>
            <a:ln>
              <a:noFill/>
            </a:ln>
          </p:spPr>
          <p:txBody>
            <a:bodyPr lIns="121804" tIns="121804" rIns="121804" bIns="121804" anchor="t" anchorCtr="0">
              <a:noAutofit/>
            </a:bodyPr>
            <a:lstStyle/>
            <a:p>
              <a:r>
                <a:rPr lang="en" sz="1731">
                  <a:latin typeface="Metropolis" charset="0"/>
                  <a:ea typeface="Metropolis" charset="0"/>
                  <a:cs typeface="Metropolis" charset="0"/>
                  <a:sym typeface="Ubuntu"/>
                </a:rPr>
                <a:t>Light</a:t>
              </a:r>
            </a:p>
          </p:txBody>
        </p:sp>
      </p:grpSp>
      <p:grpSp>
        <p:nvGrpSpPr>
          <p:cNvPr id="26" name="Shape 1115">
            <a:extLst>
              <a:ext uri="{FF2B5EF4-FFF2-40B4-BE49-F238E27FC236}">
                <a16:creationId xmlns:a16="http://schemas.microsoft.com/office/drawing/2014/main" id="{4BF0BA1B-5D9B-0F4B-90FB-BF9DB6CB8B5A}"/>
              </a:ext>
            </a:extLst>
          </p:cNvPr>
          <p:cNvGrpSpPr/>
          <p:nvPr/>
        </p:nvGrpSpPr>
        <p:grpSpPr>
          <a:xfrm>
            <a:off x="6091269" y="2187575"/>
            <a:ext cx="5482182" cy="1865875"/>
            <a:chOff x="4656625" y="410175"/>
            <a:chExt cx="4295251" cy="1461900"/>
          </a:xfrm>
        </p:grpSpPr>
        <p:grpSp>
          <p:nvGrpSpPr>
            <p:cNvPr id="27" name="Shape 1116">
              <a:extLst>
                <a:ext uri="{FF2B5EF4-FFF2-40B4-BE49-F238E27FC236}">
                  <a16:creationId xmlns:a16="http://schemas.microsoft.com/office/drawing/2014/main" id="{FC7FB9D7-0107-124E-A307-745EE6AEEAAC}"/>
                </a:ext>
              </a:extLst>
            </p:cNvPr>
            <p:cNvGrpSpPr/>
            <p:nvPr/>
          </p:nvGrpSpPr>
          <p:grpSpPr>
            <a:xfrm>
              <a:off x="4656625" y="410175"/>
              <a:ext cx="4205700" cy="1461900"/>
              <a:chOff x="4656625" y="410175"/>
              <a:chExt cx="4205700" cy="1461900"/>
            </a:xfrm>
          </p:grpSpPr>
          <p:sp>
            <p:nvSpPr>
              <p:cNvPr id="32" name="Shape 1117">
                <a:extLst>
                  <a:ext uri="{FF2B5EF4-FFF2-40B4-BE49-F238E27FC236}">
                    <a16:creationId xmlns:a16="http://schemas.microsoft.com/office/drawing/2014/main" id="{F264DB96-983E-D643-AEB6-7FDEF94F3F89}"/>
                  </a:ext>
                </a:extLst>
              </p:cNvPr>
              <p:cNvSpPr/>
              <p:nvPr/>
            </p:nvSpPr>
            <p:spPr>
              <a:xfrm>
                <a:off x="4656625" y="410175"/>
                <a:ext cx="4205700" cy="1461900"/>
              </a:xfrm>
              <a:prstGeom prst="rect">
                <a:avLst/>
              </a:prstGeom>
              <a:noFill/>
              <a:ln w="28575" cap="flat" cmpd="sng">
                <a:solidFill>
                  <a:srgbClr val="38761D"/>
                </a:solidFill>
                <a:prstDash val="solid"/>
                <a:round/>
                <a:headEnd type="none" w="med" len="med"/>
                <a:tailEnd type="none" w="med" len="med"/>
              </a:ln>
            </p:spPr>
            <p:txBody>
              <a:bodyPr lIns="121804" tIns="121804" rIns="121804" bIns="121804" anchor="ctr" anchorCtr="0">
                <a:noAutofit/>
              </a:bodyPr>
              <a:lstStyle/>
              <a:p>
                <a:endParaRPr sz="1864">
                  <a:latin typeface="Metropolis" charset="0"/>
                  <a:ea typeface="Metropolis" charset="0"/>
                  <a:cs typeface="Metropolis" charset="0"/>
                </a:endParaRPr>
              </a:p>
            </p:txBody>
          </p:sp>
          <p:grpSp>
            <p:nvGrpSpPr>
              <p:cNvPr id="33" name="Shape 1118">
                <a:extLst>
                  <a:ext uri="{FF2B5EF4-FFF2-40B4-BE49-F238E27FC236}">
                    <a16:creationId xmlns:a16="http://schemas.microsoft.com/office/drawing/2014/main" id="{6731EC1B-CC59-CF40-9B1C-A72CC4CCD5DF}"/>
                  </a:ext>
                </a:extLst>
              </p:cNvPr>
              <p:cNvGrpSpPr/>
              <p:nvPr/>
            </p:nvGrpSpPr>
            <p:grpSpPr>
              <a:xfrm>
                <a:off x="4736337" y="481024"/>
                <a:ext cx="820800" cy="820800"/>
                <a:chOff x="6540092" y="1906472"/>
                <a:chExt cx="820800" cy="820800"/>
              </a:xfrm>
            </p:grpSpPr>
            <p:sp>
              <p:nvSpPr>
                <p:cNvPr id="48" name="Shape 1119">
                  <a:extLst>
                    <a:ext uri="{FF2B5EF4-FFF2-40B4-BE49-F238E27FC236}">
                      <a16:creationId xmlns:a16="http://schemas.microsoft.com/office/drawing/2014/main" id="{92412B20-D6B7-594C-B87B-1862EE666A43}"/>
                    </a:ext>
                  </a:extLst>
                </p:cNvPr>
                <p:cNvSpPr/>
                <p:nvPr/>
              </p:nvSpPr>
              <p:spPr>
                <a:xfrm>
                  <a:off x="6540092" y="1906472"/>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49" name="Shape 1120">
                  <a:extLst>
                    <a:ext uri="{FF2B5EF4-FFF2-40B4-BE49-F238E27FC236}">
                      <a16:creationId xmlns:a16="http://schemas.microsoft.com/office/drawing/2014/main" id="{4811CBD3-09AE-ED47-93D0-380415A879BB}"/>
                    </a:ext>
                  </a:extLst>
                </p:cNvPr>
                <p:cNvSpPr/>
                <p:nvPr/>
              </p:nvSpPr>
              <p:spPr>
                <a:xfrm>
                  <a:off x="6807700" y="2096061"/>
                  <a:ext cx="285732" cy="441769"/>
                </a:xfrm>
                <a:custGeom>
                  <a:avLst/>
                  <a:gdLst/>
                  <a:ahLst/>
                  <a:cxnLst/>
                  <a:rect l="0" t="0" r="0" b="0"/>
                  <a:pathLst>
                    <a:path w="665" h="1027" extrusionOk="0">
                      <a:moveTo>
                        <a:pt x="608" y="438"/>
                      </a:moveTo>
                      <a:cubicBezTo>
                        <a:pt x="608" y="257"/>
                        <a:pt x="608" y="257"/>
                        <a:pt x="608" y="257"/>
                      </a:cubicBezTo>
                      <a:cubicBezTo>
                        <a:pt x="608" y="116"/>
                        <a:pt x="493" y="0"/>
                        <a:pt x="351" y="0"/>
                      </a:cubicBezTo>
                      <a:cubicBezTo>
                        <a:pt x="313" y="0"/>
                        <a:pt x="313" y="0"/>
                        <a:pt x="313" y="0"/>
                      </a:cubicBezTo>
                      <a:cubicBezTo>
                        <a:pt x="172" y="0"/>
                        <a:pt x="57" y="116"/>
                        <a:pt x="57" y="257"/>
                      </a:cubicBezTo>
                      <a:cubicBezTo>
                        <a:pt x="57" y="438"/>
                        <a:pt x="57" y="438"/>
                        <a:pt x="57" y="438"/>
                      </a:cubicBezTo>
                      <a:cubicBezTo>
                        <a:pt x="0" y="438"/>
                        <a:pt x="0" y="438"/>
                        <a:pt x="0" y="438"/>
                      </a:cubicBezTo>
                      <a:cubicBezTo>
                        <a:pt x="0" y="1027"/>
                        <a:pt x="0" y="1027"/>
                        <a:pt x="0" y="1027"/>
                      </a:cubicBezTo>
                      <a:cubicBezTo>
                        <a:pt x="665" y="1027"/>
                        <a:pt x="665" y="1027"/>
                        <a:pt x="665" y="1027"/>
                      </a:cubicBezTo>
                      <a:cubicBezTo>
                        <a:pt x="665" y="438"/>
                        <a:pt x="665" y="438"/>
                        <a:pt x="665" y="438"/>
                      </a:cubicBezTo>
                      <a:lnTo>
                        <a:pt x="608" y="438"/>
                      </a:lnTo>
                      <a:close/>
                      <a:moveTo>
                        <a:pt x="171" y="257"/>
                      </a:moveTo>
                      <a:cubicBezTo>
                        <a:pt x="171" y="178"/>
                        <a:pt x="235" y="114"/>
                        <a:pt x="313" y="114"/>
                      </a:cubicBezTo>
                      <a:cubicBezTo>
                        <a:pt x="351" y="114"/>
                        <a:pt x="351" y="114"/>
                        <a:pt x="351" y="114"/>
                      </a:cubicBezTo>
                      <a:cubicBezTo>
                        <a:pt x="430" y="114"/>
                        <a:pt x="494" y="178"/>
                        <a:pt x="494" y="257"/>
                      </a:cubicBezTo>
                      <a:cubicBezTo>
                        <a:pt x="494" y="438"/>
                        <a:pt x="494" y="438"/>
                        <a:pt x="494" y="438"/>
                      </a:cubicBezTo>
                      <a:cubicBezTo>
                        <a:pt x="171" y="438"/>
                        <a:pt x="171" y="438"/>
                        <a:pt x="171" y="438"/>
                      </a:cubicBezTo>
                      <a:lnTo>
                        <a:pt x="171" y="257"/>
                      </a:lnTo>
                      <a:close/>
                      <a:moveTo>
                        <a:pt x="398" y="848"/>
                      </a:moveTo>
                      <a:cubicBezTo>
                        <a:pt x="267" y="848"/>
                        <a:pt x="267" y="848"/>
                        <a:pt x="267" y="848"/>
                      </a:cubicBezTo>
                      <a:cubicBezTo>
                        <a:pt x="297" y="738"/>
                        <a:pt x="297" y="738"/>
                        <a:pt x="297" y="738"/>
                      </a:cubicBezTo>
                      <a:cubicBezTo>
                        <a:pt x="272" y="725"/>
                        <a:pt x="254" y="699"/>
                        <a:pt x="254" y="668"/>
                      </a:cubicBezTo>
                      <a:cubicBezTo>
                        <a:pt x="254" y="625"/>
                        <a:pt x="289" y="590"/>
                        <a:pt x="332" y="590"/>
                      </a:cubicBezTo>
                      <a:cubicBezTo>
                        <a:pt x="376" y="590"/>
                        <a:pt x="411" y="625"/>
                        <a:pt x="411" y="668"/>
                      </a:cubicBezTo>
                      <a:cubicBezTo>
                        <a:pt x="411" y="699"/>
                        <a:pt x="393" y="725"/>
                        <a:pt x="368" y="738"/>
                      </a:cubicBezTo>
                      <a:lnTo>
                        <a:pt x="398" y="848"/>
                      </a:lnTo>
                      <a:close/>
                    </a:path>
                  </a:pathLst>
                </a:custGeom>
                <a:solidFill>
                  <a:srgbClr val="FFFFFF"/>
                </a:solidFill>
                <a:ln>
                  <a:noFill/>
                </a:ln>
              </p:spPr>
              <p:txBody>
                <a:bodyPr lIns="121804" tIns="60885" rIns="121804" bIns="60885" anchor="t" anchorCtr="0">
                  <a:noAutofit/>
                </a:bodyPr>
                <a:lstStyle/>
                <a:p>
                  <a:endParaRPr sz="1864">
                    <a:solidFill>
                      <a:srgbClr val="717074"/>
                    </a:solidFill>
                    <a:latin typeface="Metropolis" charset="0"/>
                    <a:ea typeface="Metropolis" charset="0"/>
                    <a:cs typeface="Metropolis" charset="0"/>
                  </a:endParaRPr>
                </a:p>
              </p:txBody>
            </p:sp>
          </p:grpSp>
          <p:grpSp>
            <p:nvGrpSpPr>
              <p:cNvPr id="34" name="Shape 1121">
                <a:extLst>
                  <a:ext uri="{FF2B5EF4-FFF2-40B4-BE49-F238E27FC236}">
                    <a16:creationId xmlns:a16="http://schemas.microsoft.com/office/drawing/2014/main" id="{6CADB3BD-CD02-8E43-93BA-5170594D3364}"/>
                  </a:ext>
                </a:extLst>
              </p:cNvPr>
              <p:cNvGrpSpPr/>
              <p:nvPr/>
            </p:nvGrpSpPr>
            <p:grpSpPr>
              <a:xfrm>
                <a:off x="5760474" y="481024"/>
                <a:ext cx="820800" cy="820800"/>
                <a:chOff x="7591270" y="1906472"/>
                <a:chExt cx="820800" cy="820800"/>
              </a:xfrm>
            </p:grpSpPr>
            <p:sp>
              <p:nvSpPr>
                <p:cNvPr id="46" name="Shape 1122">
                  <a:extLst>
                    <a:ext uri="{FF2B5EF4-FFF2-40B4-BE49-F238E27FC236}">
                      <a16:creationId xmlns:a16="http://schemas.microsoft.com/office/drawing/2014/main" id="{EFAF3204-2464-E141-B2AB-37E7FF206B0A}"/>
                    </a:ext>
                  </a:extLst>
                </p:cNvPr>
                <p:cNvSpPr/>
                <p:nvPr/>
              </p:nvSpPr>
              <p:spPr>
                <a:xfrm>
                  <a:off x="7591270" y="1906472"/>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pic>
              <p:nvPicPr>
                <p:cNvPr id="47" name="Shape 1123">
                  <a:extLst>
                    <a:ext uri="{FF2B5EF4-FFF2-40B4-BE49-F238E27FC236}">
                      <a16:creationId xmlns:a16="http://schemas.microsoft.com/office/drawing/2014/main" id="{498D05D0-2DCB-2E40-8C72-9930DB3F8C7A}"/>
                    </a:ext>
                  </a:extLst>
                </p:cNvPr>
                <p:cNvPicPr preferRelativeResize="0"/>
                <p:nvPr/>
              </p:nvPicPr>
              <p:blipFill rotWithShape="1">
                <a:blip r:embed="rId3">
                  <a:alphaModFix/>
                </a:blip>
                <a:srcRect/>
                <a:stretch/>
              </p:blipFill>
              <p:spPr>
                <a:xfrm>
                  <a:off x="7673578" y="1971534"/>
                  <a:ext cx="631200" cy="631200"/>
                </a:xfrm>
                <a:prstGeom prst="rect">
                  <a:avLst/>
                </a:prstGeom>
                <a:noFill/>
                <a:ln>
                  <a:noFill/>
                </a:ln>
              </p:spPr>
            </p:pic>
          </p:grpSp>
          <p:grpSp>
            <p:nvGrpSpPr>
              <p:cNvPr id="35" name="Shape 1124">
                <a:extLst>
                  <a:ext uri="{FF2B5EF4-FFF2-40B4-BE49-F238E27FC236}">
                    <a16:creationId xmlns:a16="http://schemas.microsoft.com/office/drawing/2014/main" id="{FFDFCF2E-EB72-5F4B-87A7-405CCE7F8F1B}"/>
                  </a:ext>
                </a:extLst>
              </p:cNvPr>
              <p:cNvGrpSpPr/>
              <p:nvPr/>
            </p:nvGrpSpPr>
            <p:grpSpPr>
              <a:xfrm>
                <a:off x="6784609" y="481024"/>
                <a:ext cx="820800" cy="820800"/>
                <a:chOff x="8629817" y="1906472"/>
                <a:chExt cx="820800" cy="820800"/>
              </a:xfrm>
            </p:grpSpPr>
            <p:sp>
              <p:nvSpPr>
                <p:cNvPr id="44" name="Shape 1125">
                  <a:extLst>
                    <a:ext uri="{FF2B5EF4-FFF2-40B4-BE49-F238E27FC236}">
                      <a16:creationId xmlns:a16="http://schemas.microsoft.com/office/drawing/2014/main" id="{3C34575F-402B-8541-A9EC-00C4E732DF01}"/>
                    </a:ext>
                  </a:extLst>
                </p:cNvPr>
                <p:cNvSpPr/>
                <p:nvPr/>
              </p:nvSpPr>
              <p:spPr>
                <a:xfrm>
                  <a:off x="8629817" y="1906472"/>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pic>
              <p:nvPicPr>
                <p:cNvPr id="45" name="Shape 1126">
                  <a:extLst>
                    <a:ext uri="{FF2B5EF4-FFF2-40B4-BE49-F238E27FC236}">
                      <a16:creationId xmlns:a16="http://schemas.microsoft.com/office/drawing/2014/main" id="{12C72C4B-D90B-AB41-8CAE-DE6E4F3FAF90}"/>
                    </a:ext>
                  </a:extLst>
                </p:cNvPr>
                <p:cNvPicPr preferRelativeResize="0"/>
                <p:nvPr/>
              </p:nvPicPr>
              <p:blipFill rotWithShape="1">
                <a:blip r:embed="rId4">
                  <a:alphaModFix/>
                </a:blip>
                <a:srcRect/>
                <a:stretch/>
              </p:blipFill>
              <p:spPr>
                <a:xfrm>
                  <a:off x="8827503" y="2115797"/>
                  <a:ext cx="425700" cy="439200"/>
                </a:xfrm>
                <a:prstGeom prst="rect">
                  <a:avLst/>
                </a:prstGeom>
                <a:noFill/>
                <a:ln>
                  <a:noFill/>
                </a:ln>
              </p:spPr>
            </p:pic>
          </p:grpSp>
          <p:grpSp>
            <p:nvGrpSpPr>
              <p:cNvPr id="36" name="Shape 1127">
                <a:extLst>
                  <a:ext uri="{FF2B5EF4-FFF2-40B4-BE49-F238E27FC236}">
                    <a16:creationId xmlns:a16="http://schemas.microsoft.com/office/drawing/2014/main" id="{22269C55-31E2-6040-AF59-07698BADD88A}"/>
                  </a:ext>
                </a:extLst>
              </p:cNvPr>
              <p:cNvGrpSpPr/>
              <p:nvPr/>
            </p:nvGrpSpPr>
            <p:grpSpPr>
              <a:xfrm>
                <a:off x="7875561" y="481024"/>
                <a:ext cx="820800" cy="820800"/>
                <a:chOff x="10744803" y="1906472"/>
                <a:chExt cx="820800" cy="820800"/>
              </a:xfrm>
            </p:grpSpPr>
            <p:sp>
              <p:nvSpPr>
                <p:cNvPr id="37" name="Shape 1128">
                  <a:extLst>
                    <a:ext uri="{FF2B5EF4-FFF2-40B4-BE49-F238E27FC236}">
                      <a16:creationId xmlns:a16="http://schemas.microsoft.com/office/drawing/2014/main" id="{FA9751C2-D8EA-FD47-A1F1-E1D222492845}"/>
                    </a:ext>
                  </a:extLst>
                </p:cNvPr>
                <p:cNvSpPr/>
                <p:nvPr/>
              </p:nvSpPr>
              <p:spPr>
                <a:xfrm>
                  <a:off x="10744803" y="1906472"/>
                  <a:ext cx="820800" cy="820800"/>
                </a:xfrm>
                <a:prstGeom prst="ellipse">
                  <a:avLst/>
                </a:prstGeom>
                <a:solidFill>
                  <a:srgbClr val="0095D3"/>
                </a:solidFill>
                <a:ln w="28575" cap="flat" cmpd="sng">
                  <a:solidFill>
                    <a:srgbClr val="FFFFFF"/>
                  </a:solidFill>
                  <a:prstDash val="solid"/>
                  <a:round/>
                  <a:headEnd type="none" w="med" len="med"/>
                  <a:tailEnd type="none" w="med" len="med"/>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nvGrpSpPr>
                <p:cNvPr id="38" name="Shape 1129">
                  <a:extLst>
                    <a:ext uri="{FF2B5EF4-FFF2-40B4-BE49-F238E27FC236}">
                      <a16:creationId xmlns:a16="http://schemas.microsoft.com/office/drawing/2014/main" id="{A7AC4071-8EBC-A04F-9FC0-349FD295DD0F}"/>
                    </a:ext>
                  </a:extLst>
                </p:cNvPr>
                <p:cNvGrpSpPr/>
                <p:nvPr/>
              </p:nvGrpSpPr>
              <p:grpSpPr>
                <a:xfrm>
                  <a:off x="10925504" y="2080102"/>
                  <a:ext cx="457200" cy="465777"/>
                  <a:chOff x="10925504" y="2080102"/>
                  <a:chExt cx="457200" cy="465777"/>
                </a:xfrm>
              </p:grpSpPr>
              <p:grpSp>
                <p:nvGrpSpPr>
                  <p:cNvPr id="39" name="Shape 1130">
                    <a:extLst>
                      <a:ext uri="{FF2B5EF4-FFF2-40B4-BE49-F238E27FC236}">
                        <a16:creationId xmlns:a16="http://schemas.microsoft.com/office/drawing/2014/main" id="{DB6436BC-6B39-F144-B2F0-4190769AE45B}"/>
                      </a:ext>
                    </a:extLst>
                  </p:cNvPr>
                  <p:cNvGrpSpPr/>
                  <p:nvPr/>
                </p:nvGrpSpPr>
                <p:grpSpPr>
                  <a:xfrm>
                    <a:off x="10962763" y="2080102"/>
                    <a:ext cx="382380" cy="434499"/>
                    <a:chOff x="8376084" y="4018642"/>
                    <a:chExt cx="495760" cy="563333"/>
                  </a:xfrm>
                </p:grpSpPr>
                <p:sp>
                  <p:nvSpPr>
                    <p:cNvPr id="41" name="Shape 1131">
                      <a:extLst>
                        <a:ext uri="{FF2B5EF4-FFF2-40B4-BE49-F238E27FC236}">
                          <a16:creationId xmlns:a16="http://schemas.microsoft.com/office/drawing/2014/main" id="{202C0618-3B80-6445-85B4-4FC33726A264}"/>
                        </a:ext>
                      </a:extLst>
                    </p:cNvPr>
                    <p:cNvSpPr/>
                    <p:nvPr/>
                  </p:nvSpPr>
                  <p:spPr>
                    <a:xfrm>
                      <a:off x="8376084" y="4074976"/>
                      <a:ext cx="134400" cy="507000"/>
                    </a:xfrm>
                    <a:prstGeom prst="rect">
                      <a:avLst/>
                    </a:pr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42" name="Shape 1132">
                      <a:extLst>
                        <a:ext uri="{FF2B5EF4-FFF2-40B4-BE49-F238E27FC236}">
                          <a16:creationId xmlns:a16="http://schemas.microsoft.com/office/drawing/2014/main" id="{1B130629-1D1A-B847-A206-49882D572A47}"/>
                        </a:ext>
                      </a:extLst>
                    </p:cNvPr>
                    <p:cNvSpPr/>
                    <p:nvPr/>
                  </p:nvSpPr>
                  <p:spPr>
                    <a:xfrm>
                      <a:off x="8737445" y="4018642"/>
                      <a:ext cx="134400" cy="563100"/>
                    </a:xfrm>
                    <a:prstGeom prst="rect">
                      <a:avLst/>
                    </a:pr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sp>
                  <p:nvSpPr>
                    <p:cNvPr id="43" name="Shape 1133">
                      <a:extLst>
                        <a:ext uri="{FF2B5EF4-FFF2-40B4-BE49-F238E27FC236}">
                          <a16:creationId xmlns:a16="http://schemas.microsoft.com/office/drawing/2014/main" id="{334650D5-AAA2-3F47-B8CD-2DC5BE3CFF92}"/>
                        </a:ext>
                      </a:extLst>
                    </p:cNvPr>
                    <p:cNvSpPr/>
                    <p:nvPr/>
                  </p:nvSpPr>
                  <p:spPr>
                    <a:xfrm>
                      <a:off x="8556764" y="4140369"/>
                      <a:ext cx="134400" cy="441600"/>
                    </a:xfrm>
                    <a:prstGeom prst="rect">
                      <a:avLst/>
                    </a:prstGeom>
                    <a:solidFill>
                      <a:srgbClr val="FFFFFF"/>
                    </a:solidFill>
                    <a:ln>
                      <a:noFill/>
                    </a:ln>
                  </p:spPr>
                  <p:txBody>
                    <a:bodyPr lIns="121804" tIns="60885" rIns="121804" bIns="60885" anchor="ctr" anchorCtr="0">
                      <a:noAutofit/>
                    </a:bodyPr>
                    <a:lstStyle/>
                    <a:p>
                      <a:pPr algn="ctr"/>
                      <a:endParaRPr sz="2397">
                        <a:solidFill>
                          <a:srgbClr val="FFFFFF"/>
                        </a:solidFill>
                        <a:latin typeface="Metropolis" charset="0"/>
                        <a:ea typeface="Metropolis" charset="0"/>
                        <a:cs typeface="Metropolis" charset="0"/>
                      </a:endParaRPr>
                    </a:p>
                  </p:txBody>
                </p:sp>
              </p:grpSp>
              <p:cxnSp>
                <p:nvCxnSpPr>
                  <p:cNvPr id="40" name="Shape 1134">
                    <a:extLst>
                      <a:ext uri="{FF2B5EF4-FFF2-40B4-BE49-F238E27FC236}">
                        <a16:creationId xmlns:a16="http://schemas.microsoft.com/office/drawing/2014/main" id="{4DD3F1A4-ABF7-A048-B845-C5644B65C487}"/>
                      </a:ext>
                    </a:extLst>
                  </p:cNvPr>
                  <p:cNvCxnSpPr/>
                  <p:nvPr/>
                </p:nvCxnSpPr>
                <p:spPr>
                  <a:xfrm>
                    <a:off x="10925504" y="2545880"/>
                    <a:ext cx="457200" cy="0"/>
                  </a:xfrm>
                  <a:prstGeom prst="straightConnector1">
                    <a:avLst/>
                  </a:prstGeom>
                  <a:noFill/>
                  <a:ln w="19050" cap="flat" cmpd="sng">
                    <a:solidFill>
                      <a:srgbClr val="FFFFFF"/>
                    </a:solidFill>
                    <a:prstDash val="solid"/>
                    <a:miter/>
                    <a:headEnd type="none" w="med" len="med"/>
                    <a:tailEnd type="none" w="med" len="med"/>
                  </a:ln>
                </p:spPr>
              </p:cxnSp>
            </p:grpSp>
          </p:grpSp>
        </p:grpSp>
        <p:sp>
          <p:nvSpPr>
            <p:cNvPr id="28" name="Shape 1135">
              <a:extLst>
                <a:ext uri="{FF2B5EF4-FFF2-40B4-BE49-F238E27FC236}">
                  <a16:creationId xmlns:a16="http://schemas.microsoft.com/office/drawing/2014/main" id="{73822CEF-E0B7-274D-9966-E0422433B114}"/>
                </a:ext>
              </a:extLst>
            </p:cNvPr>
            <p:cNvSpPr txBox="1"/>
            <p:nvPr/>
          </p:nvSpPr>
          <p:spPr>
            <a:xfrm>
              <a:off x="4755837" y="1248150"/>
              <a:ext cx="820800" cy="407100"/>
            </a:xfrm>
            <a:prstGeom prst="rect">
              <a:avLst/>
            </a:prstGeom>
            <a:noFill/>
            <a:ln>
              <a:noFill/>
            </a:ln>
          </p:spPr>
          <p:txBody>
            <a:bodyPr lIns="121804" tIns="121804" rIns="121804" bIns="121804" anchor="t" anchorCtr="0">
              <a:noAutofit/>
            </a:bodyPr>
            <a:lstStyle/>
            <a:p>
              <a:r>
                <a:rPr lang="en" sz="1731">
                  <a:latin typeface="Metropolis" charset="0"/>
                  <a:ea typeface="Metropolis" charset="0"/>
                  <a:cs typeface="Metropolis" charset="0"/>
                  <a:sym typeface="Ubuntu"/>
                </a:rPr>
                <a:t>Secure</a:t>
              </a:r>
            </a:p>
          </p:txBody>
        </p:sp>
        <p:sp>
          <p:nvSpPr>
            <p:cNvPr id="29" name="Shape 1136">
              <a:extLst>
                <a:ext uri="{FF2B5EF4-FFF2-40B4-BE49-F238E27FC236}">
                  <a16:creationId xmlns:a16="http://schemas.microsoft.com/office/drawing/2014/main" id="{57D764E3-D6B9-8543-BC0A-419417617D67}"/>
                </a:ext>
              </a:extLst>
            </p:cNvPr>
            <p:cNvSpPr txBox="1"/>
            <p:nvPr/>
          </p:nvSpPr>
          <p:spPr>
            <a:xfrm>
              <a:off x="5628612" y="1255025"/>
              <a:ext cx="1104000" cy="501900"/>
            </a:xfrm>
            <a:prstGeom prst="rect">
              <a:avLst/>
            </a:prstGeom>
            <a:noFill/>
            <a:ln>
              <a:noFill/>
            </a:ln>
          </p:spPr>
          <p:txBody>
            <a:bodyPr lIns="121804" tIns="121804" rIns="121804" bIns="121804" anchor="t" anchorCtr="0">
              <a:noAutofit/>
            </a:bodyPr>
            <a:lstStyle/>
            <a:p>
              <a:pPr algn="ctr"/>
              <a:r>
                <a:rPr lang="en" sz="1731">
                  <a:latin typeface="Metropolis" charset="0"/>
                  <a:ea typeface="Metropolis" charset="0"/>
                  <a:cs typeface="Metropolis" charset="0"/>
                  <a:sym typeface="Ubuntu"/>
                </a:rPr>
                <a:t>Network</a:t>
              </a:r>
            </a:p>
          </p:txBody>
        </p:sp>
        <p:sp>
          <p:nvSpPr>
            <p:cNvPr id="30" name="Shape 1137">
              <a:extLst>
                <a:ext uri="{FF2B5EF4-FFF2-40B4-BE49-F238E27FC236}">
                  <a16:creationId xmlns:a16="http://schemas.microsoft.com/office/drawing/2014/main" id="{46555649-5BA3-DD43-803B-D5B650316FDC}"/>
                </a:ext>
              </a:extLst>
            </p:cNvPr>
            <p:cNvSpPr txBox="1"/>
            <p:nvPr/>
          </p:nvSpPr>
          <p:spPr>
            <a:xfrm>
              <a:off x="6642813" y="1255025"/>
              <a:ext cx="1171200" cy="501900"/>
            </a:xfrm>
            <a:prstGeom prst="rect">
              <a:avLst/>
            </a:prstGeom>
            <a:noFill/>
            <a:ln>
              <a:noFill/>
            </a:ln>
          </p:spPr>
          <p:txBody>
            <a:bodyPr lIns="121804" tIns="121804" rIns="121804" bIns="121804" anchor="t" anchorCtr="0">
              <a:noAutofit/>
            </a:bodyPr>
            <a:lstStyle/>
            <a:p>
              <a:pPr algn="ctr"/>
              <a:r>
                <a:rPr lang="en" sz="1731">
                  <a:latin typeface="Metropolis" charset="0"/>
                  <a:ea typeface="Metropolis" charset="0"/>
                  <a:cs typeface="Metropolis" charset="0"/>
                  <a:sym typeface="Ubuntu"/>
                </a:rPr>
                <a:t>Data Persistence</a:t>
              </a:r>
            </a:p>
          </p:txBody>
        </p:sp>
        <p:sp>
          <p:nvSpPr>
            <p:cNvPr id="31" name="Shape 1138">
              <a:extLst>
                <a:ext uri="{FF2B5EF4-FFF2-40B4-BE49-F238E27FC236}">
                  <a16:creationId xmlns:a16="http://schemas.microsoft.com/office/drawing/2014/main" id="{39E9CCE4-3E84-6545-B744-B8FF6417AA8D}"/>
                </a:ext>
              </a:extLst>
            </p:cNvPr>
            <p:cNvSpPr txBox="1"/>
            <p:nvPr/>
          </p:nvSpPr>
          <p:spPr>
            <a:xfrm>
              <a:off x="7657376" y="1255025"/>
              <a:ext cx="1294500" cy="501900"/>
            </a:xfrm>
            <a:prstGeom prst="rect">
              <a:avLst/>
            </a:prstGeom>
            <a:noFill/>
            <a:ln>
              <a:noFill/>
            </a:ln>
          </p:spPr>
          <p:txBody>
            <a:bodyPr lIns="121804" tIns="121804" rIns="121804" bIns="121804" anchor="t" anchorCtr="0">
              <a:noAutofit/>
            </a:bodyPr>
            <a:lstStyle/>
            <a:p>
              <a:pPr algn="ctr"/>
              <a:r>
                <a:rPr lang="en" sz="1864">
                  <a:latin typeface="Metropolis" charset="0"/>
                  <a:ea typeface="Metropolis" charset="0"/>
                  <a:cs typeface="Metropolis" charset="0"/>
                  <a:sym typeface="Ubuntu"/>
                </a:rPr>
                <a:t>Consistent</a:t>
              </a:r>
            </a:p>
            <a:p>
              <a:pPr algn="ctr"/>
              <a:r>
                <a:rPr lang="en" sz="1731">
                  <a:latin typeface="Metropolis" charset="0"/>
                  <a:ea typeface="Metropolis" charset="0"/>
                  <a:cs typeface="Metropolis" charset="0"/>
                  <a:sym typeface="Ubuntu"/>
                </a:rPr>
                <a:t>Management</a:t>
              </a:r>
            </a:p>
          </p:txBody>
        </p:sp>
      </p:grpSp>
      <p:grpSp>
        <p:nvGrpSpPr>
          <p:cNvPr id="50" name="Group 49">
            <a:extLst>
              <a:ext uri="{FF2B5EF4-FFF2-40B4-BE49-F238E27FC236}">
                <a16:creationId xmlns:a16="http://schemas.microsoft.com/office/drawing/2014/main" id="{A806F56D-3D5C-FF46-AC8C-5E3FA215CB53}"/>
              </a:ext>
            </a:extLst>
          </p:cNvPr>
          <p:cNvGrpSpPr/>
          <p:nvPr/>
        </p:nvGrpSpPr>
        <p:grpSpPr>
          <a:xfrm>
            <a:off x="615376" y="3935705"/>
            <a:ext cx="5367884" cy="2276607"/>
            <a:chOff x="613949" y="3935837"/>
            <a:chExt cx="5369282" cy="2277200"/>
          </a:xfrm>
        </p:grpSpPr>
        <p:cxnSp>
          <p:nvCxnSpPr>
            <p:cNvPr id="51" name="Shape 1139">
              <a:extLst>
                <a:ext uri="{FF2B5EF4-FFF2-40B4-BE49-F238E27FC236}">
                  <a16:creationId xmlns:a16="http://schemas.microsoft.com/office/drawing/2014/main" id="{05715330-35A8-464C-9940-8695C038449B}"/>
                </a:ext>
              </a:extLst>
            </p:cNvPr>
            <p:cNvCxnSpPr/>
            <p:nvPr/>
          </p:nvCxnSpPr>
          <p:spPr>
            <a:xfrm>
              <a:off x="5073297" y="3935837"/>
              <a:ext cx="0" cy="914400"/>
            </a:xfrm>
            <a:prstGeom prst="straightConnector1">
              <a:avLst/>
            </a:prstGeom>
            <a:noFill/>
            <a:ln w="38100" cap="flat" cmpd="sng">
              <a:solidFill>
                <a:srgbClr val="4A86E8"/>
              </a:solidFill>
              <a:prstDash val="solid"/>
              <a:round/>
              <a:headEnd type="none" w="lg" len="lg"/>
              <a:tailEnd type="triangle" w="lg" len="lg"/>
            </a:ln>
          </p:spPr>
        </p:cxnSp>
        <p:grpSp>
          <p:nvGrpSpPr>
            <p:cNvPr id="52" name="Shape 1142">
              <a:extLst>
                <a:ext uri="{FF2B5EF4-FFF2-40B4-BE49-F238E27FC236}">
                  <a16:creationId xmlns:a16="http://schemas.microsoft.com/office/drawing/2014/main" id="{18C5D648-385A-3F4B-ACFA-EDE99D89B075}"/>
                </a:ext>
              </a:extLst>
            </p:cNvPr>
            <p:cNvGrpSpPr/>
            <p:nvPr/>
          </p:nvGrpSpPr>
          <p:grpSpPr>
            <a:xfrm>
              <a:off x="613949" y="4853385"/>
              <a:ext cx="5369282" cy="1359652"/>
              <a:chOff x="366300" y="2955725"/>
              <a:chExt cx="4205700" cy="1065000"/>
            </a:xfrm>
          </p:grpSpPr>
          <p:sp>
            <p:nvSpPr>
              <p:cNvPr id="55" name="Shape 1143">
                <a:extLst>
                  <a:ext uri="{FF2B5EF4-FFF2-40B4-BE49-F238E27FC236}">
                    <a16:creationId xmlns:a16="http://schemas.microsoft.com/office/drawing/2014/main" id="{A6738B65-0917-AB45-911F-7ED483843793}"/>
                  </a:ext>
                </a:extLst>
              </p:cNvPr>
              <p:cNvSpPr/>
              <p:nvPr/>
            </p:nvSpPr>
            <p:spPr>
              <a:xfrm>
                <a:off x="366300" y="2955725"/>
                <a:ext cx="4205700" cy="1065000"/>
              </a:xfrm>
              <a:prstGeom prst="rect">
                <a:avLst/>
              </a:prstGeom>
              <a:solidFill>
                <a:srgbClr val="CFE2F3"/>
              </a:solidFill>
              <a:ln w="9525" cap="flat" cmpd="sng">
                <a:solidFill>
                  <a:srgbClr val="4A86E8"/>
                </a:solidFill>
                <a:prstDash val="solid"/>
                <a:round/>
                <a:headEnd type="none" w="med" len="med"/>
                <a:tailEnd type="none" w="med" len="med"/>
              </a:ln>
            </p:spPr>
            <p:txBody>
              <a:bodyPr lIns="121804" tIns="121804" rIns="121804" bIns="121804" anchor="ctr" anchorCtr="0">
                <a:noAutofit/>
              </a:bodyPr>
              <a:lstStyle/>
              <a:p>
                <a:endParaRPr sz="1864">
                  <a:latin typeface="Metropolis" charset="0"/>
                  <a:ea typeface="Metropolis" charset="0"/>
                  <a:cs typeface="Metropolis" charset="0"/>
                </a:endParaRPr>
              </a:p>
            </p:txBody>
          </p:sp>
          <p:sp>
            <p:nvSpPr>
              <p:cNvPr id="56" name="Shape 1144">
                <a:extLst>
                  <a:ext uri="{FF2B5EF4-FFF2-40B4-BE49-F238E27FC236}">
                    <a16:creationId xmlns:a16="http://schemas.microsoft.com/office/drawing/2014/main" id="{7981CD7C-6BBC-BB41-BCD6-2354D7B5A0B4}"/>
                  </a:ext>
                </a:extLst>
              </p:cNvPr>
              <p:cNvSpPr txBox="1"/>
              <p:nvPr/>
            </p:nvSpPr>
            <p:spPr>
              <a:xfrm>
                <a:off x="464671" y="3216017"/>
                <a:ext cx="1566599" cy="664200"/>
              </a:xfrm>
              <a:prstGeom prst="rect">
                <a:avLst/>
              </a:prstGeom>
              <a:noFill/>
              <a:ln>
                <a:noFill/>
              </a:ln>
            </p:spPr>
            <p:txBody>
              <a:bodyPr lIns="121804" tIns="121804" rIns="121804" bIns="121804" anchor="t" anchorCtr="0">
                <a:noAutofit/>
              </a:bodyPr>
              <a:lstStyle/>
              <a:p>
                <a:pPr algn="ctr"/>
                <a:r>
                  <a:rPr lang="en" sz="1600">
                    <a:latin typeface="Metropolis" charset="0"/>
                    <a:ea typeface="Metropolis" charset="0"/>
                    <a:cs typeface="Metropolis" charset="0"/>
                    <a:sym typeface="Ubuntu"/>
                  </a:rPr>
                  <a:t>Ability to move</a:t>
                </a:r>
              </a:p>
              <a:p>
                <a:pPr algn="ctr"/>
                <a:r>
                  <a:rPr lang="en-US" sz="1600">
                    <a:latin typeface="Metropolis" charset="0"/>
                    <a:ea typeface="Metropolis" charset="0"/>
                    <a:cs typeface="Metropolis" charset="0"/>
                    <a:sym typeface="Ubuntu"/>
                  </a:rPr>
                  <a:t>D</a:t>
                </a:r>
                <a:r>
                  <a:rPr lang="en" sz="1600">
                    <a:latin typeface="Metropolis" charset="0"/>
                    <a:ea typeface="Metropolis" charset="0"/>
                    <a:cs typeface="Metropolis" charset="0"/>
                    <a:sym typeface="Ubuntu"/>
                  </a:rPr>
                  <a:t>ev</a:t>
                </a:r>
                <a:r>
                  <a:rPr lang="en" sz="1600">
                    <a:latin typeface="Metropolis" charset="0"/>
                    <a:ea typeface="Metropolis" charset="0"/>
                    <a:cs typeface="Metropolis" charset="0"/>
                    <a:sym typeface="Wingdings" panose="05000000000000000000" pitchFamily="2" charset="2"/>
                  </a:rPr>
                  <a:t> Test  Prod</a:t>
                </a:r>
                <a:endParaRPr lang="en" sz="1600">
                  <a:latin typeface="Metropolis" charset="0"/>
                  <a:ea typeface="Metropolis" charset="0"/>
                  <a:cs typeface="Metropolis" charset="0"/>
                  <a:sym typeface="Ubuntu"/>
                </a:endParaRPr>
              </a:p>
            </p:txBody>
          </p:sp>
          <p:sp>
            <p:nvSpPr>
              <p:cNvPr id="57" name="Shape 1145">
                <a:extLst>
                  <a:ext uri="{FF2B5EF4-FFF2-40B4-BE49-F238E27FC236}">
                    <a16:creationId xmlns:a16="http://schemas.microsoft.com/office/drawing/2014/main" id="{2D08E39C-440D-CB45-B062-7411509832C6}"/>
                  </a:ext>
                </a:extLst>
              </p:cNvPr>
              <p:cNvSpPr txBox="1"/>
              <p:nvPr/>
            </p:nvSpPr>
            <p:spPr>
              <a:xfrm>
                <a:off x="1989826" y="2994037"/>
                <a:ext cx="1247382" cy="939385"/>
              </a:xfrm>
              <a:prstGeom prst="rect">
                <a:avLst/>
              </a:prstGeom>
              <a:noFill/>
              <a:ln>
                <a:noFill/>
              </a:ln>
            </p:spPr>
            <p:txBody>
              <a:bodyPr lIns="121804" tIns="121804" rIns="121804" bIns="121804" anchor="t" anchorCtr="0">
                <a:noAutofit/>
              </a:bodyPr>
              <a:lstStyle/>
              <a:p>
                <a:pPr algn="ctr"/>
                <a:r>
                  <a:rPr lang="en" sz="1600">
                    <a:latin typeface="Metropolis" charset="0"/>
                    <a:ea typeface="Metropolis" charset="0"/>
                    <a:cs typeface="Metropolis" charset="0"/>
                    <a:sym typeface="Ubuntu"/>
                  </a:rPr>
                  <a:t>Rapid start times</a:t>
                </a:r>
              </a:p>
              <a:p>
                <a:pPr algn="ctr"/>
                <a:r>
                  <a:rPr lang="en" sz="1600">
                    <a:latin typeface="Metropolis" charset="0"/>
                    <a:ea typeface="Metropolis" charset="0"/>
                    <a:cs typeface="Metropolis" charset="0"/>
                    <a:sym typeface="Ubuntu"/>
                  </a:rPr>
                  <a:t>&amp;</a:t>
                </a:r>
              </a:p>
              <a:p>
                <a:pPr algn="ctr"/>
                <a:r>
                  <a:rPr lang="en" sz="1600" b="1">
                    <a:latin typeface="Metropolis" charset="0"/>
                    <a:ea typeface="Metropolis" charset="0"/>
                    <a:cs typeface="Metropolis" charset="0"/>
                    <a:sym typeface="Ubuntu"/>
                  </a:rPr>
                  <a:t>Control</a:t>
                </a:r>
              </a:p>
            </p:txBody>
          </p:sp>
          <p:sp>
            <p:nvSpPr>
              <p:cNvPr id="58" name="Shape 1146">
                <a:extLst>
                  <a:ext uri="{FF2B5EF4-FFF2-40B4-BE49-F238E27FC236}">
                    <a16:creationId xmlns:a16="http://schemas.microsoft.com/office/drawing/2014/main" id="{C2744B4A-958B-DD49-9304-30C97F8377AB}"/>
                  </a:ext>
                </a:extLst>
              </p:cNvPr>
              <p:cNvSpPr txBox="1"/>
              <p:nvPr/>
            </p:nvSpPr>
            <p:spPr>
              <a:xfrm>
                <a:off x="3196764" y="3035817"/>
                <a:ext cx="1375111" cy="869757"/>
              </a:xfrm>
              <a:prstGeom prst="rect">
                <a:avLst/>
              </a:prstGeom>
              <a:noFill/>
              <a:ln>
                <a:noFill/>
              </a:ln>
            </p:spPr>
            <p:txBody>
              <a:bodyPr lIns="121804" tIns="121804" rIns="121804" bIns="121804" anchor="t" anchorCtr="0">
                <a:noAutofit/>
              </a:bodyPr>
              <a:lstStyle/>
              <a:p>
                <a:pPr algn="ctr"/>
                <a:r>
                  <a:rPr lang="en" sz="1600" dirty="0">
                    <a:latin typeface="Metropolis" charset="0"/>
                    <a:ea typeface="Metropolis" charset="0"/>
                    <a:cs typeface="Metropolis" charset="0"/>
                    <a:sym typeface="Ubuntu"/>
                  </a:rPr>
                  <a:t>Minimal </a:t>
                </a:r>
                <a:r>
                  <a:rPr lang="en-US" sz="1600" dirty="0">
                    <a:latin typeface="Metropolis" charset="0"/>
                    <a:ea typeface="Metropolis" charset="0"/>
                    <a:cs typeface="Metropolis" charset="0"/>
                    <a:sym typeface="Ubuntu"/>
                  </a:rPr>
                  <a:t>Configuration</a:t>
                </a:r>
                <a:r>
                  <a:rPr lang="en" sz="1600" dirty="0">
                    <a:latin typeface="Metropolis" charset="0"/>
                    <a:ea typeface="Metropolis" charset="0"/>
                    <a:cs typeface="Metropolis" charset="0"/>
                    <a:sym typeface="Ubuntu"/>
                  </a:rPr>
                  <a:t> and footprint</a:t>
                </a:r>
                <a:endParaRPr lang="en" sz="1200" dirty="0">
                  <a:latin typeface="Metropolis" charset="0"/>
                  <a:ea typeface="Metropolis" charset="0"/>
                  <a:cs typeface="Metropolis" charset="0"/>
                  <a:sym typeface="Ubuntu"/>
                </a:endParaRPr>
              </a:p>
            </p:txBody>
          </p:sp>
        </p:grpSp>
        <p:cxnSp>
          <p:nvCxnSpPr>
            <p:cNvPr id="53" name="Shape 1153">
              <a:extLst>
                <a:ext uri="{FF2B5EF4-FFF2-40B4-BE49-F238E27FC236}">
                  <a16:creationId xmlns:a16="http://schemas.microsoft.com/office/drawing/2014/main" id="{432E3BB8-89FB-C246-BB12-0022B4EAA261}"/>
                </a:ext>
              </a:extLst>
            </p:cNvPr>
            <p:cNvCxnSpPr/>
            <p:nvPr/>
          </p:nvCxnSpPr>
          <p:spPr>
            <a:xfrm>
              <a:off x="3427412" y="3935837"/>
              <a:ext cx="0" cy="914400"/>
            </a:xfrm>
            <a:prstGeom prst="straightConnector1">
              <a:avLst/>
            </a:prstGeom>
            <a:noFill/>
            <a:ln w="38100" cap="flat" cmpd="sng">
              <a:solidFill>
                <a:srgbClr val="4A86E8"/>
              </a:solidFill>
              <a:prstDash val="solid"/>
              <a:round/>
              <a:headEnd type="none" w="lg" len="lg"/>
              <a:tailEnd type="triangle" w="lg" len="lg"/>
            </a:ln>
          </p:spPr>
        </p:cxnSp>
        <p:cxnSp>
          <p:nvCxnSpPr>
            <p:cNvPr id="54" name="Shape 1154">
              <a:extLst>
                <a:ext uri="{FF2B5EF4-FFF2-40B4-BE49-F238E27FC236}">
                  <a16:creationId xmlns:a16="http://schemas.microsoft.com/office/drawing/2014/main" id="{D684E1AB-A648-9C44-8E25-243A065E8E5C}"/>
                </a:ext>
              </a:extLst>
            </p:cNvPr>
            <p:cNvCxnSpPr/>
            <p:nvPr/>
          </p:nvCxnSpPr>
          <p:spPr>
            <a:xfrm>
              <a:off x="1702829" y="3935838"/>
              <a:ext cx="0" cy="914400"/>
            </a:xfrm>
            <a:prstGeom prst="straightConnector1">
              <a:avLst/>
            </a:prstGeom>
            <a:noFill/>
            <a:ln w="38100" cap="flat" cmpd="sng">
              <a:solidFill>
                <a:srgbClr val="4A86E8"/>
              </a:solidFill>
              <a:prstDash val="solid"/>
              <a:round/>
              <a:headEnd type="none" w="lg" len="lg"/>
              <a:tailEnd type="triangle" w="lg" len="lg"/>
            </a:ln>
          </p:spPr>
        </p:cxnSp>
      </p:grpSp>
      <p:grpSp>
        <p:nvGrpSpPr>
          <p:cNvPr id="59" name="Group 58">
            <a:extLst>
              <a:ext uri="{FF2B5EF4-FFF2-40B4-BE49-F238E27FC236}">
                <a16:creationId xmlns:a16="http://schemas.microsoft.com/office/drawing/2014/main" id="{3FBEFE60-E3D5-2946-B578-6F6AA30F60AB}"/>
              </a:ext>
            </a:extLst>
          </p:cNvPr>
          <p:cNvGrpSpPr/>
          <p:nvPr/>
        </p:nvGrpSpPr>
        <p:grpSpPr>
          <a:xfrm>
            <a:off x="5884218" y="3935705"/>
            <a:ext cx="5628640" cy="2276607"/>
            <a:chOff x="5884163" y="3935837"/>
            <a:chExt cx="5630106" cy="2277200"/>
          </a:xfrm>
        </p:grpSpPr>
        <p:cxnSp>
          <p:nvCxnSpPr>
            <p:cNvPr id="60" name="Shape 1140">
              <a:extLst>
                <a:ext uri="{FF2B5EF4-FFF2-40B4-BE49-F238E27FC236}">
                  <a16:creationId xmlns:a16="http://schemas.microsoft.com/office/drawing/2014/main" id="{56205B3F-B0CC-D846-8BBA-99201E14C33F}"/>
                </a:ext>
              </a:extLst>
            </p:cNvPr>
            <p:cNvCxnSpPr/>
            <p:nvPr/>
          </p:nvCxnSpPr>
          <p:spPr>
            <a:xfrm>
              <a:off x="6780212" y="3948632"/>
              <a:ext cx="0" cy="914400"/>
            </a:xfrm>
            <a:prstGeom prst="straightConnector1">
              <a:avLst/>
            </a:prstGeom>
            <a:noFill/>
            <a:ln w="38100" cap="flat" cmpd="sng">
              <a:solidFill>
                <a:srgbClr val="38761D"/>
              </a:solidFill>
              <a:prstDash val="solid"/>
              <a:round/>
              <a:headEnd type="none" w="lg" len="lg"/>
              <a:tailEnd type="triangle" w="lg" len="lg"/>
            </a:ln>
          </p:spPr>
        </p:cxnSp>
        <p:cxnSp>
          <p:nvCxnSpPr>
            <p:cNvPr id="61" name="Shape 1141">
              <a:extLst>
                <a:ext uri="{FF2B5EF4-FFF2-40B4-BE49-F238E27FC236}">
                  <a16:creationId xmlns:a16="http://schemas.microsoft.com/office/drawing/2014/main" id="{11AC853C-E83D-7E48-881D-A933FB9B644A}"/>
                </a:ext>
              </a:extLst>
            </p:cNvPr>
            <p:cNvCxnSpPr/>
            <p:nvPr/>
          </p:nvCxnSpPr>
          <p:spPr>
            <a:xfrm>
              <a:off x="7999412" y="3935837"/>
              <a:ext cx="0" cy="914400"/>
            </a:xfrm>
            <a:prstGeom prst="straightConnector1">
              <a:avLst/>
            </a:prstGeom>
            <a:noFill/>
            <a:ln w="38100" cap="flat" cmpd="sng">
              <a:solidFill>
                <a:srgbClr val="38761D"/>
              </a:solidFill>
              <a:prstDash val="solid"/>
              <a:round/>
              <a:headEnd type="none" w="lg" len="lg"/>
              <a:tailEnd type="triangle" w="lg" len="lg"/>
            </a:ln>
          </p:spPr>
        </p:cxnSp>
        <p:grpSp>
          <p:nvGrpSpPr>
            <p:cNvPr id="62" name="Shape 1147">
              <a:extLst>
                <a:ext uri="{FF2B5EF4-FFF2-40B4-BE49-F238E27FC236}">
                  <a16:creationId xmlns:a16="http://schemas.microsoft.com/office/drawing/2014/main" id="{3BA7EEA1-4E08-E941-A1B8-161454D80EFF}"/>
                </a:ext>
              </a:extLst>
            </p:cNvPr>
            <p:cNvGrpSpPr/>
            <p:nvPr/>
          </p:nvGrpSpPr>
          <p:grpSpPr>
            <a:xfrm>
              <a:off x="5884163" y="4853385"/>
              <a:ext cx="5630106" cy="1359652"/>
              <a:chOff x="4494400" y="2955725"/>
              <a:chExt cx="4410000" cy="1065000"/>
            </a:xfrm>
          </p:grpSpPr>
          <p:sp>
            <p:nvSpPr>
              <p:cNvPr id="65" name="Shape 1148">
                <a:extLst>
                  <a:ext uri="{FF2B5EF4-FFF2-40B4-BE49-F238E27FC236}">
                    <a16:creationId xmlns:a16="http://schemas.microsoft.com/office/drawing/2014/main" id="{BC91BB94-EB09-184C-B0AF-4F463E0AC55F}"/>
                  </a:ext>
                </a:extLst>
              </p:cNvPr>
              <p:cNvSpPr/>
              <p:nvPr/>
            </p:nvSpPr>
            <p:spPr>
              <a:xfrm>
                <a:off x="4656625" y="2955725"/>
                <a:ext cx="4205700" cy="1065000"/>
              </a:xfrm>
              <a:prstGeom prst="rect">
                <a:avLst/>
              </a:prstGeom>
              <a:solidFill>
                <a:srgbClr val="D9EAD3"/>
              </a:solidFill>
              <a:ln w="9525" cap="flat" cmpd="sng">
                <a:solidFill>
                  <a:schemeClr val="dk2"/>
                </a:solidFill>
                <a:prstDash val="solid"/>
                <a:round/>
                <a:headEnd type="none" w="med" len="med"/>
                <a:tailEnd type="none" w="med" len="med"/>
              </a:ln>
            </p:spPr>
            <p:txBody>
              <a:bodyPr lIns="121804" tIns="121804" rIns="121804" bIns="121804" anchor="ctr" anchorCtr="0">
                <a:noAutofit/>
              </a:bodyPr>
              <a:lstStyle/>
              <a:p>
                <a:endParaRPr sz="1864">
                  <a:latin typeface="Metropolis" charset="0"/>
                  <a:ea typeface="Metropolis" charset="0"/>
                  <a:cs typeface="Metropolis" charset="0"/>
                </a:endParaRPr>
              </a:p>
            </p:txBody>
          </p:sp>
          <p:sp>
            <p:nvSpPr>
              <p:cNvPr id="66" name="Shape 1149">
                <a:extLst>
                  <a:ext uri="{FF2B5EF4-FFF2-40B4-BE49-F238E27FC236}">
                    <a16:creationId xmlns:a16="http://schemas.microsoft.com/office/drawing/2014/main" id="{46EDC277-1A9E-7544-A2D4-0C5486E8F426}"/>
                  </a:ext>
                </a:extLst>
              </p:cNvPr>
              <p:cNvSpPr txBox="1"/>
              <p:nvPr/>
            </p:nvSpPr>
            <p:spPr>
              <a:xfrm>
                <a:off x="4494400" y="3130775"/>
                <a:ext cx="1343700" cy="714900"/>
              </a:xfrm>
              <a:prstGeom prst="rect">
                <a:avLst/>
              </a:prstGeom>
              <a:noFill/>
              <a:ln>
                <a:noFill/>
              </a:ln>
            </p:spPr>
            <p:txBody>
              <a:bodyPr lIns="121804" tIns="121804" rIns="121804" bIns="121804" anchor="t" anchorCtr="0">
                <a:noAutofit/>
              </a:bodyPr>
              <a:lstStyle/>
              <a:p>
                <a:pPr algn="ctr"/>
                <a:r>
                  <a:rPr lang="en" sz="1600" dirty="0">
                    <a:latin typeface="Metropolis" charset="0"/>
                    <a:ea typeface="Metropolis" charset="0"/>
                    <a:cs typeface="Metropolis" charset="0"/>
                    <a:sym typeface="Ubuntu"/>
                  </a:rPr>
                  <a:t>Meet</a:t>
                </a:r>
              </a:p>
              <a:p>
                <a:pPr algn="ctr"/>
                <a:r>
                  <a:rPr lang="en" sz="1600" dirty="0">
                    <a:latin typeface="Metropolis" charset="0"/>
                    <a:ea typeface="Metropolis" charset="0"/>
                    <a:cs typeface="Metropolis" charset="0"/>
                    <a:sym typeface="Ubuntu"/>
                  </a:rPr>
                  <a:t>security</a:t>
                </a:r>
              </a:p>
              <a:p>
                <a:pPr algn="ctr"/>
                <a:r>
                  <a:rPr lang="en" sz="1600" dirty="0">
                    <a:latin typeface="Metropolis" charset="0"/>
                    <a:ea typeface="Metropolis" charset="0"/>
                    <a:cs typeface="Metropolis" charset="0"/>
                    <a:sym typeface="Ubuntu"/>
                  </a:rPr>
                  <a:t>standards</a:t>
                </a:r>
              </a:p>
            </p:txBody>
          </p:sp>
          <p:sp>
            <p:nvSpPr>
              <p:cNvPr id="67" name="Shape 1150">
                <a:extLst>
                  <a:ext uri="{FF2B5EF4-FFF2-40B4-BE49-F238E27FC236}">
                    <a16:creationId xmlns:a16="http://schemas.microsoft.com/office/drawing/2014/main" id="{74925073-5C68-9B47-8996-A42F2841E211}"/>
                  </a:ext>
                </a:extLst>
              </p:cNvPr>
              <p:cNvSpPr txBox="1"/>
              <p:nvPr/>
            </p:nvSpPr>
            <p:spPr>
              <a:xfrm>
                <a:off x="5499025" y="3160975"/>
                <a:ext cx="1343700" cy="714900"/>
              </a:xfrm>
              <a:prstGeom prst="rect">
                <a:avLst/>
              </a:prstGeom>
              <a:noFill/>
              <a:ln>
                <a:noFill/>
              </a:ln>
            </p:spPr>
            <p:txBody>
              <a:bodyPr lIns="121804" tIns="121804" rIns="121804" bIns="121804" anchor="t" anchorCtr="0">
                <a:noAutofit/>
              </a:bodyPr>
              <a:lstStyle/>
              <a:p>
                <a:pPr algn="ctr"/>
                <a:r>
                  <a:rPr lang="en" sz="1600" dirty="0">
                    <a:latin typeface="Metropolis" charset="0"/>
                    <a:ea typeface="Metropolis" charset="0"/>
                    <a:cs typeface="Metropolis" charset="0"/>
                    <a:sym typeface="Ubuntu"/>
                  </a:rPr>
                  <a:t>Hook into</a:t>
                </a:r>
              </a:p>
              <a:p>
                <a:pPr algn="ctr"/>
                <a:r>
                  <a:rPr lang="en" sz="1600" dirty="0">
                    <a:latin typeface="Metropolis" charset="0"/>
                    <a:ea typeface="Metropolis" charset="0"/>
                    <a:cs typeface="Metropolis" charset="0"/>
                    <a:sym typeface="Ubuntu"/>
                  </a:rPr>
                  <a:t>existing</a:t>
                </a:r>
              </a:p>
              <a:p>
                <a:pPr algn="ctr"/>
                <a:r>
                  <a:rPr lang="en" sz="1600" dirty="0">
                    <a:latin typeface="Metropolis" charset="0"/>
                    <a:ea typeface="Metropolis" charset="0"/>
                    <a:cs typeface="Metropolis" charset="0"/>
                    <a:sym typeface="Ubuntu"/>
                  </a:rPr>
                  <a:t>network</a:t>
                </a:r>
              </a:p>
            </p:txBody>
          </p:sp>
          <p:sp>
            <p:nvSpPr>
              <p:cNvPr id="68" name="Shape 1151">
                <a:extLst>
                  <a:ext uri="{FF2B5EF4-FFF2-40B4-BE49-F238E27FC236}">
                    <a16:creationId xmlns:a16="http://schemas.microsoft.com/office/drawing/2014/main" id="{6D158D86-6D1F-644F-99CD-5BC6EBCF6E5F}"/>
                  </a:ext>
                </a:extLst>
              </p:cNvPr>
              <p:cNvSpPr txBox="1"/>
              <p:nvPr/>
            </p:nvSpPr>
            <p:spPr>
              <a:xfrm>
                <a:off x="6609975" y="3130775"/>
                <a:ext cx="1236900" cy="714900"/>
              </a:xfrm>
              <a:prstGeom prst="rect">
                <a:avLst/>
              </a:prstGeom>
              <a:noFill/>
              <a:ln>
                <a:noFill/>
              </a:ln>
            </p:spPr>
            <p:txBody>
              <a:bodyPr lIns="121804" tIns="121804" rIns="121804" bIns="121804" anchor="t" anchorCtr="0">
                <a:noAutofit/>
              </a:bodyPr>
              <a:lstStyle/>
              <a:p>
                <a:pPr algn="ctr"/>
                <a:r>
                  <a:rPr lang="en" sz="1600" dirty="0">
                    <a:latin typeface="Metropolis" charset="0"/>
                    <a:ea typeface="Metropolis" charset="0"/>
                    <a:cs typeface="Metropolis" charset="0"/>
                    <a:sym typeface="Ubuntu"/>
                  </a:rPr>
                  <a:t>Access to the “state” of the app</a:t>
                </a:r>
              </a:p>
            </p:txBody>
          </p:sp>
          <p:sp>
            <p:nvSpPr>
              <p:cNvPr id="69" name="Shape 1152">
                <a:extLst>
                  <a:ext uri="{FF2B5EF4-FFF2-40B4-BE49-F238E27FC236}">
                    <a16:creationId xmlns:a16="http://schemas.microsoft.com/office/drawing/2014/main" id="{5261BB1C-D7DB-0243-B53D-EF3FD67113E7}"/>
                  </a:ext>
                </a:extLst>
              </p:cNvPr>
              <p:cNvSpPr txBox="1"/>
              <p:nvPr/>
            </p:nvSpPr>
            <p:spPr>
              <a:xfrm>
                <a:off x="7667500" y="3130775"/>
                <a:ext cx="1236900" cy="714900"/>
              </a:xfrm>
              <a:prstGeom prst="rect">
                <a:avLst/>
              </a:prstGeom>
              <a:noFill/>
              <a:ln>
                <a:noFill/>
              </a:ln>
            </p:spPr>
            <p:txBody>
              <a:bodyPr lIns="121804" tIns="121804" rIns="121804" bIns="121804" anchor="t" anchorCtr="0">
                <a:noAutofit/>
              </a:bodyPr>
              <a:lstStyle/>
              <a:p>
                <a:pPr algn="ctr"/>
                <a:r>
                  <a:rPr lang="en" sz="1600">
                    <a:latin typeface="Metropolis" charset="0"/>
                    <a:ea typeface="Metropolis" charset="0"/>
                    <a:cs typeface="Metropolis" charset="0"/>
                    <a:sym typeface="Ubuntu"/>
                  </a:rPr>
                  <a:t>Single</a:t>
                </a:r>
              </a:p>
              <a:p>
                <a:pPr algn="ctr"/>
                <a:r>
                  <a:rPr lang="en" sz="1600">
                    <a:latin typeface="Metropolis" charset="0"/>
                    <a:ea typeface="Metropolis" charset="0"/>
                    <a:cs typeface="Metropolis" charset="0"/>
                    <a:sym typeface="Ubuntu"/>
                  </a:rPr>
                  <a:t>pane of</a:t>
                </a:r>
              </a:p>
              <a:p>
                <a:pPr algn="ctr"/>
                <a:r>
                  <a:rPr lang="en" sz="1600">
                    <a:latin typeface="Metropolis" charset="0"/>
                    <a:ea typeface="Metropolis" charset="0"/>
                    <a:cs typeface="Metropolis" charset="0"/>
                    <a:sym typeface="Ubuntu"/>
                  </a:rPr>
                  <a:t>glass</a:t>
                </a:r>
              </a:p>
            </p:txBody>
          </p:sp>
        </p:grpSp>
        <p:cxnSp>
          <p:nvCxnSpPr>
            <p:cNvPr id="63" name="Shape 1155">
              <a:extLst>
                <a:ext uri="{FF2B5EF4-FFF2-40B4-BE49-F238E27FC236}">
                  <a16:creationId xmlns:a16="http://schemas.microsoft.com/office/drawing/2014/main" id="{19DAAA4E-2163-6F42-A1AF-242712BCC45B}"/>
                </a:ext>
              </a:extLst>
            </p:cNvPr>
            <p:cNvCxnSpPr/>
            <p:nvPr/>
          </p:nvCxnSpPr>
          <p:spPr>
            <a:xfrm>
              <a:off x="9371012" y="3935837"/>
              <a:ext cx="0" cy="914400"/>
            </a:xfrm>
            <a:prstGeom prst="straightConnector1">
              <a:avLst/>
            </a:prstGeom>
            <a:noFill/>
            <a:ln w="38100" cap="flat" cmpd="sng">
              <a:solidFill>
                <a:srgbClr val="38761D"/>
              </a:solidFill>
              <a:prstDash val="solid"/>
              <a:round/>
              <a:headEnd type="none" w="lg" len="lg"/>
              <a:tailEnd type="triangle" w="lg" len="lg"/>
            </a:ln>
          </p:spPr>
        </p:cxnSp>
        <p:cxnSp>
          <p:nvCxnSpPr>
            <p:cNvPr id="64" name="Shape 1156">
              <a:extLst>
                <a:ext uri="{FF2B5EF4-FFF2-40B4-BE49-F238E27FC236}">
                  <a16:creationId xmlns:a16="http://schemas.microsoft.com/office/drawing/2014/main" id="{05696617-7A7B-E340-87E5-FDC2EF50739B}"/>
                </a:ext>
              </a:extLst>
            </p:cNvPr>
            <p:cNvCxnSpPr/>
            <p:nvPr/>
          </p:nvCxnSpPr>
          <p:spPr>
            <a:xfrm>
              <a:off x="10694886" y="3948632"/>
              <a:ext cx="0" cy="914400"/>
            </a:xfrm>
            <a:prstGeom prst="straightConnector1">
              <a:avLst/>
            </a:prstGeom>
            <a:noFill/>
            <a:ln w="38100" cap="flat" cmpd="sng">
              <a:solidFill>
                <a:srgbClr val="38761D"/>
              </a:solidFill>
              <a:prstDash val="solid"/>
              <a:round/>
              <a:headEnd type="none" w="lg" len="lg"/>
              <a:tailEnd type="triangle" w="lg" len="lg"/>
            </a:ln>
          </p:spPr>
        </p:cxnSp>
      </p:grpSp>
      <p:pic>
        <p:nvPicPr>
          <p:cNvPr id="70" name="Shape 1157" descr="operator.png">
            <a:extLst>
              <a:ext uri="{FF2B5EF4-FFF2-40B4-BE49-F238E27FC236}">
                <a16:creationId xmlns:a16="http://schemas.microsoft.com/office/drawing/2014/main" id="{5B83D393-F7C7-E34B-B251-52E26A115153}"/>
              </a:ext>
            </a:extLst>
          </p:cNvPr>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0526743" y="1203332"/>
            <a:ext cx="949581" cy="949584"/>
          </a:xfrm>
          <a:prstGeom prst="rect">
            <a:avLst/>
          </a:prstGeom>
          <a:noFill/>
          <a:ln>
            <a:noFill/>
          </a:ln>
        </p:spPr>
      </p:pic>
      <p:pic>
        <p:nvPicPr>
          <p:cNvPr id="71" name="Shape 1158" descr="devops.png">
            <a:extLst>
              <a:ext uri="{FF2B5EF4-FFF2-40B4-BE49-F238E27FC236}">
                <a16:creationId xmlns:a16="http://schemas.microsoft.com/office/drawing/2014/main" id="{0EEAD249-3719-C940-9BD5-D26DAB819C27}"/>
              </a:ext>
            </a:extLst>
          </p:cNvPr>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15371" y="1227024"/>
            <a:ext cx="902198" cy="902202"/>
          </a:xfrm>
          <a:prstGeom prst="rect">
            <a:avLst/>
          </a:prstGeom>
          <a:noFill/>
          <a:ln>
            <a:noFill/>
          </a:ln>
        </p:spPr>
      </p:pic>
      <p:cxnSp>
        <p:nvCxnSpPr>
          <p:cNvPr id="72" name="Straight Connector 71">
            <a:extLst>
              <a:ext uri="{FF2B5EF4-FFF2-40B4-BE49-F238E27FC236}">
                <a16:creationId xmlns:a16="http://schemas.microsoft.com/office/drawing/2014/main" id="{F5708BE5-5387-D14B-A414-224E616062DC}"/>
              </a:ext>
            </a:extLst>
          </p:cNvPr>
          <p:cNvCxnSpPr/>
          <p:nvPr/>
        </p:nvCxnSpPr>
        <p:spPr>
          <a:xfrm>
            <a:off x="6217898" y="3695631"/>
            <a:ext cx="94856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73" name="Straight Connector 72">
            <a:extLst>
              <a:ext uri="{FF2B5EF4-FFF2-40B4-BE49-F238E27FC236}">
                <a16:creationId xmlns:a16="http://schemas.microsoft.com/office/drawing/2014/main" id="{0558468E-8E49-F749-B063-8767E650846C}"/>
              </a:ext>
            </a:extLst>
          </p:cNvPr>
          <p:cNvCxnSpPr/>
          <p:nvPr/>
        </p:nvCxnSpPr>
        <p:spPr>
          <a:xfrm>
            <a:off x="7524637" y="3695631"/>
            <a:ext cx="948560"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11061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wipe(up)">
                                      <p:cBhvr>
                                        <p:cTn id="23" dur="500"/>
                                        <p:tgtEl>
                                          <p:spTgt spid="5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left)">
                                      <p:cBhvr>
                                        <p:cTn id="28" dur="500"/>
                                        <p:tgtEl>
                                          <p:spTgt spid="73"/>
                                        </p:tgtEl>
                                      </p:cBhvr>
                                    </p:animEffect>
                                  </p:childTnLst>
                                </p:cTn>
                              </p:par>
                              <p:par>
                                <p:cTn id="29" presetID="22" presetClass="entr" presetSubtype="8" fill="hold"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wipe(left)">
                                      <p:cBhvr>
                                        <p:cTn id="3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Certificates</a:t>
            </a:r>
          </a:p>
        </p:txBody>
      </p:sp>
      <p:sp>
        <p:nvSpPr>
          <p:cNvPr id="4" name="Subtitle 3"/>
          <p:cNvSpPr>
            <a:spLocks noGrp="1"/>
          </p:cNvSpPr>
          <p:nvPr>
            <p:ph type="subTitle" idx="10"/>
          </p:nvPr>
        </p:nvSpPr>
        <p:spPr/>
        <p:txBody>
          <a:bodyPr/>
          <a:lstStyle/>
          <a:p>
            <a:endParaRPr lang="en-US" dirty="0"/>
          </a:p>
        </p:txBody>
      </p:sp>
      <p:sp>
        <p:nvSpPr>
          <p:cNvPr id="5" name="Content Placeholder 1">
            <a:extLst>
              <a:ext uri="{FF2B5EF4-FFF2-40B4-BE49-F238E27FC236}">
                <a16:creationId xmlns:a16="http://schemas.microsoft.com/office/drawing/2014/main" id="{AEADCEE8-F1FF-9F42-A470-0F11999EB378}"/>
              </a:ext>
            </a:extLst>
          </p:cNvPr>
          <p:cNvSpPr txBox="1">
            <a:spLocks/>
          </p:cNvSpPr>
          <p:nvPr/>
        </p:nvSpPr>
        <p:spPr>
          <a:xfrm>
            <a:off x="95955" y="2494844"/>
            <a:ext cx="4159956" cy="3443112"/>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spcBef>
                <a:spcPts val="288"/>
              </a:spcBef>
              <a:buClr>
                <a:srgbClr val="333333"/>
              </a:buClr>
              <a:buFont typeface="Arial" panose="020B0604020202020204" pitchFamily="34" charset="0"/>
              <a:buChar char="•"/>
            </a:pPr>
            <a:r>
              <a:rPr lang="en-US" sz="1600" dirty="0"/>
              <a:t>Non-TLS Docker connections should not be allowed in production</a:t>
            </a:r>
          </a:p>
          <a:p>
            <a:pPr marL="285750" indent="-285750">
              <a:spcBef>
                <a:spcPts val="288"/>
              </a:spcBef>
              <a:buClr>
                <a:srgbClr val="333333"/>
              </a:buClr>
              <a:buFont typeface="Arial" panose="020B0604020202020204" pitchFamily="34" charset="0"/>
              <a:buChar char="•"/>
            </a:pPr>
            <a:r>
              <a:rPr lang="en-US" sz="1600" dirty="0"/>
              <a:t>When creating a VCH, all the needed certificates are either generated or provided by the operator</a:t>
            </a:r>
          </a:p>
          <a:p>
            <a:pPr marL="285750" indent="-285750">
              <a:spcBef>
                <a:spcPts val="288"/>
              </a:spcBef>
              <a:buClr>
                <a:srgbClr val="333333"/>
              </a:buClr>
              <a:buFont typeface="Arial" panose="020B0604020202020204" pitchFamily="34" charset="0"/>
              <a:buChar char="•"/>
            </a:pPr>
            <a:r>
              <a:rPr lang="en-US" sz="1600" dirty="0"/>
              <a:t>If using a standard Docker host, these certificates will need to be created</a:t>
            </a:r>
          </a:p>
          <a:p>
            <a:pPr marL="285750" indent="-285750">
              <a:spcBef>
                <a:spcPts val="288"/>
              </a:spcBef>
              <a:buClr>
                <a:srgbClr val="333333"/>
              </a:buClr>
              <a:buFont typeface="Arial" panose="020B0604020202020204" pitchFamily="34" charset="0"/>
              <a:buChar char="•"/>
            </a:pPr>
            <a:endParaRPr lang="en-US" sz="1600" dirty="0"/>
          </a:p>
          <a:p>
            <a:pPr marL="260673" indent="-260673">
              <a:spcBef>
                <a:spcPts val="288"/>
              </a:spcBef>
              <a:buClr>
                <a:srgbClr val="333333"/>
              </a:buClr>
            </a:pPr>
            <a:endParaRPr lang="en-US" sz="1600" dirty="0"/>
          </a:p>
          <a:p>
            <a:pPr marL="260673" indent="-260673">
              <a:spcBef>
                <a:spcPts val="288"/>
              </a:spcBef>
              <a:buClr>
                <a:srgbClr val="333333"/>
              </a:buClr>
            </a:pPr>
            <a:endParaRPr lang="en-US" sz="1600" dirty="0"/>
          </a:p>
        </p:txBody>
      </p:sp>
      <p:pic>
        <p:nvPicPr>
          <p:cNvPr id="8" name="Picture 7">
            <a:extLst>
              <a:ext uri="{FF2B5EF4-FFF2-40B4-BE49-F238E27FC236}">
                <a16:creationId xmlns:a16="http://schemas.microsoft.com/office/drawing/2014/main" id="{EE3D1037-A9B8-D34D-AB32-9D9A02BCEDB5}"/>
              </a:ext>
            </a:extLst>
          </p:cNvPr>
          <p:cNvPicPr>
            <a:picLocks noChangeAspect="1"/>
          </p:cNvPicPr>
          <p:nvPr/>
        </p:nvPicPr>
        <p:blipFill>
          <a:blip r:embed="rId2"/>
          <a:stretch>
            <a:fillRect/>
          </a:stretch>
        </p:blipFill>
        <p:spPr>
          <a:xfrm>
            <a:off x="4255911" y="1783953"/>
            <a:ext cx="7529512" cy="3811698"/>
          </a:xfrm>
          <a:prstGeom prst="rect">
            <a:avLst/>
          </a:prstGeom>
        </p:spPr>
      </p:pic>
      <p:sp>
        <p:nvSpPr>
          <p:cNvPr id="9" name="Rectangle 8">
            <a:extLst>
              <a:ext uri="{FF2B5EF4-FFF2-40B4-BE49-F238E27FC236}">
                <a16:creationId xmlns:a16="http://schemas.microsoft.com/office/drawing/2014/main" id="{DD163F1D-F3D0-C346-93CC-FBD06A60455A}"/>
              </a:ext>
            </a:extLst>
          </p:cNvPr>
          <p:cNvSpPr/>
          <p:nvPr/>
        </p:nvSpPr>
        <p:spPr>
          <a:xfrm>
            <a:off x="4651023" y="5603302"/>
            <a:ext cx="7413625" cy="261610"/>
          </a:xfrm>
          <a:prstGeom prst="rect">
            <a:avLst/>
          </a:prstGeom>
        </p:spPr>
        <p:txBody>
          <a:bodyPr wrap="square">
            <a:spAutoFit/>
          </a:bodyPr>
          <a:lstStyle/>
          <a:p>
            <a:r>
              <a:rPr lang="en-US" sz="1100" dirty="0"/>
              <a:t>From: https://</a:t>
            </a:r>
            <a:r>
              <a:rPr lang="en-US" sz="1100" dirty="0" err="1"/>
              <a:t>vmware.github.io</a:t>
            </a:r>
            <a:r>
              <a:rPr lang="en-US" sz="1100" dirty="0"/>
              <a:t>/</a:t>
            </a:r>
            <a:r>
              <a:rPr lang="en-US" sz="1100" dirty="0" err="1"/>
              <a:t>vic</a:t>
            </a:r>
            <a:r>
              <a:rPr lang="en-US" sz="1100" dirty="0"/>
              <a:t>-product/assets/files/html/1.3/</a:t>
            </a:r>
            <a:r>
              <a:rPr lang="en-US" sz="1100" dirty="0" err="1"/>
              <a:t>vic_vsphere_admin</a:t>
            </a:r>
            <a:r>
              <a:rPr lang="en-US" sz="1100" dirty="0"/>
              <a:t>/</a:t>
            </a:r>
            <a:r>
              <a:rPr lang="en-US" sz="1100" dirty="0" err="1"/>
              <a:t>vch_security.html</a:t>
            </a:r>
            <a:endParaRPr lang="en-US" sz="1100" dirty="0"/>
          </a:p>
        </p:txBody>
      </p:sp>
    </p:spTree>
    <p:extLst>
      <p:ext uri="{BB962C8B-B14F-4D97-AF65-F5344CB8AC3E}">
        <p14:creationId xmlns:p14="http://schemas.microsoft.com/office/powerpoint/2010/main" val="152002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21BB11-3C6C-0C4F-AC79-C467723F8E9E}"/>
              </a:ext>
            </a:extLst>
          </p:cNvPr>
          <p:cNvSpPr>
            <a:spLocks noGrp="1"/>
          </p:cNvSpPr>
          <p:nvPr>
            <p:ph sz="quarter" idx="14"/>
          </p:nvPr>
        </p:nvSpPr>
        <p:spPr/>
        <p:txBody>
          <a:bodyPr/>
          <a:lstStyle/>
          <a:p>
            <a:r>
              <a:rPr lang="en-US" dirty="0"/>
              <a:t>During this workshop we will use a single virtual container host (VCH)</a:t>
            </a:r>
          </a:p>
          <a:p>
            <a:r>
              <a:rPr lang="en-US" dirty="0"/>
              <a:t>A team would use a single VCH to run pre-production tests or production workloads</a:t>
            </a:r>
          </a:p>
          <a:p>
            <a:r>
              <a:rPr lang="en-US" dirty="0"/>
              <a:t>To avoid conflicts when we are all running the same operations, append your email username to any named resources:</a:t>
            </a:r>
          </a:p>
          <a:p>
            <a:pPr lvl="1"/>
            <a:r>
              <a:rPr lang="en-US" dirty="0"/>
              <a:t>Docker run –name common-name-</a:t>
            </a:r>
            <a:r>
              <a:rPr lang="en-US" dirty="0" err="1"/>
              <a:t>emailID</a:t>
            </a:r>
            <a:endParaRPr lang="en-US" dirty="0"/>
          </a:p>
        </p:txBody>
      </p:sp>
      <p:sp>
        <p:nvSpPr>
          <p:cNvPr id="3" name="Title 2">
            <a:extLst>
              <a:ext uri="{FF2B5EF4-FFF2-40B4-BE49-F238E27FC236}">
                <a16:creationId xmlns:a16="http://schemas.microsoft.com/office/drawing/2014/main" id="{6998ACA2-0279-0541-9D31-31A4495E27F0}"/>
              </a:ext>
            </a:extLst>
          </p:cNvPr>
          <p:cNvSpPr>
            <a:spLocks noGrp="1"/>
          </p:cNvSpPr>
          <p:nvPr>
            <p:ph type="title"/>
          </p:nvPr>
        </p:nvSpPr>
        <p:spPr/>
        <p:txBody>
          <a:bodyPr/>
          <a:lstStyle/>
          <a:p>
            <a:r>
              <a:rPr lang="en-US" dirty="0"/>
              <a:t>Hands-On With vSphere Integrated Containers</a:t>
            </a:r>
          </a:p>
        </p:txBody>
      </p:sp>
      <p:sp>
        <p:nvSpPr>
          <p:cNvPr id="4" name="Subtitle 3">
            <a:extLst>
              <a:ext uri="{FF2B5EF4-FFF2-40B4-BE49-F238E27FC236}">
                <a16:creationId xmlns:a16="http://schemas.microsoft.com/office/drawing/2014/main" id="{E39FAE3C-8DC6-794C-8279-CCFA43BFDBE8}"/>
              </a:ext>
            </a:extLst>
          </p:cNvPr>
          <p:cNvSpPr>
            <a:spLocks noGrp="1"/>
          </p:cNvSpPr>
          <p:nvPr>
            <p:ph type="subTitle" idx="10"/>
          </p:nvPr>
        </p:nvSpPr>
        <p:spPr/>
        <p:txBody>
          <a:bodyPr/>
          <a:lstStyle/>
          <a:p>
            <a:r>
              <a:rPr lang="en-US" dirty="0"/>
              <a:t>Group use of a single virtual container host</a:t>
            </a:r>
          </a:p>
        </p:txBody>
      </p:sp>
    </p:spTree>
    <p:extLst>
      <p:ext uri="{BB962C8B-B14F-4D97-AF65-F5344CB8AC3E}">
        <p14:creationId xmlns:p14="http://schemas.microsoft.com/office/powerpoint/2010/main" val="322304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VMware_white_16x9">
  <a:themeElements>
    <a:clrScheme name="Custom 8">
      <a:dk1>
        <a:srgbClr val="717074"/>
      </a:dk1>
      <a:lt1>
        <a:sysClr val="window" lastClr="FFFFFF"/>
      </a:lt1>
      <a:dk2>
        <a:srgbClr val="3F3F3F"/>
      </a:dk2>
      <a:lt2>
        <a:srgbClr val="F2F2F2"/>
      </a:lt2>
      <a:accent1>
        <a:srgbClr val="0095D3"/>
      </a:accent1>
      <a:accent2>
        <a:srgbClr val="003D79"/>
      </a:accent2>
      <a:accent3>
        <a:srgbClr val="006990"/>
      </a:accent3>
      <a:accent4>
        <a:srgbClr val="6DB33F"/>
      </a:accent4>
      <a:accent5>
        <a:srgbClr val="AADB1E"/>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 name="Baby Blue">
      <a:srgbClr val="89CBDF"/>
    </a:custClr>
  </a:custClrLst>
  <a:extLst>
    <a:ext uri="{05A4C25C-085E-4340-85A3-A5531E510DB2}">
      <thm15:themeFamily xmlns:thm15="http://schemas.microsoft.com/office/thememl/2012/main" name="PPT-LIGHT-Corporate-Template-2018" id="{8120C505-D967-CB49-BB8E-3A9C9C33A969}" vid="{E3E97A92-7476-B641-8D94-BA710BEB40DB}"/>
    </a:ext>
  </a:ext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PPT-LIGHT-Corporate-Template-2018</Template>
  <TotalTime>0</TotalTime>
  <Words>4482</Words>
  <Application>Microsoft Macintosh PowerPoint</Application>
  <PresentationFormat>Custom</PresentationFormat>
  <Paragraphs>950</Paragraphs>
  <Slides>75</Slides>
  <Notes>21</Notes>
  <HiddenSlides>11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75</vt:i4>
      </vt:variant>
    </vt:vector>
  </HeadingPairs>
  <TitlesOfParts>
    <vt:vector size="87" baseType="lpstr">
      <vt:lpstr>Arial</vt:lpstr>
      <vt:lpstr>Calibri</vt:lpstr>
      <vt:lpstr>Camphor Std</vt:lpstr>
      <vt:lpstr>Courier</vt:lpstr>
      <vt:lpstr>Courier New</vt:lpstr>
      <vt:lpstr>Metropolis</vt:lpstr>
      <vt:lpstr>Metropolis Light</vt:lpstr>
      <vt:lpstr>Open Sans</vt:lpstr>
      <vt:lpstr>Ubuntu</vt:lpstr>
      <vt:lpstr>Verdana</vt:lpstr>
      <vt:lpstr>Wingdings</vt:lpstr>
      <vt:lpstr>VMware_white_16x9</vt:lpstr>
      <vt:lpstr>VMware Container Workshop </vt:lpstr>
      <vt:lpstr>PowerPoint Presentation</vt:lpstr>
      <vt:lpstr>Hands-On Materials</vt:lpstr>
      <vt:lpstr>What Makes Up Docker?</vt:lpstr>
      <vt:lpstr>Get a Docker Endpoint</vt:lpstr>
      <vt:lpstr>Install Docker Locally</vt:lpstr>
      <vt:lpstr>Check the Docker Endpoint</vt:lpstr>
      <vt:lpstr>Certificates</vt:lpstr>
      <vt:lpstr>Hands-On With vSphere Integrated Containers</vt:lpstr>
      <vt:lpstr>Docker Introduction</vt:lpstr>
      <vt:lpstr>Why Use Docker?</vt:lpstr>
      <vt:lpstr>Why Use Docker?</vt:lpstr>
      <vt:lpstr>Why Use Docker?</vt:lpstr>
      <vt:lpstr>After Docker</vt:lpstr>
      <vt:lpstr>Containers Aren’t New</vt:lpstr>
      <vt:lpstr>Layered View</vt:lpstr>
      <vt:lpstr>Docker Objects</vt:lpstr>
      <vt:lpstr>What is an Image?</vt:lpstr>
      <vt:lpstr>What is a Container?</vt:lpstr>
      <vt:lpstr>What is a Dockerfile?</vt:lpstr>
      <vt:lpstr>What is a Registry?</vt:lpstr>
      <vt:lpstr>Docker Components</vt:lpstr>
      <vt:lpstr>Running, Building and Using Images</vt:lpstr>
      <vt:lpstr>Running Basic Containers</vt:lpstr>
      <vt:lpstr>Container Host and Registry</vt:lpstr>
      <vt:lpstr>Running Basic Containers</vt:lpstr>
      <vt:lpstr>Container Registry</vt:lpstr>
      <vt:lpstr>Container Registry</vt:lpstr>
      <vt:lpstr>Docker Build</vt:lpstr>
      <vt:lpstr>Hands-On</vt:lpstr>
      <vt:lpstr>Docker Tag</vt:lpstr>
      <vt:lpstr>Docker Push</vt:lpstr>
      <vt:lpstr>Check Image in Repository</vt:lpstr>
      <vt:lpstr>Hands-on Build and Push</vt:lpstr>
      <vt:lpstr>Working with images</vt:lpstr>
      <vt:lpstr>Operating Containers</vt:lpstr>
      <vt:lpstr>Running Basic Containers</vt:lpstr>
      <vt:lpstr>Running Basic Containers Hands-On</vt:lpstr>
      <vt:lpstr>Storage</vt:lpstr>
      <vt:lpstr>Image layers</vt:lpstr>
      <vt:lpstr>Persistent Storage</vt:lpstr>
      <vt:lpstr>Volumes</vt:lpstr>
      <vt:lpstr>Image layers</vt:lpstr>
      <vt:lpstr>Images</vt:lpstr>
      <vt:lpstr>PowerPoint Presentation</vt:lpstr>
      <vt:lpstr>PowerPoint Presentation</vt:lpstr>
      <vt:lpstr>Scale Out Needs Storage Orchestration</vt:lpstr>
      <vt:lpstr>How Does Kubernetes Do It?</vt:lpstr>
      <vt:lpstr>Kubernetes Solves Persistence with Persistent Volumes</vt:lpstr>
      <vt:lpstr>PowerPoint Presentation</vt:lpstr>
      <vt:lpstr>PowerPoint Presentation</vt:lpstr>
      <vt:lpstr>Docker Default Networking</vt:lpstr>
      <vt:lpstr>Network Interfaces Inside &amp; Out</vt:lpstr>
      <vt:lpstr>Port Expose and Port Publish</vt:lpstr>
      <vt:lpstr>Adding Docker Networks</vt:lpstr>
      <vt:lpstr>Multiple Hosts</vt:lpstr>
      <vt:lpstr>Default Docker Network Model Doesn’t Scale</vt:lpstr>
      <vt:lpstr>Container Orchestration Platform Needed!</vt:lpstr>
      <vt:lpstr>Docker Native Overlay</vt:lpstr>
      <vt:lpstr>So How Does Kubernetes Do It?</vt:lpstr>
      <vt:lpstr>Kubernetes Imposes Network Requirements</vt:lpstr>
      <vt:lpstr>Kubernetes Default Networking</vt:lpstr>
      <vt:lpstr>Kubernetes Default Networking</vt:lpstr>
      <vt:lpstr>Kubernetes Network Add-ons</vt:lpstr>
      <vt:lpstr>Scanning Images for Vulnerabilities</vt:lpstr>
      <vt:lpstr>Phases of Container Adoption</vt:lpstr>
      <vt:lpstr>Repackaging Existing Applications</vt:lpstr>
      <vt:lpstr>Replatforming</vt:lpstr>
      <vt:lpstr>Application Refactoring</vt:lpstr>
      <vt:lpstr>Cloud-Native Applications First</vt:lpstr>
      <vt:lpstr>How Does Linux Boot</vt:lpstr>
      <vt:lpstr>How Does a VM Boot?</vt:lpstr>
      <vt:lpstr>How Does a Container Boot?</vt:lpstr>
      <vt:lpstr>Deploying or Scheduling Container Apps</vt:lpstr>
      <vt:lpstr>What is Important to Devs and Ops</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Tom Scanlan</dc:creator>
  <cp:lastModifiedBy/>
  <cp:revision>1</cp:revision>
  <dcterms:created xsi:type="dcterms:W3CDTF">2018-02-12T16:41:32Z</dcterms:created>
  <dcterms:modified xsi:type="dcterms:W3CDTF">2018-02-27T19:05:56Z</dcterms:modified>
</cp:coreProperties>
</file>